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D9"/>
          </a:solidFill>
        </a:fill>
      </a:tcStyle>
    </a:wholeTbl>
    <a:band2H>
      <a:tcTxStyle/>
      <a:tcStyle>
        <a:tcBdr/>
        <a:fill>
          <a:solidFill>
            <a:srgbClr val="E9E9ED"/>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eorgia"/>
          <a:ea typeface="Georgia"/>
          <a:cs typeface="Georg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eorgia"/>
          <a:ea typeface="Georgia"/>
          <a:cs typeface="Georg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eorgia"/>
          <a:ea typeface="Georgia"/>
          <a:cs typeface="Georgi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eorgia"/>
          <a:ea typeface="Georgia"/>
          <a:cs typeface="Georgi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eorgia"/>
          <a:ea typeface="Georgia"/>
          <a:cs typeface="Georg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Georgia"/>
          <a:ea typeface="Georgia"/>
          <a:cs typeface="Georg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eorgia"/>
          <a:ea typeface="Georgia"/>
          <a:cs typeface="Georgi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eorgia"/>
          <a:ea typeface="Georgia"/>
          <a:cs typeface="Georg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4" name="Shape 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1" name="Shape 31"/>
          <p:cNvSpPr/>
          <p:nvPr/>
        </p:nvSpPr>
        <p:spPr>
          <a:xfrm flipV="1">
            <a:off x="5410200" y="3810000"/>
            <a:ext cx="3733800" cy="90488"/>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32" name="Shape 32"/>
          <p:cNvSpPr/>
          <p:nvPr/>
        </p:nvSpPr>
        <p:spPr>
          <a:xfrm flipV="1">
            <a:off x="5410200" y="3897312"/>
            <a:ext cx="3733800" cy="192088"/>
          </a:xfrm>
          <a:prstGeom prst="rect">
            <a:avLst/>
          </a:prstGeom>
          <a:solidFill>
            <a:schemeClr val="accent2">
              <a:alpha val="50195"/>
            </a:schemeClr>
          </a:solidFill>
          <a:ln w="12700">
            <a:miter lim="400000"/>
          </a:ln>
        </p:spPr>
        <p:txBody>
          <a:bodyPr lIns="45719" rIns="45719" anchor="ctr"/>
          <a:lstStyle/>
          <a:p>
            <a:pPr algn="ctr">
              <a:defRPr>
                <a:solidFill>
                  <a:srgbClr val="FFFFFF"/>
                </a:solidFill>
              </a:defRPr>
            </a:pPr>
            <a:endParaRPr/>
          </a:p>
        </p:txBody>
      </p:sp>
      <p:sp>
        <p:nvSpPr>
          <p:cNvPr id="33" name="Shape 33"/>
          <p:cNvSpPr/>
          <p:nvPr/>
        </p:nvSpPr>
        <p:spPr>
          <a:xfrm flipV="1">
            <a:off x="5410200" y="4113212"/>
            <a:ext cx="3733800" cy="12701"/>
          </a:xfrm>
          <a:prstGeom prst="rect">
            <a:avLst/>
          </a:prstGeom>
          <a:solidFill>
            <a:schemeClr val="accent2">
              <a:alpha val="65097"/>
            </a:schemeClr>
          </a:solidFill>
          <a:ln w="12700">
            <a:miter lim="400000"/>
          </a:ln>
        </p:spPr>
        <p:txBody>
          <a:bodyPr lIns="45719" rIns="45719" anchor="ctr"/>
          <a:lstStyle/>
          <a:p>
            <a:pPr algn="ctr">
              <a:defRPr>
                <a:solidFill>
                  <a:srgbClr val="FFFFFF"/>
                </a:solidFill>
              </a:defRPr>
            </a:pPr>
            <a:endParaRPr/>
          </a:p>
        </p:txBody>
      </p:sp>
      <p:sp>
        <p:nvSpPr>
          <p:cNvPr id="34" name="Shape 34"/>
          <p:cNvSpPr/>
          <p:nvPr/>
        </p:nvSpPr>
        <p:spPr>
          <a:xfrm flipV="1">
            <a:off x="5410200" y="4164012"/>
            <a:ext cx="1965325" cy="19051"/>
          </a:xfrm>
          <a:prstGeom prst="rect">
            <a:avLst/>
          </a:prstGeom>
          <a:solidFill>
            <a:schemeClr val="accent2">
              <a:alpha val="59999"/>
            </a:schemeClr>
          </a:solidFill>
          <a:ln w="12700">
            <a:miter lim="400000"/>
          </a:ln>
        </p:spPr>
        <p:txBody>
          <a:bodyPr lIns="45719" rIns="45719" anchor="ctr"/>
          <a:lstStyle/>
          <a:p>
            <a:pPr algn="ctr">
              <a:defRPr>
                <a:solidFill>
                  <a:srgbClr val="FFFFFF"/>
                </a:solidFill>
              </a:defRPr>
            </a:pPr>
            <a:endParaRPr/>
          </a:p>
        </p:txBody>
      </p:sp>
      <p:sp>
        <p:nvSpPr>
          <p:cNvPr id="35" name="Shape 35"/>
          <p:cNvSpPr/>
          <p:nvPr/>
        </p:nvSpPr>
        <p:spPr>
          <a:xfrm flipV="1">
            <a:off x="5410200" y="4197350"/>
            <a:ext cx="1965325" cy="12700"/>
          </a:xfrm>
          <a:prstGeom prst="rect">
            <a:avLst/>
          </a:prstGeom>
          <a:solidFill>
            <a:schemeClr val="accent2">
              <a:alpha val="65097"/>
            </a:schemeClr>
          </a:solidFill>
          <a:ln w="12700">
            <a:miter lim="400000"/>
          </a:ln>
        </p:spPr>
        <p:txBody>
          <a:bodyPr lIns="45719" rIns="45719" anchor="ctr"/>
          <a:lstStyle/>
          <a:p>
            <a:pPr algn="ctr">
              <a:defRPr>
                <a:solidFill>
                  <a:srgbClr val="FFFFFF"/>
                </a:solidFill>
              </a:defRPr>
            </a:pPr>
            <a:endParaRPr/>
          </a:p>
        </p:txBody>
      </p:sp>
      <p:sp>
        <p:nvSpPr>
          <p:cNvPr id="36" name="Shape 36"/>
          <p:cNvSpPr/>
          <p:nvPr/>
        </p:nvSpPr>
        <p:spPr>
          <a:xfrm>
            <a:off x="5410200" y="3962400"/>
            <a:ext cx="3063875" cy="26988"/>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7" name="Shape 37"/>
          <p:cNvSpPr/>
          <p:nvPr/>
        </p:nvSpPr>
        <p:spPr>
          <a:xfrm>
            <a:off x="7377112" y="4060825"/>
            <a:ext cx="1600201" cy="36513"/>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8" name="Shape 38"/>
          <p:cNvSpPr/>
          <p:nvPr/>
        </p:nvSpPr>
        <p:spPr>
          <a:xfrm>
            <a:off x="-1" y="3649662"/>
            <a:ext cx="9144002" cy="244476"/>
          </a:xfrm>
          <a:prstGeom prst="rect">
            <a:avLst/>
          </a:prstGeom>
          <a:solidFill>
            <a:schemeClr val="accent2">
              <a:alpha val="50195"/>
            </a:schemeClr>
          </a:solidFill>
          <a:ln w="12700">
            <a:miter lim="400000"/>
          </a:ln>
        </p:spPr>
        <p:txBody>
          <a:bodyPr lIns="45719" rIns="45719" anchor="ctr"/>
          <a:lstStyle/>
          <a:p>
            <a:pPr algn="ctr">
              <a:defRPr>
                <a:solidFill>
                  <a:srgbClr val="FFFFFF"/>
                </a:solidFill>
              </a:defRPr>
            </a:pPr>
            <a:endParaRPr/>
          </a:p>
        </p:txBody>
      </p:sp>
      <p:sp>
        <p:nvSpPr>
          <p:cNvPr id="39" name="Shape 39"/>
          <p:cNvSpPr/>
          <p:nvPr/>
        </p:nvSpPr>
        <p:spPr>
          <a:xfrm>
            <a:off x="-1" y="3675062"/>
            <a:ext cx="9144002" cy="141288"/>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40" name="Shape 40"/>
          <p:cNvSpPr/>
          <p:nvPr/>
        </p:nvSpPr>
        <p:spPr>
          <a:xfrm flipV="1">
            <a:off x="6413500" y="3643312"/>
            <a:ext cx="2730500" cy="247651"/>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41" name="Shape 41"/>
          <p:cNvSpPr/>
          <p:nvPr/>
        </p:nvSpPr>
        <p:spPr>
          <a:xfrm>
            <a:off x="-1" y="0"/>
            <a:ext cx="9144002" cy="3702050"/>
          </a:xfrm>
          <a:prstGeom prst="rect">
            <a:avLst/>
          </a:prstGeom>
          <a:solidFill>
            <a:srgbClr val="424456"/>
          </a:solidFill>
          <a:ln w="12700">
            <a:miter lim="400000"/>
          </a:ln>
        </p:spPr>
        <p:txBody>
          <a:bodyPr lIns="45719" rIns="45719" anchor="ctr"/>
          <a:lstStyle/>
          <a:p>
            <a:pPr algn="ctr">
              <a:defRPr>
                <a:solidFill>
                  <a:srgbClr val="FFFFFF"/>
                </a:solidFill>
              </a:defRPr>
            </a:pPr>
            <a:endParaRPr/>
          </a:p>
        </p:txBody>
      </p:sp>
      <p:sp>
        <p:nvSpPr>
          <p:cNvPr id="42" name="Shape 42"/>
          <p:cNvSpPr>
            <a:spLocks noGrp="1"/>
          </p:cNvSpPr>
          <p:nvPr>
            <p:ph type="sldNum" sz="quarter" idx="2"/>
          </p:nvPr>
        </p:nvSpPr>
        <p:spPr>
          <a:xfrm>
            <a:off x="8725125" y="8572"/>
            <a:ext cx="342675" cy="3581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9" name="Shape 49"/>
          <p:cNvSpPr>
            <a:spLocks noGrp="1"/>
          </p:cNvSpPr>
          <p:nvPr>
            <p:ph type="title"/>
          </p:nvPr>
        </p:nvSpPr>
        <p:spPr>
          <a:xfrm>
            <a:off x="457200" y="1143000"/>
            <a:ext cx="8229600" cy="1066800"/>
          </a:xfrm>
          <a:prstGeom prst="rect">
            <a:avLst/>
          </a:prstGeom>
          <a:extLst>
            <a:ext uri="{C572A759-6A51-4108-AA02-DFA0A04FC94B}">
              <ma14:wrappingTextBoxFlag xmlns:ma14="http://schemas.microsoft.com/office/mac/drawingml/2011/main" xmlns="" val="1"/>
            </a:ext>
          </a:extLst>
        </p:spPr>
        <p:txBody>
          <a:bodyPr>
            <a:normAutofit/>
          </a:bodyPr>
          <a:lstStyle/>
          <a:p>
            <a:r>
              <a:t>Образец заголовка</a:t>
            </a:r>
          </a:p>
        </p:txBody>
      </p:sp>
      <p:sp>
        <p:nvSpPr>
          <p:cNvPr id="50" name="Shape 50"/>
          <p:cNvSpPr>
            <a:spLocks noGrp="1"/>
          </p:cNvSpPr>
          <p:nvPr>
            <p:ph type="body" idx="1"/>
          </p:nvPr>
        </p:nvSpPr>
        <p:spPr>
          <a:xfrm>
            <a:off x="457200" y="2249487"/>
            <a:ext cx="8229600" cy="4324351"/>
          </a:xfrm>
          <a:prstGeom prst="rect">
            <a:avLst/>
          </a:prstGeom>
          <a:extLst>
            <a:ext uri="{C572A759-6A51-4108-AA02-DFA0A04FC94B}">
              <ma14:wrappingTextBoxFlag xmlns:ma14="http://schemas.microsoft.com/office/mac/drawingml/2011/main" xmlns="" val="1"/>
            </a:ext>
          </a:extLst>
        </p:spPr>
        <p:txBody>
          <a:bodyPr>
            <a:normAutofit/>
          </a:bodyPr>
          <a:lstStyle/>
          <a:p>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51" name="Shape 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8" name="Shape 58"/>
          <p:cNvSpPr>
            <a:spLocks noGrp="1"/>
          </p:cNvSpPr>
          <p:nvPr>
            <p:ph type="title"/>
          </p:nvPr>
        </p:nvSpPr>
        <p:spPr>
          <a:xfrm>
            <a:off x="457200" y="1143000"/>
            <a:ext cx="8229600" cy="1066800"/>
          </a:xfrm>
          <a:prstGeom prst="rect">
            <a:avLst/>
          </a:prstGeom>
          <a:extLst>
            <a:ext uri="{C572A759-6A51-4108-AA02-DFA0A04FC94B}">
              <ma14:wrappingTextBoxFlag xmlns:ma14="http://schemas.microsoft.com/office/mac/drawingml/2011/main" xmlns="" val="1"/>
            </a:ext>
          </a:extLst>
        </p:spPr>
        <p:txBody>
          <a:bodyPr>
            <a:normAutofit/>
          </a:bodyPr>
          <a:lstStyle/>
          <a:p>
            <a:r>
              <a:t>Образец заголовка</a:t>
            </a:r>
          </a:p>
        </p:txBody>
      </p:sp>
      <p:sp>
        <p:nvSpPr>
          <p:cNvPr id="59" name="Shape 59"/>
          <p:cNvSpPr>
            <a:spLocks noGrp="1"/>
          </p:cNvSpPr>
          <p:nvPr>
            <p:ph type="body" idx="1"/>
          </p:nvPr>
        </p:nvSpPr>
        <p:spPr>
          <a:xfrm>
            <a:off x="457200" y="2249487"/>
            <a:ext cx="8229600" cy="4324351"/>
          </a:xfrm>
          <a:prstGeom prst="rect">
            <a:avLst/>
          </a:prstGeom>
          <a:extLst>
            <a:ext uri="{C572A759-6A51-4108-AA02-DFA0A04FC94B}">
              <ma14:wrappingTextBoxFlag xmlns:ma14="http://schemas.microsoft.com/office/mac/drawingml/2011/main" xmlns="" val="1"/>
            </a:ext>
          </a:extLst>
        </p:spPr>
        <p:txBody>
          <a:bodyPr>
            <a:normAutofit/>
          </a:bodyPr>
          <a:lstStyle/>
          <a:p>
            <a:r>
              <a:t>Образец текста</a:t>
            </a:r>
          </a:p>
          <a:p>
            <a:pPr lvl="1"/>
            <a:r>
              <a:t>Второй уровень</a:t>
            </a:r>
          </a:p>
          <a:p>
            <a:pPr lvl="2"/>
            <a:r>
              <a:t>Третий уровень</a:t>
            </a:r>
          </a:p>
          <a:p>
            <a:pPr lvl="3"/>
            <a:r>
              <a:t>Четвертый уровень</a:t>
            </a:r>
          </a:p>
          <a:p>
            <a:pPr lvl="4"/>
            <a:r>
              <a:t>Пятый уровень</a:t>
            </a:r>
          </a:p>
        </p:txBody>
      </p:sp>
      <p:sp>
        <p:nvSpPr>
          <p:cNvPr id="60" name="Shape 6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7" name="Shape 67"/>
          <p:cNvSpPr>
            <a:spLocks noGrp="1"/>
          </p:cNvSpPr>
          <p:nvPr>
            <p:ph type="sldNum" sz="quarter" idx="2"/>
          </p:nvPr>
        </p:nvSpPr>
        <p:spPr>
          <a:xfrm>
            <a:off x="8344125" y="6363334"/>
            <a:ext cx="342675" cy="35814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theme" Target="../theme/theme1.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1" y="366712"/>
            <a:ext cx="9144002" cy="84138"/>
          </a:xfrm>
          <a:prstGeom prst="rect">
            <a:avLst/>
          </a:prstGeom>
          <a:solidFill>
            <a:schemeClr val="accent2">
              <a:alpha val="50195"/>
            </a:schemeClr>
          </a:solidFill>
          <a:ln w="12700">
            <a:miter lim="400000"/>
          </a:ln>
        </p:spPr>
        <p:txBody>
          <a:bodyPr lIns="45719" rIns="45719" anchor="ctr"/>
          <a:lstStyle/>
          <a:p>
            <a:pPr algn="ctr">
              <a:defRPr>
                <a:solidFill>
                  <a:srgbClr val="FFFFFF"/>
                </a:solidFill>
              </a:defRPr>
            </a:pPr>
            <a:endParaRPr/>
          </a:p>
        </p:txBody>
      </p:sp>
      <p:sp>
        <p:nvSpPr>
          <p:cNvPr id="3" name="Shape 3"/>
          <p:cNvSpPr/>
          <p:nvPr/>
        </p:nvSpPr>
        <p:spPr>
          <a:xfrm>
            <a:off x="-1" y="0"/>
            <a:ext cx="9144002" cy="311150"/>
          </a:xfrm>
          <a:prstGeom prst="rect">
            <a:avLst/>
          </a:prstGeom>
          <a:solidFill>
            <a:srgbClr val="424456"/>
          </a:solidFill>
          <a:ln w="12700">
            <a:miter lim="400000"/>
          </a:ln>
        </p:spPr>
        <p:txBody>
          <a:bodyPr lIns="45719" rIns="45719" anchor="ctr"/>
          <a:lstStyle/>
          <a:p>
            <a:pPr algn="ctr">
              <a:defRPr>
                <a:solidFill>
                  <a:srgbClr val="FFFFFF"/>
                </a:solidFill>
              </a:defRPr>
            </a:pPr>
            <a:endParaRPr/>
          </a:p>
        </p:txBody>
      </p:sp>
      <p:sp>
        <p:nvSpPr>
          <p:cNvPr id="4" name="Shape 4"/>
          <p:cNvSpPr/>
          <p:nvPr/>
        </p:nvSpPr>
        <p:spPr>
          <a:xfrm>
            <a:off x="-1" y="307974"/>
            <a:ext cx="9144002" cy="92077"/>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5" name="Shape 5"/>
          <p:cNvSpPr/>
          <p:nvPr/>
        </p:nvSpPr>
        <p:spPr>
          <a:xfrm flipV="1">
            <a:off x="5410200" y="360362"/>
            <a:ext cx="3733800" cy="90488"/>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6" name="Shape 6"/>
          <p:cNvSpPr/>
          <p:nvPr/>
        </p:nvSpPr>
        <p:spPr>
          <a:xfrm flipV="1">
            <a:off x="5410200" y="439737"/>
            <a:ext cx="3733800" cy="180976"/>
          </a:xfrm>
          <a:prstGeom prst="rect">
            <a:avLst/>
          </a:prstGeom>
          <a:solidFill>
            <a:schemeClr val="accent2">
              <a:alpha val="50195"/>
            </a:schemeClr>
          </a:solidFill>
          <a:ln w="12700">
            <a:miter lim="400000"/>
          </a:ln>
        </p:spPr>
        <p:txBody>
          <a:bodyPr lIns="45719" rIns="45719" anchor="ctr"/>
          <a:lstStyle/>
          <a:p>
            <a:pPr algn="ctr">
              <a:defRPr>
                <a:solidFill>
                  <a:srgbClr val="FFFFFF"/>
                </a:solidFill>
              </a:defRPr>
            </a:pPr>
            <a:endParaRPr/>
          </a:p>
        </p:txBody>
      </p:sp>
      <p:sp>
        <p:nvSpPr>
          <p:cNvPr id="7" name="Shape 7"/>
          <p:cNvSpPr/>
          <p:nvPr/>
        </p:nvSpPr>
        <p:spPr>
          <a:xfrm>
            <a:off x="5407025" y="496887"/>
            <a:ext cx="3063875" cy="28576"/>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8" name="Shape 8"/>
          <p:cNvSpPr/>
          <p:nvPr/>
        </p:nvSpPr>
        <p:spPr>
          <a:xfrm>
            <a:off x="7373937" y="588962"/>
            <a:ext cx="1600201" cy="36513"/>
          </a:xfrm>
          <a:prstGeom prst="roundRect">
            <a:avLst>
              <a:gd name="adj" fmla="val 16667"/>
            </a:avLst>
          </a:prstGeom>
          <a:solidFill>
            <a:srgbClr val="FFFFFF"/>
          </a:solidFill>
          <a:ln w="12700">
            <a:miter lim="400000"/>
          </a:ln>
        </p:spPr>
        <p:txBody>
          <a:bodyPr lIns="45719" rIns="45719" anchor="ctr"/>
          <a:lstStyle/>
          <a:p>
            <a:pPr algn="ctr">
              <a:defRPr>
                <a:solidFill>
                  <a:srgbClr val="FFFFFF"/>
                </a:solidFill>
              </a:defRPr>
            </a:pPr>
            <a:endParaRPr/>
          </a:p>
        </p:txBody>
      </p:sp>
      <p:sp>
        <p:nvSpPr>
          <p:cNvPr id="9" name="Shape 9"/>
          <p:cNvSpPr/>
          <p:nvPr/>
        </p:nvSpPr>
        <p:spPr>
          <a:xfrm>
            <a:off x="9085262" y="-1588"/>
            <a:ext cx="57151" cy="620713"/>
          </a:xfrm>
          <a:prstGeom prst="rect">
            <a:avLst/>
          </a:prstGeom>
          <a:solidFill>
            <a:srgbClr val="FFFFFF">
              <a:alpha val="65097"/>
            </a:srgbClr>
          </a:solidFill>
          <a:ln w="12700">
            <a:miter lim="400000"/>
          </a:ln>
        </p:spPr>
        <p:txBody>
          <a:bodyPr lIns="45719" rIns="45719" anchor="ctr"/>
          <a:lstStyle/>
          <a:p>
            <a:pPr algn="ctr">
              <a:defRPr>
                <a:solidFill>
                  <a:srgbClr val="FFFFFF"/>
                </a:solidFill>
              </a:defRPr>
            </a:pPr>
            <a:endParaRPr/>
          </a:p>
        </p:txBody>
      </p:sp>
      <p:sp>
        <p:nvSpPr>
          <p:cNvPr id="10" name="Shape 10"/>
          <p:cNvSpPr/>
          <p:nvPr/>
        </p:nvSpPr>
        <p:spPr>
          <a:xfrm>
            <a:off x="9043987" y="-1588"/>
            <a:ext cx="28576" cy="620713"/>
          </a:xfrm>
          <a:prstGeom prst="rect">
            <a:avLst/>
          </a:prstGeom>
          <a:solidFill>
            <a:srgbClr val="FFFFFF">
              <a:alpha val="65097"/>
            </a:srgbClr>
          </a:solidFill>
          <a:ln w="12700">
            <a:miter lim="400000"/>
          </a:ln>
        </p:spPr>
        <p:txBody>
          <a:bodyPr lIns="45719" rIns="45719" anchor="ctr"/>
          <a:lstStyle/>
          <a:p>
            <a:pPr algn="ctr">
              <a:defRPr>
                <a:solidFill>
                  <a:srgbClr val="FFFFFF"/>
                </a:solidFill>
              </a:defRPr>
            </a:pPr>
            <a:endParaRPr/>
          </a:p>
        </p:txBody>
      </p:sp>
      <p:sp>
        <p:nvSpPr>
          <p:cNvPr id="11" name="Shape 11"/>
          <p:cNvSpPr/>
          <p:nvPr/>
        </p:nvSpPr>
        <p:spPr>
          <a:xfrm>
            <a:off x="9023350" y="-1588"/>
            <a:ext cx="12700" cy="620713"/>
          </a:xfrm>
          <a:prstGeom prst="rect">
            <a:avLst/>
          </a:prstGeom>
          <a:solidFill>
            <a:srgbClr val="FFFFFF">
              <a:alpha val="59999"/>
            </a:srgbClr>
          </a:solidFill>
          <a:ln w="12700">
            <a:miter lim="400000"/>
          </a:ln>
        </p:spPr>
        <p:txBody>
          <a:bodyPr lIns="45719" rIns="45719" anchor="ctr"/>
          <a:lstStyle/>
          <a:p>
            <a:pPr algn="ctr">
              <a:defRPr>
                <a:solidFill>
                  <a:srgbClr val="FFFFFF"/>
                </a:solidFill>
              </a:defRPr>
            </a:pPr>
            <a:endParaRPr/>
          </a:p>
        </p:txBody>
      </p:sp>
      <p:sp>
        <p:nvSpPr>
          <p:cNvPr id="12" name="Shape 12"/>
          <p:cNvSpPr/>
          <p:nvPr/>
        </p:nvSpPr>
        <p:spPr>
          <a:xfrm>
            <a:off x="8975725" y="-1588"/>
            <a:ext cx="26988" cy="620713"/>
          </a:xfrm>
          <a:prstGeom prst="rect">
            <a:avLst/>
          </a:prstGeom>
          <a:solidFill>
            <a:srgbClr val="FFFFFF">
              <a:alpha val="39999"/>
            </a:srgbClr>
          </a:solidFill>
          <a:ln w="12700">
            <a:miter lim="400000"/>
          </a:ln>
        </p:spPr>
        <p:txBody>
          <a:bodyPr lIns="45719" rIns="45719" anchor="ctr"/>
          <a:lstStyle/>
          <a:p>
            <a:pPr algn="ctr">
              <a:defRPr>
                <a:solidFill>
                  <a:srgbClr val="FFFFFF"/>
                </a:solidFill>
              </a:defRPr>
            </a:pPr>
            <a:endParaRPr/>
          </a:p>
        </p:txBody>
      </p:sp>
      <p:sp>
        <p:nvSpPr>
          <p:cNvPr id="13" name="Shape 13"/>
          <p:cNvSpPr/>
          <p:nvPr/>
        </p:nvSpPr>
        <p:spPr>
          <a:xfrm>
            <a:off x="8915400" y="0"/>
            <a:ext cx="55563" cy="585788"/>
          </a:xfrm>
          <a:prstGeom prst="rect">
            <a:avLst/>
          </a:prstGeom>
          <a:solidFill>
            <a:srgbClr val="FFFFFF">
              <a:alpha val="19999"/>
            </a:srgbClr>
          </a:solidFill>
          <a:ln w="12700">
            <a:miter lim="400000"/>
          </a:ln>
        </p:spPr>
        <p:txBody>
          <a:bodyPr lIns="45719" rIns="45719" anchor="ctr"/>
          <a:lstStyle/>
          <a:p>
            <a:pPr algn="ctr">
              <a:defRPr>
                <a:solidFill>
                  <a:srgbClr val="FFFFFF"/>
                </a:solidFill>
              </a:defRPr>
            </a:pPr>
            <a:endParaRPr/>
          </a:p>
        </p:txBody>
      </p:sp>
      <p:sp>
        <p:nvSpPr>
          <p:cNvPr id="14" name="Shape 14"/>
          <p:cNvSpPr/>
          <p:nvPr/>
        </p:nvSpPr>
        <p:spPr>
          <a:xfrm>
            <a:off x="8871743" y="0"/>
            <a:ext cx="12701" cy="585788"/>
          </a:xfrm>
          <a:prstGeom prst="rect">
            <a:avLst/>
          </a:prstGeom>
          <a:solidFill>
            <a:srgbClr val="FFFFFF">
              <a:alpha val="30195"/>
            </a:srgbClr>
          </a:solidFill>
          <a:ln w="12700">
            <a:miter lim="400000"/>
          </a:ln>
        </p:spPr>
        <p:txBody>
          <a:bodyPr lIns="45719" rIns="45719" anchor="ctr"/>
          <a:lstStyle/>
          <a:p>
            <a:pPr algn="ctr">
              <a:defRPr>
                <a:solidFill>
                  <a:srgbClr val="FFFFFF"/>
                </a:solidFill>
              </a:defRPr>
            </a:pPr>
            <a:endParaRPr/>
          </a:p>
        </p:txBody>
      </p:sp>
      <p:sp>
        <p:nvSpPr>
          <p:cNvPr id="15" name="Shape 15"/>
          <p:cNvSpPr>
            <a:spLocks noGrp="1"/>
          </p:cNvSpPr>
          <p:nvPr>
            <p:ph type="title"/>
          </p:nvPr>
        </p:nvSpPr>
        <p:spPr>
          <a:xfrm>
            <a:off x="457200" y="92074"/>
            <a:ext cx="8229600" cy="1508127"/>
          </a:xfrm>
          <a:prstGeom prst="rect">
            <a:avLst/>
          </a:prstGeom>
          <a:ln w="12700">
            <a:miter lim="400000"/>
          </a:ln>
        </p:spPr>
        <p:txBody>
          <a:bodyPr lIns="45719" rIns="45719" anchor="ctr"/>
          <a:lstStyle/>
          <a:p>
            <a:endParaRPr/>
          </a:p>
        </p:txBody>
      </p:sp>
      <p:sp>
        <p:nvSpPr>
          <p:cNvPr id="16" name="Shape 16"/>
          <p:cNvSpPr>
            <a:spLocks noGrp="1"/>
          </p:cNvSpPr>
          <p:nvPr>
            <p:ph type="body" idx="1"/>
          </p:nvPr>
        </p:nvSpPr>
        <p:spPr>
          <a:xfrm>
            <a:off x="457200" y="1600200"/>
            <a:ext cx="8229600" cy="5257800"/>
          </a:xfrm>
          <a:prstGeom prst="rect">
            <a:avLst/>
          </a:prstGeom>
          <a:ln w="12700">
            <a:miter lim="400000"/>
          </a:ln>
        </p:spPr>
        <p:txBody>
          <a:bodyPr lIns="45719" rIns="45719"/>
          <a:lstStyle/>
          <a:p>
            <a:endParaRPr/>
          </a:p>
        </p:txBody>
      </p:sp>
      <p:sp>
        <p:nvSpPr>
          <p:cNvPr id="17" name="Shape 17"/>
          <p:cNvSpPr>
            <a:spLocks noGrp="1"/>
          </p:cNvSpPr>
          <p:nvPr>
            <p:ph type="sldNum" sz="quarter" idx="2"/>
          </p:nvPr>
        </p:nvSpPr>
        <p:spPr>
          <a:xfrm>
            <a:off x="8593363" y="10159"/>
            <a:ext cx="342675" cy="358141"/>
          </a:xfrm>
          <a:prstGeom prst="rect">
            <a:avLst/>
          </a:prstGeom>
          <a:ln w="12700">
            <a:miter lim="400000"/>
          </a:ln>
        </p:spPr>
        <p:txBody>
          <a:bodyPr wrap="none" lIns="45719" rIns="45719" anchor="b">
            <a:spAutoFit/>
          </a:bodyPr>
          <a:lstStyle>
            <a:lvl1pPr algn="r">
              <a:defRPr>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914400" rtl="0" latinLnBrk="0">
        <a:lnSpc>
          <a:spcPct val="100000"/>
        </a:lnSpc>
        <a:spcBef>
          <a:spcPts val="0"/>
        </a:spcBef>
        <a:spcAft>
          <a:spcPts val="0"/>
        </a:spcAft>
        <a:buClrTx/>
        <a:buSzTx/>
        <a:buFontTx/>
        <a:buNone/>
        <a:tabLst/>
        <a:defRPr sz="4000" b="0" i="0" u="none" strike="noStrike" cap="none" spc="0" baseline="0">
          <a:ln>
            <a:noFill/>
          </a:ln>
          <a:solidFill>
            <a:srgbClr val="424456"/>
          </a:solidFill>
          <a:uFillTx/>
          <a:latin typeface="Trebuchet MS"/>
          <a:ea typeface="Trebuchet MS"/>
          <a:cs typeface="Trebuchet MS"/>
          <a:sym typeface="Trebuchet MS"/>
        </a:defRPr>
      </a:lvl1pPr>
      <a:lvl2pPr marL="0" marR="0" indent="0" algn="l" defTabSz="914400" rtl="0" latinLnBrk="0">
        <a:lnSpc>
          <a:spcPct val="100000"/>
        </a:lnSpc>
        <a:spcBef>
          <a:spcPts val="0"/>
        </a:spcBef>
        <a:spcAft>
          <a:spcPts val="0"/>
        </a:spcAft>
        <a:buClrTx/>
        <a:buSzTx/>
        <a:buFontTx/>
        <a:buNone/>
        <a:tabLst/>
        <a:defRPr sz="4000" b="0" i="0" u="none" strike="noStrike" cap="none" spc="0" baseline="0">
          <a:ln>
            <a:noFill/>
          </a:ln>
          <a:solidFill>
            <a:srgbClr val="424456"/>
          </a:solidFill>
          <a:uFillTx/>
          <a:latin typeface="Trebuchet MS"/>
          <a:ea typeface="Trebuchet MS"/>
          <a:cs typeface="Trebuchet MS"/>
          <a:sym typeface="Trebuchet MS"/>
        </a:defRPr>
      </a:lvl2pPr>
      <a:lvl3pPr marL="0" marR="0" indent="0" algn="l" defTabSz="914400" rtl="0" latinLnBrk="0">
        <a:lnSpc>
          <a:spcPct val="100000"/>
        </a:lnSpc>
        <a:spcBef>
          <a:spcPts val="0"/>
        </a:spcBef>
        <a:spcAft>
          <a:spcPts val="0"/>
        </a:spcAft>
        <a:buClrTx/>
        <a:buSzTx/>
        <a:buFontTx/>
        <a:buNone/>
        <a:tabLst/>
        <a:defRPr sz="4000" b="0" i="0" u="none" strike="noStrike" cap="none" spc="0" baseline="0">
          <a:ln>
            <a:noFill/>
          </a:ln>
          <a:solidFill>
            <a:srgbClr val="424456"/>
          </a:solidFill>
          <a:uFillTx/>
          <a:latin typeface="Trebuchet MS"/>
          <a:ea typeface="Trebuchet MS"/>
          <a:cs typeface="Trebuchet MS"/>
          <a:sym typeface="Trebuchet MS"/>
        </a:defRPr>
      </a:lvl3pPr>
      <a:lvl4pPr marL="0" marR="0" indent="0" algn="l" defTabSz="914400" rtl="0" latinLnBrk="0">
        <a:lnSpc>
          <a:spcPct val="100000"/>
        </a:lnSpc>
        <a:spcBef>
          <a:spcPts val="0"/>
        </a:spcBef>
        <a:spcAft>
          <a:spcPts val="0"/>
        </a:spcAft>
        <a:buClrTx/>
        <a:buSzTx/>
        <a:buFontTx/>
        <a:buNone/>
        <a:tabLst/>
        <a:defRPr sz="4000" b="0" i="0" u="none" strike="noStrike" cap="none" spc="0" baseline="0">
          <a:ln>
            <a:noFill/>
          </a:ln>
          <a:solidFill>
            <a:srgbClr val="424456"/>
          </a:solidFill>
          <a:uFillTx/>
          <a:latin typeface="Trebuchet MS"/>
          <a:ea typeface="Trebuchet MS"/>
          <a:cs typeface="Trebuchet MS"/>
          <a:sym typeface="Trebuchet MS"/>
        </a:defRPr>
      </a:lvl4pPr>
      <a:lvl5pPr marL="0" marR="0" indent="0" algn="l" defTabSz="914400" rtl="0" latinLnBrk="0">
        <a:lnSpc>
          <a:spcPct val="100000"/>
        </a:lnSpc>
        <a:spcBef>
          <a:spcPts val="0"/>
        </a:spcBef>
        <a:spcAft>
          <a:spcPts val="0"/>
        </a:spcAft>
        <a:buClrTx/>
        <a:buSzTx/>
        <a:buFontTx/>
        <a:buNone/>
        <a:tabLst/>
        <a:defRPr sz="4000" b="0" i="0" u="none" strike="noStrike" cap="none" spc="0" baseline="0">
          <a:ln>
            <a:noFill/>
          </a:ln>
          <a:solidFill>
            <a:srgbClr val="424456"/>
          </a:solidFill>
          <a:uFillTx/>
          <a:latin typeface="Trebuchet MS"/>
          <a:ea typeface="Trebuchet MS"/>
          <a:cs typeface="Trebuchet MS"/>
          <a:sym typeface="Trebuchet MS"/>
        </a:defRPr>
      </a:lvl5pPr>
      <a:lvl6pPr marL="0" marR="0" indent="457200" algn="l" defTabSz="914400" rtl="0" latinLnBrk="0">
        <a:lnSpc>
          <a:spcPct val="100000"/>
        </a:lnSpc>
        <a:spcBef>
          <a:spcPts val="0"/>
        </a:spcBef>
        <a:spcAft>
          <a:spcPts val="0"/>
        </a:spcAft>
        <a:buClrTx/>
        <a:buSzTx/>
        <a:buFontTx/>
        <a:buNone/>
        <a:tabLst/>
        <a:defRPr sz="4000" b="0" i="0" u="none" strike="noStrike" cap="none" spc="0" baseline="0">
          <a:ln>
            <a:noFill/>
          </a:ln>
          <a:solidFill>
            <a:srgbClr val="424456"/>
          </a:solidFill>
          <a:uFillTx/>
          <a:latin typeface="Trebuchet MS"/>
          <a:ea typeface="Trebuchet MS"/>
          <a:cs typeface="Trebuchet MS"/>
          <a:sym typeface="Trebuchet MS"/>
        </a:defRPr>
      </a:lvl6pPr>
      <a:lvl7pPr marL="0" marR="0" indent="914400" algn="l" defTabSz="914400" rtl="0" latinLnBrk="0">
        <a:lnSpc>
          <a:spcPct val="100000"/>
        </a:lnSpc>
        <a:spcBef>
          <a:spcPts val="0"/>
        </a:spcBef>
        <a:spcAft>
          <a:spcPts val="0"/>
        </a:spcAft>
        <a:buClrTx/>
        <a:buSzTx/>
        <a:buFontTx/>
        <a:buNone/>
        <a:tabLst/>
        <a:defRPr sz="4000" b="0" i="0" u="none" strike="noStrike" cap="none" spc="0" baseline="0">
          <a:ln>
            <a:noFill/>
          </a:ln>
          <a:solidFill>
            <a:srgbClr val="424456"/>
          </a:solidFill>
          <a:uFillTx/>
          <a:latin typeface="Trebuchet MS"/>
          <a:ea typeface="Trebuchet MS"/>
          <a:cs typeface="Trebuchet MS"/>
          <a:sym typeface="Trebuchet MS"/>
        </a:defRPr>
      </a:lvl7pPr>
      <a:lvl8pPr marL="0" marR="0" indent="1371600" algn="l" defTabSz="914400" rtl="0" latinLnBrk="0">
        <a:lnSpc>
          <a:spcPct val="100000"/>
        </a:lnSpc>
        <a:spcBef>
          <a:spcPts val="0"/>
        </a:spcBef>
        <a:spcAft>
          <a:spcPts val="0"/>
        </a:spcAft>
        <a:buClrTx/>
        <a:buSzTx/>
        <a:buFontTx/>
        <a:buNone/>
        <a:tabLst/>
        <a:defRPr sz="4000" b="0" i="0" u="none" strike="noStrike" cap="none" spc="0" baseline="0">
          <a:ln>
            <a:noFill/>
          </a:ln>
          <a:solidFill>
            <a:srgbClr val="424456"/>
          </a:solidFill>
          <a:uFillTx/>
          <a:latin typeface="Trebuchet MS"/>
          <a:ea typeface="Trebuchet MS"/>
          <a:cs typeface="Trebuchet MS"/>
          <a:sym typeface="Trebuchet MS"/>
        </a:defRPr>
      </a:lvl8pPr>
      <a:lvl9pPr marL="0" marR="0" indent="1828800" algn="l" defTabSz="914400" rtl="0" latinLnBrk="0">
        <a:lnSpc>
          <a:spcPct val="100000"/>
        </a:lnSpc>
        <a:spcBef>
          <a:spcPts val="0"/>
        </a:spcBef>
        <a:spcAft>
          <a:spcPts val="0"/>
        </a:spcAft>
        <a:buClrTx/>
        <a:buSzTx/>
        <a:buFontTx/>
        <a:buNone/>
        <a:tabLst/>
        <a:defRPr sz="4000" b="0" i="0" u="none" strike="noStrike" cap="none" spc="0" baseline="0">
          <a:ln>
            <a:noFill/>
          </a:ln>
          <a:solidFill>
            <a:srgbClr val="424456"/>
          </a:solidFill>
          <a:uFillTx/>
          <a:latin typeface="Trebuchet MS"/>
          <a:ea typeface="Trebuchet MS"/>
          <a:cs typeface="Trebuchet MS"/>
          <a:sym typeface="Trebuchet MS"/>
        </a:defRPr>
      </a:lvl9pPr>
    </p:titleStyle>
    <p:bodyStyle>
      <a:lvl1pPr marL="365125" marR="0" indent="-255587" algn="l" defTabSz="914400" rtl="0" latinLnBrk="0">
        <a:lnSpc>
          <a:spcPct val="100000"/>
        </a:lnSpc>
        <a:spcBef>
          <a:spcPts val="300"/>
        </a:spcBef>
        <a:spcAft>
          <a:spcPts val="0"/>
        </a:spcAft>
        <a:buClr>
          <a:srgbClr val="A04DA3"/>
        </a:buClr>
        <a:buSzPct val="100000"/>
        <a:buFont typeface="Georgia"/>
        <a:buChar char="▫"/>
        <a:tabLst/>
        <a:defRPr sz="2800" b="0" i="0" u="none" strike="noStrike" cap="none" spc="0" baseline="0">
          <a:ln>
            <a:noFill/>
          </a:ln>
          <a:solidFill>
            <a:srgbClr val="000000"/>
          </a:solidFill>
          <a:uFillTx/>
          <a:latin typeface="Georgia"/>
          <a:ea typeface="Georgia"/>
          <a:cs typeface="Georgia"/>
          <a:sym typeface="Georgia"/>
        </a:defRPr>
      </a:lvl1pPr>
      <a:lvl2pPr marL="676152" marR="0" indent="-264990" algn="l" defTabSz="914400" rtl="0" latinLnBrk="0">
        <a:lnSpc>
          <a:spcPct val="100000"/>
        </a:lnSpc>
        <a:spcBef>
          <a:spcPts val="300"/>
        </a:spcBef>
        <a:spcAft>
          <a:spcPts val="0"/>
        </a:spcAft>
        <a:buClr>
          <a:srgbClr val="A04DA3"/>
        </a:buClr>
        <a:buSzPct val="100000"/>
        <a:buFont typeface="Georgia"/>
        <a:buChar char="▫"/>
        <a:tabLst/>
        <a:defRPr sz="2800" b="0" i="0" u="none" strike="noStrike" cap="none" spc="0" baseline="0">
          <a:ln>
            <a:noFill/>
          </a:ln>
          <a:solidFill>
            <a:srgbClr val="000000"/>
          </a:solidFill>
          <a:uFillTx/>
          <a:latin typeface="Georgia"/>
          <a:ea typeface="Georgia"/>
          <a:cs typeface="Georgia"/>
          <a:sym typeface="Georgia"/>
        </a:defRPr>
      </a:lvl2pPr>
      <a:lvl3pPr marL="958850" marR="0" indent="-255587" algn="l" defTabSz="914400" rtl="0" latinLnBrk="0">
        <a:lnSpc>
          <a:spcPct val="100000"/>
        </a:lnSpc>
        <a:spcBef>
          <a:spcPts val="300"/>
        </a:spcBef>
        <a:spcAft>
          <a:spcPts val="0"/>
        </a:spcAft>
        <a:buClr>
          <a:srgbClr val="A04DA3"/>
        </a:buClr>
        <a:buSzPct val="100000"/>
        <a:buFont typeface="Georgia"/>
        <a:buChar char="●"/>
        <a:tabLst/>
        <a:defRPr sz="2800" b="0" i="0" u="none" strike="noStrike" cap="none" spc="0" baseline="0">
          <a:ln>
            <a:noFill/>
          </a:ln>
          <a:solidFill>
            <a:srgbClr val="000000"/>
          </a:solidFill>
          <a:uFillTx/>
          <a:latin typeface="Georgia"/>
          <a:ea typeface="Georgia"/>
          <a:cs typeface="Georgia"/>
          <a:sym typeface="Georgia"/>
        </a:defRPr>
      </a:lvl3pPr>
      <a:lvl4pPr marL="1234064" marR="0" indent="-254577" algn="l" defTabSz="914400" rtl="0" latinLnBrk="0">
        <a:lnSpc>
          <a:spcPct val="100000"/>
        </a:lnSpc>
        <a:spcBef>
          <a:spcPts val="300"/>
        </a:spcBef>
        <a:spcAft>
          <a:spcPts val="0"/>
        </a:spcAft>
        <a:buClr>
          <a:srgbClr val="A04DA3"/>
        </a:buClr>
        <a:buSzPct val="100000"/>
        <a:buFont typeface="Georgia"/>
        <a:buChar char="●"/>
        <a:tabLst/>
        <a:defRPr sz="2800" b="0" i="0" u="none" strike="noStrike" cap="none" spc="0" baseline="0">
          <a:ln>
            <a:noFill/>
          </a:ln>
          <a:solidFill>
            <a:srgbClr val="000000"/>
          </a:solidFill>
          <a:uFillTx/>
          <a:latin typeface="Georgia"/>
          <a:ea typeface="Georgia"/>
          <a:cs typeface="Georgia"/>
          <a:sym typeface="Georgia"/>
        </a:defRPr>
      </a:lvl4pPr>
      <a:lvl5pPr marL="1462087" marR="0" indent="-255587" algn="l" defTabSz="914400" rtl="0" latinLnBrk="0">
        <a:lnSpc>
          <a:spcPct val="100000"/>
        </a:lnSpc>
        <a:spcBef>
          <a:spcPts val="300"/>
        </a:spcBef>
        <a:spcAft>
          <a:spcPts val="0"/>
        </a:spcAft>
        <a:buClr>
          <a:srgbClr val="A04DA3"/>
        </a:buClr>
        <a:buSzPct val="100000"/>
        <a:buFont typeface="Georgia"/>
        <a:buChar char="▫"/>
        <a:tabLst/>
        <a:defRPr sz="2800" b="0" i="0" u="none" strike="noStrike" cap="none" spc="0" baseline="0">
          <a:ln>
            <a:noFill/>
          </a:ln>
          <a:solidFill>
            <a:srgbClr val="000000"/>
          </a:solidFill>
          <a:uFillTx/>
          <a:latin typeface="Georgia"/>
          <a:ea typeface="Georgia"/>
          <a:cs typeface="Georgia"/>
          <a:sym typeface="Georgia"/>
        </a:defRPr>
      </a:lvl5pPr>
      <a:lvl6pPr marL="1919287" marR="0" indent="-255587" algn="l" defTabSz="914400" rtl="0" latinLnBrk="0">
        <a:lnSpc>
          <a:spcPct val="100000"/>
        </a:lnSpc>
        <a:spcBef>
          <a:spcPts val="300"/>
        </a:spcBef>
        <a:spcAft>
          <a:spcPts val="0"/>
        </a:spcAft>
        <a:buClr>
          <a:srgbClr val="A04DA3"/>
        </a:buClr>
        <a:buSzPct val="100000"/>
        <a:buFont typeface="Georgia"/>
        <a:buChar char="•"/>
        <a:tabLst/>
        <a:defRPr sz="2800" b="0" i="0" u="none" strike="noStrike" cap="none" spc="0" baseline="0">
          <a:ln>
            <a:noFill/>
          </a:ln>
          <a:solidFill>
            <a:srgbClr val="000000"/>
          </a:solidFill>
          <a:uFillTx/>
          <a:latin typeface="Georgia"/>
          <a:ea typeface="Georgia"/>
          <a:cs typeface="Georgia"/>
          <a:sym typeface="Georgia"/>
        </a:defRPr>
      </a:lvl6pPr>
      <a:lvl7pPr marL="2376487" marR="0" indent="-255587" algn="l" defTabSz="914400" rtl="0" latinLnBrk="0">
        <a:lnSpc>
          <a:spcPct val="100000"/>
        </a:lnSpc>
        <a:spcBef>
          <a:spcPts val="300"/>
        </a:spcBef>
        <a:spcAft>
          <a:spcPts val="0"/>
        </a:spcAft>
        <a:buClr>
          <a:srgbClr val="A04DA3"/>
        </a:buClr>
        <a:buSzPct val="100000"/>
        <a:buFont typeface="Georgia"/>
        <a:buChar char="•"/>
        <a:tabLst/>
        <a:defRPr sz="2800" b="0" i="0" u="none" strike="noStrike" cap="none" spc="0" baseline="0">
          <a:ln>
            <a:noFill/>
          </a:ln>
          <a:solidFill>
            <a:srgbClr val="000000"/>
          </a:solidFill>
          <a:uFillTx/>
          <a:latin typeface="Georgia"/>
          <a:ea typeface="Georgia"/>
          <a:cs typeface="Georgia"/>
          <a:sym typeface="Georgia"/>
        </a:defRPr>
      </a:lvl7pPr>
      <a:lvl8pPr marL="2833687" marR="0" indent="-255587" algn="l" defTabSz="914400" rtl="0" latinLnBrk="0">
        <a:lnSpc>
          <a:spcPct val="100000"/>
        </a:lnSpc>
        <a:spcBef>
          <a:spcPts val="300"/>
        </a:spcBef>
        <a:spcAft>
          <a:spcPts val="0"/>
        </a:spcAft>
        <a:buClr>
          <a:srgbClr val="A04DA3"/>
        </a:buClr>
        <a:buSzPct val="100000"/>
        <a:buFont typeface="Georgia"/>
        <a:buChar char="•"/>
        <a:tabLst/>
        <a:defRPr sz="2800" b="0" i="0" u="none" strike="noStrike" cap="none" spc="0" baseline="0">
          <a:ln>
            <a:noFill/>
          </a:ln>
          <a:solidFill>
            <a:srgbClr val="000000"/>
          </a:solidFill>
          <a:uFillTx/>
          <a:latin typeface="Georgia"/>
          <a:ea typeface="Georgia"/>
          <a:cs typeface="Georgia"/>
          <a:sym typeface="Georgia"/>
        </a:defRPr>
      </a:lvl8pPr>
      <a:lvl9pPr marL="3290887" marR="0" indent="-255587" algn="l" defTabSz="914400" rtl="0" latinLnBrk="0">
        <a:lnSpc>
          <a:spcPct val="100000"/>
        </a:lnSpc>
        <a:spcBef>
          <a:spcPts val="300"/>
        </a:spcBef>
        <a:spcAft>
          <a:spcPts val="0"/>
        </a:spcAft>
        <a:buClr>
          <a:srgbClr val="A04DA3"/>
        </a:buClr>
        <a:buSzPct val="100000"/>
        <a:buFont typeface="Georgia"/>
        <a:buChar char="•"/>
        <a:tabLst/>
        <a:defRPr sz="2800" b="0" i="0" u="none" strike="noStrike" cap="none" spc="0" baseline="0">
          <a:ln>
            <a:noFill/>
          </a:ln>
          <a:solidFill>
            <a:srgbClr val="000000"/>
          </a:solidFill>
          <a:uFillTx/>
          <a:latin typeface="Georgia"/>
          <a:ea typeface="Georgia"/>
          <a:cs typeface="Georgia"/>
          <a:sym typeface="Georgia"/>
        </a:defRPr>
      </a:lvl9pPr>
    </p:bodyStyle>
    <p:otherStyle>
      <a:lvl1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eorgia"/>
        </a:defRPr>
      </a:lvl1pPr>
      <a:lvl2pPr marL="0" marR="0" indent="45720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eorgia"/>
        </a:defRPr>
      </a:lvl2pPr>
      <a:lvl3pPr marL="0" marR="0" indent="91440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eorgia"/>
        </a:defRPr>
      </a:lvl3pPr>
      <a:lvl4pPr marL="0" marR="0" indent="137160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eorgia"/>
        </a:defRPr>
      </a:lvl4pPr>
      <a:lvl5pPr marL="0" marR="0" indent="182880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eorgia"/>
        </a:defRPr>
      </a:lvl5pPr>
      <a:lvl6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eorgia"/>
        </a:defRPr>
      </a:lvl6pPr>
      <a:lvl7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eorgia"/>
        </a:defRPr>
      </a:lvl7pPr>
      <a:lvl8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eorgia"/>
        </a:defRPr>
      </a:lvl8pPr>
      <a:lvl9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eorgi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7.xml.rels><?xml version="1.0" encoding="UTF-8" standalone="yes"?>
<Relationships xmlns="http://schemas.openxmlformats.org/package/2006/relationships"><Relationship Id="rId8" Type="http://schemas.openxmlformats.org/officeDocument/2006/relationships/image" Target="../media/image14.jpeg" /><Relationship Id="rId3" Type="http://schemas.openxmlformats.org/officeDocument/2006/relationships/image" Target="../media/image9.jpeg" /><Relationship Id="rId7" Type="http://schemas.openxmlformats.org/officeDocument/2006/relationships/image" Target="../media/image13.jpeg" /><Relationship Id="rId2" Type="http://schemas.openxmlformats.org/officeDocument/2006/relationships/image" Target="../media/image8.jpeg" /><Relationship Id="rId1" Type="http://schemas.openxmlformats.org/officeDocument/2006/relationships/slideLayout" Target="../slideLayouts/slideLayout5.xml" /><Relationship Id="rId6" Type="http://schemas.openxmlformats.org/officeDocument/2006/relationships/image" Target="../media/image12.jpeg" /><Relationship Id="rId5" Type="http://schemas.openxmlformats.org/officeDocument/2006/relationships/image" Target="../media/image11.jpeg" /><Relationship Id="rId4" Type="http://schemas.openxmlformats.org/officeDocument/2006/relationships/image" Target="../media/image10.jpeg"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5.xml" /></Relationships>
</file>

<file path=ppt/slides/_rels/slide21.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5.xml" /></Relationships>
</file>

<file path=ppt/slides/_rels/slide22.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5.xml" /></Relationships>
</file>

<file path=ppt/slides/_rels/slide23.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5.xml" /></Relationships>
</file>

<file path=ppt/slides/_rels/slide24.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5.xml" /></Relationships>
</file>

<file path=ppt/slides/_rels/slide25.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png" /><Relationship Id="rId1" Type="http://schemas.openxmlformats.org/officeDocument/2006/relationships/slideLayout" Target="../slideLayouts/slideLayout5.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Relationship Id="rId2" Type="http://schemas.openxmlformats.org/officeDocument/2006/relationships/hyperlink" Target="http://topdent.ru/articles/vremennye-koronki.html" TargetMode="External" /><Relationship Id="rId1" Type="http://schemas.openxmlformats.org/officeDocument/2006/relationships/slideLayout" Target="../slideLayouts/slideLayout5.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2" Type="http://schemas.openxmlformats.org/officeDocument/2006/relationships/hyperlink" Target="http://www.smile-center.com.ua/articles-Hinz.html" TargetMode="External"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idx="4294967295"/>
          </p:nvPr>
        </p:nvSpPr>
        <p:spPr>
          <a:xfrm>
            <a:off x="342900" y="2317750"/>
            <a:ext cx="8458200" cy="1470025"/>
          </a:xfrm>
          <a:prstGeom prst="rect">
            <a:avLst/>
          </a:prstGeom>
          <a:extLst>
            <a:ext uri="{C572A759-6A51-4108-AA02-DFA0A04FC94B}">
              <ma14:wrappingTextBoxFlag xmlns:ma14="http://schemas.microsoft.com/office/mac/drawingml/2011/main" xmlns="" val="1"/>
            </a:ext>
          </a:extLst>
        </p:spPr>
        <p:txBody>
          <a:bodyPr anchor="b">
            <a:normAutofit/>
          </a:bodyPr>
          <a:lstStyle>
            <a:lvl1pPr defTabSz="804672">
              <a:defRPr sz="4752">
                <a:solidFill>
                  <a:srgbClr val="FFFF00"/>
                </a:solidFill>
                <a:latin typeface="Georgia"/>
                <a:ea typeface="Georgia"/>
                <a:cs typeface="Georgia"/>
                <a:sym typeface="Georgia"/>
              </a:defRPr>
            </a:lvl1pPr>
          </a:lstStyle>
          <a:p>
            <a:pPr>
              <a:defRPr sz="3520">
                <a:solidFill>
                  <a:srgbClr val="FFFFFF"/>
                </a:solidFill>
              </a:defRPr>
            </a:pPr>
            <a:r>
              <a:rPr sz="4752">
                <a:solidFill>
                  <a:srgbClr val="FFFF00"/>
                </a:solidFill>
              </a:rPr>
              <a:t>Провизорные(временные) коронки.</a:t>
            </a:r>
          </a:p>
        </p:txBody>
      </p:sp>
      <p:pic>
        <p:nvPicPr>
          <p:cNvPr id="77" name="tem1.png" descr="C:\Users\BARMALEY\Desktop\Временные коронки\временные коронки_files\tem1.jpg"/>
          <p:cNvPicPr>
            <a:picLocks noChangeAspect="1"/>
          </p:cNvPicPr>
          <p:nvPr/>
        </p:nvPicPr>
        <p:blipFill>
          <a:blip r:embed="rId2">
            <a:extLst/>
          </a:blip>
          <a:stretch>
            <a:fillRect/>
          </a:stretch>
        </p:blipFill>
        <p:spPr>
          <a:xfrm>
            <a:off x="3511550" y="4133850"/>
            <a:ext cx="4979988" cy="2627313"/>
          </a:xfrm>
          <a:prstGeom prst="rect">
            <a:avLst/>
          </a:prstGeom>
          <a:ln w="12700">
            <a:miter lim="400000"/>
          </a:ln>
        </p:spPr>
      </p:pic>
      <p:pic>
        <p:nvPicPr>
          <p:cNvPr id="78" name="tem2.png" descr="C:\Users\BARMALEY\Desktop\Временные коронки\временные коронки_files\tem2.jpg"/>
          <p:cNvPicPr>
            <a:picLocks noChangeAspect="1"/>
          </p:cNvPicPr>
          <p:nvPr/>
        </p:nvPicPr>
        <p:blipFill>
          <a:blip r:embed="rId3">
            <a:extLst/>
          </a:blip>
          <a:stretch>
            <a:fillRect/>
          </a:stretch>
        </p:blipFill>
        <p:spPr>
          <a:xfrm>
            <a:off x="201612" y="3913187"/>
            <a:ext cx="2882901" cy="2889251"/>
          </a:xfrm>
          <a:prstGeom prst="rect">
            <a:avLst/>
          </a:prstGeom>
          <a:ln w="12700">
            <a:miter lim="400000"/>
          </a:ln>
        </p:spPr>
      </p:pic>
      <p:sp>
        <p:nvSpPr>
          <p:cNvPr id="79" name="Shape 79"/>
          <p:cNvSpPr/>
          <p:nvPr/>
        </p:nvSpPr>
        <p:spPr>
          <a:xfrm>
            <a:off x="712171" y="203835"/>
            <a:ext cx="7732358" cy="1767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defTabSz="584200">
              <a:defRPr sz="1900">
                <a:latin typeface="Cochin"/>
                <a:ea typeface="Cochin"/>
                <a:cs typeface="Cochin"/>
                <a:sym typeface="Cochin"/>
              </a:defRPr>
            </a:pPr>
            <a:r>
              <a:t>Федеральное государственное бюджетное образовательное учреждение</a:t>
            </a:r>
          </a:p>
          <a:p>
            <a:pPr algn="ctr" defTabSz="584200">
              <a:defRPr sz="1900">
                <a:latin typeface="Cochin"/>
                <a:ea typeface="Cochin"/>
                <a:cs typeface="Cochin"/>
                <a:sym typeface="Cochin"/>
              </a:defRPr>
            </a:pPr>
            <a:r>
              <a:t>высшего образования</a:t>
            </a:r>
          </a:p>
          <a:p>
            <a:pPr algn="ctr" defTabSz="584200">
              <a:defRPr sz="1900">
                <a:latin typeface="Cochin"/>
                <a:ea typeface="Cochin"/>
                <a:cs typeface="Cochin"/>
                <a:sym typeface="Cochin"/>
              </a:defRPr>
            </a:pPr>
            <a:r>
              <a:t>«Красноярский государственный медицинский университет имени</a:t>
            </a:r>
          </a:p>
          <a:p>
            <a:pPr algn="ctr" defTabSz="584200">
              <a:defRPr sz="1900">
                <a:latin typeface="Cochin"/>
                <a:ea typeface="Cochin"/>
                <a:cs typeface="Cochin"/>
                <a:sym typeface="Cochin"/>
              </a:defRPr>
            </a:pPr>
            <a:r>
              <a:t>профессора В. Ф. Война-Ясенецкого»</a:t>
            </a:r>
          </a:p>
          <a:p>
            <a:pPr algn="ctr" defTabSz="584200">
              <a:defRPr sz="1900">
                <a:latin typeface="Cochin"/>
                <a:ea typeface="Cochin"/>
                <a:cs typeface="Cochin"/>
                <a:sym typeface="Cochin"/>
              </a:defRPr>
            </a:pPr>
            <a:r>
              <a:t>Министерства здравоохранения Российской Федерации</a:t>
            </a:r>
          </a:p>
          <a:p>
            <a:pPr algn="ctr" defTabSz="584200">
              <a:defRPr sz="1900">
                <a:latin typeface="Cochin"/>
                <a:ea typeface="Cochin"/>
                <a:cs typeface="Cochin"/>
                <a:sym typeface="Cochin"/>
              </a:defRPr>
            </a:pPr>
            <a:r>
              <a:t>Кафедры-клиники стоматологии ИПО</a:t>
            </a:r>
          </a:p>
        </p:txBody>
      </p:sp>
      <p:sp>
        <p:nvSpPr>
          <p:cNvPr id="80" name="Shape 80"/>
          <p:cNvSpPr>
            <a:spLocks noGrp="1"/>
          </p:cNvSpPr>
          <p:nvPr>
            <p:ph type="body" sz="half" idx="4294967295"/>
          </p:nvPr>
        </p:nvSpPr>
        <p:spPr>
          <a:xfrm>
            <a:off x="787400" y="6591300"/>
            <a:ext cx="11430000" cy="1524000"/>
          </a:xfrm>
          <a:prstGeom prst="rect">
            <a:avLst/>
          </a:prstGeom>
          <a:extLst>
            <a:ext uri="{C572A759-6A51-4108-AA02-DFA0A04FC94B}">
              <ma14:wrappingTextBoxFlag xmlns:ma14="http://schemas.microsoft.com/office/mac/drawingml/2011/main" xmlns="" val="1"/>
            </a:ext>
          </a:extLst>
        </p:spPr>
        <p:txBody>
          <a:bodyPr lIns="50800" tIns="50800" rIns="50800" bIns="50800">
            <a:normAutofit/>
          </a:bodyPr>
          <a:lstStyle/>
          <a:p>
            <a:pPr marL="0" indent="0" algn="r" defTabSz="344677">
              <a:spcBef>
                <a:spcPts val="0"/>
              </a:spcBef>
              <a:buClrTx/>
              <a:buSzTx/>
              <a:buFontTx/>
              <a:buNone/>
              <a:defRPr sz="2478">
                <a:solidFill>
                  <a:srgbClr val="515151"/>
                </a:solidFill>
                <a:effectLst>
                  <a:outerShdw blurRad="22479" dist="29971" dir="3000000" rotWithShape="0">
                    <a:srgbClr val="FFFFFF">
                      <a:alpha val="60000"/>
                    </a:srgbClr>
                  </a:outerShdw>
                </a:effectLst>
                <a:latin typeface="Cochin"/>
                <a:ea typeface="Cochin"/>
                <a:cs typeface="Cochin"/>
                <a:sym typeface="Cochin"/>
              </a:defRPr>
            </a:pPr>
            <a:r>
              <a:t>Выполнил ординатор</a:t>
            </a:r>
          </a:p>
          <a:p>
            <a:pPr marL="0" indent="0" algn="r" defTabSz="344677">
              <a:spcBef>
                <a:spcPts val="0"/>
              </a:spcBef>
              <a:buClrTx/>
              <a:buSzTx/>
              <a:buFontTx/>
              <a:buNone/>
              <a:defRPr sz="2478">
                <a:solidFill>
                  <a:srgbClr val="515151"/>
                </a:solidFill>
                <a:effectLst>
                  <a:outerShdw blurRad="22479" dist="29971" dir="3000000" rotWithShape="0">
                    <a:srgbClr val="FFFFFF">
                      <a:alpha val="60000"/>
                    </a:srgbClr>
                  </a:outerShdw>
                </a:effectLst>
                <a:latin typeface="Cochin"/>
                <a:ea typeface="Cochin"/>
                <a:cs typeface="Cochin"/>
                <a:sym typeface="Cochin"/>
              </a:defRPr>
            </a:pPr>
            <a:r>
              <a:t>Кафедры-клиники стоматологии ИПО</a:t>
            </a:r>
          </a:p>
          <a:p>
            <a:pPr marL="0" indent="0" algn="r" defTabSz="344677">
              <a:spcBef>
                <a:spcPts val="0"/>
              </a:spcBef>
              <a:buClrTx/>
              <a:buSzTx/>
              <a:buFontTx/>
              <a:buNone/>
              <a:defRPr sz="2478">
                <a:solidFill>
                  <a:srgbClr val="515151"/>
                </a:solidFill>
                <a:effectLst>
                  <a:outerShdw blurRad="22479" dist="29971" dir="3000000" rotWithShape="0">
                    <a:srgbClr val="FFFFFF">
                      <a:alpha val="60000"/>
                    </a:srgbClr>
                  </a:outerShdw>
                </a:effectLst>
                <a:latin typeface="Cochin"/>
                <a:ea typeface="Cochin"/>
                <a:cs typeface="Cochin"/>
                <a:sym typeface="Cochin"/>
              </a:defRPr>
            </a:pPr>
            <a:r>
              <a:t>По специальности «стоматология ортопедическая»</a:t>
            </a:r>
          </a:p>
          <a:p>
            <a:pPr marL="0" indent="0" algn="r" defTabSz="344677">
              <a:spcBef>
                <a:spcPts val="0"/>
              </a:spcBef>
              <a:buClrTx/>
              <a:buSzTx/>
              <a:buFontTx/>
              <a:buNone/>
              <a:defRPr sz="2478">
                <a:solidFill>
                  <a:srgbClr val="515151"/>
                </a:solidFill>
                <a:effectLst>
                  <a:outerShdw blurRad="22479" dist="29971" dir="3000000" rotWithShape="0">
                    <a:srgbClr val="FFFFFF">
                      <a:alpha val="60000"/>
                    </a:srgbClr>
                  </a:outerShdw>
                </a:effectLst>
                <a:latin typeface="Cochin"/>
                <a:ea typeface="Cochin"/>
                <a:cs typeface="Cochin"/>
                <a:sym typeface="Cochin"/>
              </a:defRPr>
            </a:pPr>
            <a:r>
              <a:t>Попцов Михаил Валерьевич</a:t>
            </a:r>
          </a:p>
        </p:txBody>
      </p:sp>
      <p:sp>
        <p:nvSpPr>
          <p:cNvPr id="81" name="Shape 81"/>
          <p:cNvSpPr/>
          <p:nvPr/>
        </p:nvSpPr>
        <p:spPr>
          <a:xfrm>
            <a:off x="787400" y="6591300"/>
            <a:ext cx="11430000" cy="1524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algn="r" defTabSz="344677">
              <a:defRPr sz="2478">
                <a:solidFill>
                  <a:srgbClr val="515151"/>
                </a:solidFill>
                <a:effectLst>
                  <a:outerShdw blurRad="22479" dist="29971" dir="3000000" rotWithShape="0">
                    <a:srgbClr val="FFFFFF">
                      <a:alpha val="60000"/>
                    </a:srgbClr>
                  </a:outerShdw>
                </a:effectLst>
                <a:latin typeface="Cochin"/>
                <a:ea typeface="Cochin"/>
                <a:cs typeface="Cochin"/>
                <a:sym typeface="Cochin"/>
              </a:defRPr>
            </a:pPr>
            <a:r>
              <a:t>Выполнил ординатор</a:t>
            </a:r>
          </a:p>
          <a:p>
            <a:pPr algn="r" defTabSz="344677">
              <a:defRPr sz="2478">
                <a:solidFill>
                  <a:srgbClr val="515151"/>
                </a:solidFill>
                <a:effectLst>
                  <a:outerShdw blurRad="22479" dist="29971" dir="3000000" rotWithShape="0">
                    <a:srgbClr val="FFFFFF">
                      <a:alpha val="60000"/>
                    </a:srgbClr>
                  </a:outerShdw>
                </a:effectLst>
                <a:latin typeface="Cochin"/>
                <a:ea typeface="Cochin"/>
                <a:cs typeface="Cochin"/>
                <a:sym typeface="Cochin"/>
              </a:defRPr>
            </a:pPr>
            <a:r>
              <a:t>Кафедры-клиники стоматологии ИПО</a:t>
            </a:r>
          </a:p>
          <a:p>
            <a:pPr algn="r" defTabSz="344677">
              <a:defRPr sz="2478">
                <a:solidFill>
                  <a:srgbClr val="515151"/>
                </a:solidFill>
                <a:effectLst>
                  <a:outerShdw blurRad="22479" dist="29971" dir="3000000" rotWithShape="0">
                    <a:srgbClr val="FFFFFF">
                      <a:alpha val="60000"/>
                    </a:srgbClr>
                  </a:outerShdw>
                </a:effectLst>
                <a:latin typeface="Cochin"/>
                <a:ea typeface="Cochin"/>
                <a:cs typeface="Cochin"/>
                <a:sym typeface="Cochin"/>
              </a:defRPr>
            </a:pPr>
            <a:r>
              <a:t>По специальности «стоматология ортопедическая»</a:t>
            </a:r>
          </a:p>
          <a:p>
            <a:pPr algn="r" defTabSz="344677">
              <a:defRPr sz="2478">
                <a:solidFill>
                  <a:srgbClr val="515151"/>
                </a:solidFill>
                <a:effectLst>
                  <a:outerShdw blurRad="22479" dist="29971" dir="3000000" rotWithShape="0">
                    <a:srgbClr val="FFFFFF">
                      <a:alpha val="60000"/>
                    </a:srgbClr>
                  </a:outerShdw>
                </a:effectLst>
                <a:latin typeface="Cochin"/>
                <a:ea typeface="Cochin"/>
                <a:cs typeface="Cochin"/>
                <a:sym typeface="Cochin"/>
              </a:defRPr>
            </a:pPr>
            <a:r>
              <a:t>Попцов Михаил Валерьевич</a:t>
            </a:r>
          </a:p>
        </p:txBody>
      </p:sp>
      <p:sp>
        <p:nvSpPr>
          <p:cNvPr id="82" name="Shape 82"/>
          <p:cNvSpPr/>
          <p:nvPr/>
        </p:nvSpPr>
        <p:spPr>
          <a:xfrm>
            <a:off x="2351347" y="4576286"/>
            <a:ext cx="6185274" cy="1310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r" defTabSz="584200">
              <a:defRPr sz="2100">
                <a:effectLst>
                  <a:outerShdw blurRad="38100" dist="50800" dir="3000000" rotWithShape="0">
                    <a:srgbClr val="FFFFFF">
                      <a:alpha val="60000"/>
                    </a:srgbClr>
                  </a:outerShdw>
                </a:effectLst>
                <a:latin typeface="Cochin"/>
                <a:ea typeface="Cochin"/>
                <a:cs typeface="Cochin"/>
                <a:sym typeface="Cochin"/>
              </a:defRPr>
            </a:pPr>
            <a:r>
              <a:t>Выполнил ординатор</a:t>
            </a:r>
          </a:p>
          <a:p>
            <a:pPr algn="r" defTabSz="584200">
              <a:defRPr sz="2100">
                <a:effectLst>
                  <a:outerShdw blurRad="38100" dist="50800" dir="3000000" rotWithShape="0">
                    <a:srgbClr val="FFFFFF">
                      <a:alpha val="60000"/>
                    </a:srgbClr>
                  </a:outerShdw>
                </a:effectLst>
                <a:latin typeface="Cochin"/>
                <a:ea typeface="Cochin"/>
                <a:cs typeface="Cochin"/>
                <a:sym typeface="Cochin"/>
              </a:defRPr>
            </a:pPr>
            <a:r>
              <a:t>Кафедры-клиники стоматологии ИПО</a:t>
            </a:r>
          </a:p>
          <a:p>
            <a:pPr algn="r" defTabSz="584200">
              <a:defRPr sz="2100">
                <a:effectLst>
                  <a:outerShdw blurRad="38100" dist="50800" dir="3000000" rotWithShape="0">
                    <a:srgbClr val="FFFFFF">
                      <a:alpha val="60000"/>
                    </a:srgbClr>
                  </a:outerShdw>
                </a:effectLst>
                <a:latin typeface="Cochin"/>
                <a:ea typeface="Cochin"/>
                <a:cs typeface="Cochin"/>
                <a:sym typeface="Cochin"/>
              </a:defRPr>
            </a:pPr>
            <a:r>
              <a:t>По специальности «стоматология ортопедическая»</a:t>
            </a:r>
          </a:p>
          <a:p>
            <a:pPr algn="r" defTabSz="584200">
              <a:defRPr sz="2100">
                <a:effectLst>
                  <a:outerShdw blurRad="38100" dist="50800" dir="3000000" rotWithShape="0">
                    <a:srgbClr val="FFFFFF">
                      <a:alpha val="60000"/>
                    </a:srgbClr>
                  </a:outerShdw>
                </a:effectLst>
                <a:latin typeface="Cochin"/>
                <a:ea typeface="Cochin"/>
                <a:cs typeface="Cochin"/>
                <a:sym typeface="Cochin"/>
              </a:defRPr>
            </a:pPr>
            <a:r>
              <a:t>Попцов Михаил Валерьевич</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p:nvPr/>
        </p:nvSpPr>
        <p:spPr>
          <a:xfrm>
            <a:off x="214312" y="714375"/>
            <a:ext cx="8358188" cy="50673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just">
              <a:lnSpc>
                <a:spcPct val="80000"/>
              </a:lnSpc>
              <a:tabLst>
                <a:tab pos="4660900" algn="l"/>
              </a:tabLst>
              <a:defRPr sz="2800">
                <a:solidFill>
                  <a:srgbClr val="C00000"/>
                </a:solidFill>
              </a:defRPr>
            </a:pPr>
            <a:r>
              <a:t>Отказ от применения временных протезов после одонтопрепарирования может приводить к: </a:t>
            </a:r>
            <a:br/>
            <a:endParaRPr/>
          </a:p>
          <a:p>
            <a:pPr algn="just">
              <a:lnSpc>
                <a:spcPct val="80000"/>
              </a:lnSpc>
              <a:tabLst>
                <a:tab pos="4660900" algn="l"/>
              </a:tabLst>
              <a:defRPr sz="2800"/>
            </a:pPr>
            <a:r>
              <a:t> -изменению краевых границ препарирования из-за смещения десневого края</a:t>
            </a:r>
            <a:br/>
            <a:endParaRPr/>
          </a:p>
          <a:p>
            <a:pPr algn="just">
              <a:lnSpc>
                <a:spcPct val="80000"/>
              </a:lnSpc>
              <a:tabLst>
                <a:tab pos="4660900" algn="l"/>
              </a:tabLst>
              <a:defRPr sz="2800"/>
            </a:pPr>
            <a:r>
              <a:t>-инфицированию дентинных канальцев </a:t>
            </a:r>
            <a:br/>
            <a:endParaRPr/>
          </a:p>
          <a:p>
            <a:pPr algn="just">
              <a:lnSpc>
                <a:spcPct val="80000"/>
              </a:lnSpc>
              <a:tabLst>
                <a:tab pos="4660900" algn="l"/>
              </a:tabLst>
              <a:defRPr sz="2800"/>
            </a:pPr>
            <a:r>
              <a:t>-воздействию термических раздражителей</a:t>
            </a:r>
            <a:br/>
            <a:endParaRPr/>
          </a:p>
          <a:p>
            <a:pPr algn="just">
              <a:lnSpc>
                <a:spcPct val="80000"/>
              </a:lnSpc>
              <a:tabLst>
                <a:tab pos="4660900" algn="l"/>
              </a:tabLst>
              <a:defRPr sz="2800"/>
            </a:pPr>
            <a:r>
              <a:t>-воздействию химических раздражителей</a:t>
            </a:r>
            <a:br/>
            <a:endParaRPr/>
          </a:p>
          <a:p>
            <a:pPr algn="just">
              <a:lnSpc>
                <a:spcPct val="80000"/>
              </a:lnSpc>
              <a:tabLst>
                <a:tab pos="4660900" algn="l"/>
              </a:tabLst>
              <a:defRPr sz="2800"/>
            </a:pPr>
            <a:r>
              <a:t>-асептическому некрозу пульпы зуба </a:t>
            </a:r>
          </a:p>
          <a:p>
            <a:pPr algn="just">
              <a:tabLst>
                <a:tab pos="4660900" algn="l"/>
              </a:tabLst>
              <a:defRPr sz="2800"/>
            </a:pPr>
            <a:endParaRPr/>
          </a:p>
          <a:p>
            <a:pPr algn="just">
              <a:tabLst>
                <a:tab pos="4660900" algn="l"/>
              </a:tabLst>
              <a:defRPr sz="2400"/>
            </a:pPr>
            <a:r>
              <a:t> </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idx="4294967295"/>
          </p:nvPr>
        </p:nvSpPr>
        <p:spPr>
          <a:xfrm>
            <a:off x="395287" y="404812"/>
            <a:ext cx="8229601" cy="1066801"/>
          </a:xfrm>
          <a:prstGeom prst="rect">
            <a:avLst/>
          </a:prstGeom>
          <a:extLst>
            <a:ext uri="{C572A759-6A51-4108-AA02-DFA0A04FC94B}">
              <ma14:wrappingTextBoxFlag xmlns:ma14="http://schemas.microsoft.com/office/mac/drawingml/2011/main" xmlns="" val="1"/>
            </a:ext>
          </a:extLst>
        </p:spPr>
        <p:txBody>
          <a:bodyPr>
            <a:normAutofit/>
          </a:bodyPr>
          <a:lstStyle/>
          <a:p>
            <a:pPr>
              <a:defRPr sz="2800"/>
            </a:pPr>
            <a:r>
              <a:t>Существует 4 метода изготовления </a:t>
            </a:r>
            <a:r>
              <a:rPr b="1"/>
              <a:t>временной коронки</a:t>
            </a:r>
            <a:r>
              <a:t>:</a:t>
            </a:r>
          </a:p>
        </p:txBody>
      </p:sp>
      <p:sp>
        <p:nvSpPr>
          <p:cNvPr id="114" name="Shape 114"/>
          <p:cNvSpPr>
            <a:spLocks noGrp="1"/>
          </p:cNvSpPr>
          <p:nvPr>
            <p:ph type="body" idx="4294967295"/>
          </p:nvPr>
        </p:nvSpPr>
        <p:spPr>
          <a:xfrm>
            <a:off x="468312" y="1341437"/>
            <a:ext cx="8229601" cy="5256213"/>
          </a:xfrm>
          <a:prstGeom prst="rect">
            <a:avLst/>
          </a:prstGeom>
          <a:extLst>
            <a:ext uri="{C572A759-6A51-4108-AA02-DFA0A04FC94B}">
              <ma14:wrappingTextBoxFlag xmlns:ma14="http://schemas.microsoft.com/office/mac/drawingml/2011/main" xmlns="" val="1"/>
            </a:ext>
          </a:extLst>
        </p:spPr>
        <p:txBody>
          <a:bodyPr>
            <a:normAutofit/>
          </a:bodyPr>
          <a:lstStyle/>
          <a:p>
            <a:pPr>
              <a:buChar char="•"/>
              <a:defRPr sz="2400"/>
            </a:pPr>
            <a:r>
              <a:t>1) Клинический метод.</a:t>
            </a:r>
          </a:p>
          <a:p>
            <a:pPr>
              <a:buChar char="•"/>
              <a:defRPr sz="2400"/>
            </a:pPr>
            <a:r>
              <a:t> наиболее распространен, т.к. не занимает много времени и не требует вмешательства зубного техника. С неотпрепарированного зуба снимают оттиск, после чего зуб обтачивают под постоянную конструкцию. Лунку соответствующего зуба в оттиске заполняют пластмассой холодного отверждения и одевают слепок на зубной ряд. После отверждения слепок вынимают изо рта, а полученную пластмассовую коронку шлифуют, полируют и фиксируют на временный цемент.</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idx="4294967295"/>
          </p:nvPr>
        </p:nvSpPr>
        <p:spPr>
          <a:xfrm>
            <a:off x="468312" y="549275"/>
            <a:ext cx="8229601" cy="1066800"/>
          </a:xfrm>
          <a:prstGeom prst="rect">
            <a:avLst/>
          </a:prstGeom>
          <a:extLst>
            <a:ext uri="{C572A759-6A51-4108-AA02-DFA0A04FC94B}">
              <ma14:wrappingTextBoxFlag xmlns:ma14="http://schemas.microsoft.com/office/mac/drawingml/2011/main" xmlns="" val="1"/>
            </a:ext>
          </a:extLst>
        </p:spPr>
        <p:txBody>
          <a:bodyPr>
            <a:normAutofit/>
          </a:bodyPr>
          <a:lstStyle/>
          <a:p>
            <a:r>
              <a:t>2) Классический метод</a:t>
            </a:r>
          </a:p>
        </p:txBody>
      </p:sp>
      <p:sp>
        <p:nvSpPr>
          <p:cNvPr id="117" name="Shape 117"/>
          <p:cNvSpPr>
            <a:spLocks noGrp="1"/>
          </p:cNvSpPr>
          <p:nvPr>
            <p:ph type="body" idx="4294967295"/>
          </p:nvPr>
        </p:nvSpPr>
        <p:spPr>
          <a:xfrm>
            <a:off x="395287" y="1700212"/>
            <a:ext cx="8229601" cy="4324351"/>
          </a:xfrm>
          <a:prstGeom prst="rect">
            <a:avLst/>
          </a:prstGeom>
          <a:extLst>
            <a:ext uri="{C572A759-6A51-4108-AA02-DFA0A04FC94B}">
              <ma14:wrappingTextBoxFlag xmlns:ma14="http://schemas.microsoft.com/office/mac/drawingml/2011/main" xmlns="" val="1"/>
            </a:ext>
          </a:extLst>
        </p:spPr>
        <p:txBody>
          <a:bodyPr>
            <a:normAutofit/>
          </a:bodyPr>
          <a:lstStyle/>
          <a:p>
            <a:pPr marL="357822" indent="-250475" defTabSz="896111">
              <a:spcBef>
                <a:spcPts val="200"/>
              </a:spcBef>
              <a:buChar char="•"/>
              <a:defRPr sz="2744"/>
            </a:pPr>
            <a:r>
              <a:t>После подготовки зуба под постоянную конструкцию снимают оттиск альгинатной или силиконовой массой. Техник отливает гипсовую модель и моделирует из воска анатомическую форму отпрепарированного зуба. После чего снимает восковую композицию с модели и заменяет в кювете воск на пластмассу. Готовая </a:t>
            </a:r>
            <a:r>
              <a:rPr b="1"/>
              <a:t>провизорная коронка</a:t>
            </a:r>
            <a:r>
              <a:t> отдается в клинику, где подвергается окончательной подгонке и полировке.</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body" idx="4294967295"/>
          </p:nvPr>
        </p:nvSpPr>
        <p:spPr>
          <a:xfrm>
            <a:off x="395287" y="908050"/>
            <a:ext cx="8229601" cy="4324350"/>
          </a:xfrm>
          <a:prstGeom prst="rect">
            <a:avLst/>
          </a:prstGeom>
          <a:extLst>
            <a:ext uri="{C572A759-6A51-4108-AA02-DFA0A04FC94B}">
              <ma14:wrappingTextBoxFlag xmlns:ma14="http://schemas.microsoft.com/office/mac/drawingml/2011/main" xmlns="" val="1"/>
            </a:ext>
          </a:extLst>
        </p:spPr>
        <p:txBody>
          <a:bodyPr>
            <a:normAutofit/>
          </a:bodyPr>
          <a:lstStyle/>
          <a:p>
            <a:pPr marL="317658" indent="-222361" defTabSz="795527">
              <a:spcBef>
                <a:spcPts val="200"/>
              </a:spcBef>
              <a:buChar char="•"/>
              <a:defRPr sz="2436"/>
            </a:pPr>
            <a:r>
              <a:t>3) Метод запекания. После получения гипсовой модели зубной техник моделирует зуб из пластмассы и помещает модель в печь, где коронка запекается до готовности.</a:t>
            </a:r>
          </a:p>
          <a:p>
            <a:pPr marL="317658" indent="-222361" defTabSz="795527">
              <a:spcBef>
                <a:spcPts val="200"/>
              </a:spcBef>
              <a:buChar char="•"/>
              <a:defRPr sz="2436"/>
            </a:pPr>
            <a:r>
              <a:t>4) Фотополимерный метод. Достаточно дорогостоящий и потому редко применяемый на сегодняшний день. Заключается в послойной моделировке на гипсовой модели зуба из компомерного или фотополимерного материала. После нанесения каждого слоя модель помещается в фотополимеризатор, где происходит отверждение коронки.</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p:nvPr/>
        </p:nvSpPr>
        <p:spPr>
          <a:xfrm>
            <a:off x="1571625" y="768350"/>
            <a:ext cx="5072063" cy="13106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800" b="1">
                <a:solidFill>
                  <a:srgbClr val="2B4A5E"/>
                </a:solidFill>
              </a:defRPr>
            </a:pPr>
            <a:r>
              <a:t>ПРОТИВОПОКАЗАНИЯ К ИСПОЛЬЗОВАНИЮ</a:t>
            </a:r>
            <a:br/>
            <a:endParaRPr/>
          </a:p>
        </p:txBody>
      </p:sp>
      <p:sp>
        <p:nvSpPr>
          <p:cNvPr id="122" name="Shape 122"/>
          <p:cNvSpPr/>
          <p:nvPr/>
        </p:nvSpPr>
        <p:spPr>
          <a:xfrm>
            <a:off x="6643687" y="285750"/>
            <a:ext cx="1941514" cy="1655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C00000"/>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123" name="Shape 123"/>
          <p:cNvSpPr/>
          <p:nvPr/>
        </p:nvSpPr>
        <p:spPr>
          <a:xfrm>
            <a:off x="571500" y="3216275"/>
            <a:ext cx="8001000" cy="1463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b="1"/>
            </a:pPr>
            <a:endParaRPr/>
          </a:p>
          <a:p>
            <a:pPr>
              <a:defRPr sz="2400" b="1"/>
            </a:pPr>
            <a:r>
              <a:t>Не следует использовать материал если известно об аллергической реакции на какой либо компонент материала.</a:t>
            </a:r>
          </a:p>
        </p:txBody>
      </p:sp>
      <p:sp>
        <p:nvSpPr>
          <p:cNvPr id="124" name="Shape 124"/>
          <p:cNvSpPr/>
          <p:nvPr/>
        </p:nvSpPr>
        <p:spPr>
          <a:xfrm>
            <a:off x="571500" y="1857375"/>
            <a:ext cx="7105164" cy="777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400" b="1"/>
            </a:pPr>
            <a:r>
              <a:t>До настоящего времени систематические </a:t>
            </a:r>
          </a:p>
          <a:p>
            <a:pPr>
              <a:defRPr sz="2400" b="1"/>
            </a:pPr>
            <a:r>
              <a:t>побочные действия не были выявлены.</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27" name="Shape 127"/>
          <p:cNvSpPr>
            <a:spLocks noGrp="1"/>
          </p:cNvSpPr>
          <p:nvPr>
            <p:ph type="title" idx="4294967295"/>
          </p:nvPr>
        </p:nvSpPr>
        <p:spPr>
          <a:xfrm>
            <a:off x="468312" y="2852737"/>
            <a:ext cx="8229601" cy="1143001"/>
          </a:xfrm>
          <a:prstGeom prst="rect">
            <a:avLst/>
          </a:prstGeom>
          <a:extLst>
            <a:ext uri="{C572A759-6A51-4108-AA02-DFA0A04FC94B}">
              <ma14:wrappingTextBoxFlag xmlns:ma14="http://schemas.microsoft.com/office/mac/drawingml/2011/main" xmlns="" val="1"/>
            </a:ext>
          </a:extLst>
        </p:spPr>
        <p:txBody>
          <a:bodyPr>
            <a:normAutofit/>
          </a:bodyPr>
          <a:lstStyle>
            <a:lvl1pPr algn="ctr">
              <a:defRPr>
                <a:solidFill>
                  <a:srgbClr val="FFFFFF"/>
                </a:solidFill>
              </a:defRPr>
            </a:lvl1pPr>
          </a:lstStyle>
          <a:p>
            <a:r>
              <a:t>ОПИСАНИЕ МЕТОДА</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idx="4294967295"/>
          </p:nvPr>
        </p:nvSpPr>
        <p:spPr>
          <a:xfrm>
            <a:off x="242887" y="811212"/>
            <a:ext cx="8229601" cy="1857376"/>
          </a:xfrm>
          <a:prstGeom prst="rect">
            <a:avLst/>
          </a:prstGeom>
          <a:extLst>
            <a:ext uri="{C572A759-6A51-4108-AA02-DFA0A04FC94B}">
              <ma14:wrappingTextBoxFlag xmlns:ma14="http://schemas.microsoft.com/office/mac/drawingml/2011/main" xmlns="" val="1"/>
            </a:ext>
          </a:extLst>
        </p:spPr>
        <p:txBody>
          <a:bodyPr>
            <a:normAutofit/>
          </a:bodyPr>
          <a:lstStyle/>
          <a:p>
            <a:pPr algn="ctr" defTabSz="530351">
              <a:defRPr sz="1624">
                <a:solidFill>
                  <a:srgbClr val="2B4A5E"/>
                </a:solidFill>
              </a:defRPr>
            </a:pPr>
            <a:r>
              <a:t>Бис-акриловые материалы</a:t>
            </a:r>
            <a:r>
              <a:rPr>
                <a:solidFill>
                  <a:srgbClr val="000000"/>
                </a:solidFill>
              </a:rPr>
              <a:t> </a:t>
            </a:r>
            <a:br>
              <a:rPr>
                <a:solidFill>
                  <a:srgbClr val="000000"/>
                </a:solidFill>
              </a:rPr>
            </a:br>
            <a:r>
              <a:rPr>
                <a:solidFill>
                  <a:srgbClr val="000000"/>
                </a:solidFill>
              </a:rPr>
              <a:t>«Сomposite Based materials» </a:t>
            </a:r>
            <a:br>
              <a:rPr>
                <a:solidFill>
                  <a:srgbClr val="000000"/>
                </a:solidFill>
              </a:rPr>
            </a:br>
            <a:br>
              <a:rPr>
                <a:solidFill>
                  <a:srgbClr val="000000"/>
                </a:solidFill>
              </a:rPr>
            </a:br>
            <a:br>
              <a:rPr>
                <a:solidFill>
                  <a:srgbClr val="000000"/>
                </a:solidFill>
              </a:rPr>
            </a:br>
            <a:br>
              <a:rPr>
                <a:solidFill>
                  <a:srgbClr val="000000"/>
                </a:solidFill>
              </a:rPr>
            </a:br>
            <a:br>
              <a:rPr>
                <a:solidFill>
                  <a:srgbClr val="000000"/>
                </a:solidFill>
              </a:rPr>
            </a:br>
            <a:endParaRPr>
              <a:solidFill>
                <a:srgbClr val="000000"/>
              </a:solidFill>
            </a:endParaRPr>
          </a:p>
        </p:txBody>
      </p:sp>
      <p:sp>
        <p:nvSpPr>
          <p:cNvPr id="130" name="Shape 130"/>
          <p:cNvSpPr/>
          <p:nvPr/>
        </p:nvSpPr>
        <p:spPr>
          <a:xfrm>
            <a:off x="285750" y="1571625"/>
            <a:ext cx="8143875" cy="428348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just">
              <a:spcBef>
                <a:spcPts val="600"/>
              </a:spcBef>
              <a:defRPr sz="2800">
                <a:latin typeface="Trebuchet MS"/>
                <a:ea typeface="Trebuchet MS"/>
                <a:cs typeface="Trebuchet MS"/>
                <a:sym typeface="Trebuchet MS"/>
              </a:defRPr>
            </a:pPr>
            <a:r>
              <a:t>-</a:t>
            </a:r>
            <a:r>
              <a:rPr>
                <a:latin typeface="Georgia"/>
                <a:ea typeface="Georgia"/>
                <a:cs typeface="Georgia"/>
                <a:sym typeface="Georgia"/>
              </a:rPr>
              <a:t>оттиск до препарирования зубов</a:t>
            </a:r>
          </a:p>
          <a:p>
            <a:pPr algn="just">
              <a:spcBef>
                <a:spcPts val="600"/>
              </a:spcBef>
              <a:defRPr sz="2800"/>
            </a:pPr>
            <a:r>
              <a:t>-одонтопрепарирование </a:t>
            </a:r>
          </a:p>
          <a:p>
            <a:pPr algn="just">
              <a:spcBef>
                <a:spcPts val="600"/>
              </a:spcBef>
              <a:defRPr sz="2800"/>
            </a:pPr>
            <a:r>
              <a:t>-внесение материала в оттиск, установка на зубной ряд</a:t>
            </a:r>
          </a:p>
          <a:p>
            <a:pPr algn="just">
              <a:spcBef>
                <a:spcPts val="600"/>
              </a:spcBef>
              <a:defRPr sz="2800"/>
            </a:pPr>
            <a:r>
              <a:t>-удаление излишков материала</a:t>
            </a:r>
          </a:p>
          <a:p>
            <a:pPr algn="just">
              <a:spcBef>
                <a:spcPts val="600"/>
              </a:spcBef>
              <a:defRPr sz="2800"/>
            </a:pPr>
            <a:r>
              <a:t>-проверка краевого прилегания</a:t>
            </a:r>
          </a:p>
          <a:p>
            <a:pPr algn="just">
              <a:spcBef>
                <a:spcPts val="600"/>
              </a:spcBef>
              <a:defRPr sz="2800"/>
            </a:pPr>
            <a:r>
              <a:t>-окклюзионная коррекция</a:t>
            </a:r>
          </a:p>
          <a:p>
            <a:pPr>
              <a:spcBef>
                <a:spcPts val="600"/>
              </a:spcBef>
              <a:defRPr sz="2800"/>
            </a:pPr>
            <a:r>
              <a:t>-фиксация на временный цемент</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1115375405.jpg" descr="C:\Users\BARMALEY\Desktop\Временные коронки\1115375405.jpg"/>
          <p:cNvPicPr>
            <a:picLocks noChangeAspect="1"/>
          </p:cNvPicPr>
          <p:nvPr/>
        </p:nvPicPr>
        <p:blipFill>
          <a:blip r:embed="rId2">
            <a:extLst/>
          </a:blip>
          <a:stretch>
            <a:fillRect/>
          </a:stretch>
        </p:blipFill>
        <p:spPr>
          <a:xfrm>
            <a:off x="285750" y="785812"/>
            <a:ext cx="2667000" cy="2000251"/>
          </a:xfrm>
          <a:prstGeom prst="rect">
            <a:avLst/>
          </a:prstGeom>
          <a:ln w="12700">
            <a:miter lim="400000"/>
          </a:ln>
        </p:spPr>
      </p:pic>
      <p:pic>
        <p:nvPicPr>
          <p:cNvPr id="133" name="1115376255.jpg" descr="C:\Users\BARMALEY\Desktop\Временные коронки\1115376255.jpg"/>
          <p:cNvPicPr>
            <a:picLocks noChangeAspect="1"/>
          </p:cNvPicPr>
          <p:nvPr/>
        </p:nvPicPr>
        <p:blipFill>
          <a:blip r:embed="rId3">
            <a:extLst/>
          </a:blip>
          <a:stretch>
            <a:fillRect/>
          </a:stretch>
        </p:blipFill>
        <p:spPr>
          <a:xfrm>
            <a:off x="3143250" y="785812"/>
            <a:ext cx="2571750" cy="2030413"/>
          </a:xfrm>
          <a:prstGeom prst="rect">
            <a:avLst/>
          </a:prstGeom>
          <a:ln w="12700">
            <a:miter lim="400000"/>
          </a:ln>
        </p:spPr>
      </p:pic>
      <p:pic>
        <p:nvPicPr>
          <p:cNvPr id="134" name="1115376429.jpg" descr="C:\Users\BARMALEY\Desktop\Временные коронки\1115376429.jpg"/>
          <p:cNvPicPr>
            <a:picLocks noChangeAspect="1"/>
          </p:cNvPicPr>
          <p:nvPr/>
        </p:nvPicPr>
        <p:blipFill>
          <a:blip r:embed="rId4">
            <a:extLst/>
          </a:blip>
          <a:stretch>
            <a:fillRect/>
          </a:stretch>
        </p:blipFill>
        <p:spPr>
          <a:xfrm>
            <a:off x="6000750" y="785812"/>
            <a:ext cx="2714625" cy="2035176"/>
          </a:xfrm>
          <a:prstGeom prst="rect">
            <a:avLst/>
          </a:prstGeom>
          <a:ln w="12700">
            <a:miter lim="400000"/>
          </a:ln>
        </p:spPr>
      </p:pic>
      <p:pic>
        <p:nvPicPr>
          <p:cNvPr id="135" name="1115376509.jpg" descr="C:\Users\BARMALEY\Desktop\Временные коронки\1115376509.jpg"/>
          <p:cNvPicPr>
            <a:picLocks noChangeAspect="1"/>
          </p:cNvPicPr>
          <p:nvPr/>
        </p:nvPicPr>
        <p:blipFill>
          <a:blip r:embed="rId5">
            <a:extLst/>
          </a:blip>
          <a:stretch>
            <a:fillRect/>
          </a:stretch>
        </p:blipFill>
        <p:spPr>
          <a:xfrm>
            <a:off x="3500437" y="2928937"/>
            <a:ext cx="2238376" cy="1679576"/>
          </a:xfrm>
          <a:prstGeom prst="rect">
            <a:avLst/>
          </a:prstGeom>
          <a:ln w="12700">
            <a:miter lim="400000"/>
          </a:ln>
        </p:spPr>
      </p:pic>
      <p:pic>
        <p:nvPicPr>
          <p:cNvPr id="136" name="1115378052.jpg" descr="C:\Users\BARMALEY\Desktop\Временные коронки\1115378052.jpg"/>
          <p:cNvPicPr>
            <a:picLocks noChangeAspect="1"/>
          </p:cNvPicPr>
          <p:nvPr/>
        </p:nvPicPr>
        <p:blipFill>
          <a:blip r:embed="rId6">
            <a:extLst/>
          </a:blip>
          <a:stretch>
            <a:fillRect/>
          </a:stretch>
        </p:blipFill>
        <p:spPr>
          <a:xfrm>
            <a:off x="714375" y="4714875"/>
            <a:ext cx="2571750" cy="1928813"/>
          </a:xfrm>
          <a:prstGeom prst="rect">
            <a:avLst/>
          </a:prstGeom>
          <a:ln w="12700">
            <a:miter lim="400000"/>
          </a:ln>
        </p:spPr>
      </p:pic>
      <p:pic>
        <p:nvPicPr>
          <p:cNvPr id="137" name="1115378137.jpg" descr="C:\Users\BARMALEY\Desktop\Временные коронки\1115378137.jpg"/>
          <p:cNvPicPr>
            <a:picLocks noChangeAspect="1"/>
          </p:cNvPicPr>
          <p:nvPr/>
        </p:nvPicPr>
        <p:blipFill>
          <a:blip r:embed="rId7">
            <a:extLst/>
          </a:blip>
          <a:stretch>
            <a:fillRect/>
          </a:stretch>
        </p:blipFill>
        <p:spPr>
          <a:xfrm>
            <a:off x="3571875" y="4714875"/>
            <a:ext cx="2500313" cy="1874838"/>
          </a:xfrm>
          <a:prstGeom prst="rect">
            <a:avLst/>
          </a:prstGeom>
          <a:ln w="12700">
            <a:miter lim="400000"/>
          </a:ln>
        </p:spPr>
      </p:pic>
      <p:pic>
        <p:nvPicPr>
          <p:cNvPr id="138" name="1115378194.jpg" descr="C:\Users\BARMALEY\Desktop\Временные коронки\1115378194.jpg"/>
          <p:cNvPicPr>
            <a:picLocks noChangeAspect="1"/>
          </p:cNvPicPr>
          <p:nvPr/>
        </p:nvPicPr>
        <p:blipFill>
          <a:blip r:embed="rId8">
            <a:extLst/>
          </a:blip>
          <a:stretch>
            <a:fillRect/>
          </a:stretch>
        </p:blipFill>
        <p:spPr>
          <a:xfrm>
            <a:off x="6286500" y="4714875"/>
            <a:ext cx="2476500" cy="1857375"/>
          </a:xfrm>
          <a:prstGeom prst="rect">
            <a:avLst/>
          </a:prstGeom>
          <a:ln w="12700">
            <a:miter lim="400000"/>
          </a:ln>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500062" y="1101725"/>
            <a:ext cx="8358188" cy="41554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just">
              <a:defRPr sz="2800"/>
            </a:pPr>
            <a:r>
              <a:t>Бис-акриловые материалы в зарубежной литературе также называют как «C &amp; B materials», что является аббревиатурой английских слов «Сomposite Based materials».</a:t>
            </a:r>
          </a:p>
          <a:p>
            <a:pPr algn="just">
              <a:defRPr sz="2800"/>
            </a:pPr>
            <a:endParaRPr/>
          </a:p>
          <a:p>
            <a:pPr algn="just">
              <a:defRPr sz="2800"/>
            </a:pPr>
            <a:r>
              <a:t>Кроме простоты и удобства применения, данные материалы обладают рядом положительных свойств, что обусловливает более широкое их использование в настоящее время при изготовлении временных протезов (таблица). </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 name="Table 142"/>
          <p:cNvGraphicFramePr/>
          <p:nvPr/>
        </p:nvGraphicFramePr>
        <p:xfrm>
          <a:off x="0" y="285750"/>
          <a:ext cx="9144000" cy="6572250"/>
        </p:xfrm>
        <a:graphic>
          <a:graphicData uri="http://schemas.openxmlformats.org/drawingml/2006/table">
            <a:tbl>
              <a:tblPr>
                <a:tableStyleId>{4C3C2611-4C71-4FC5-86AE-919BDF0F9419}</a:tableStyleId>
              </a:tblPr>
              <a:tblGrid>
                <a:gridCol w="1928812">
                  <a:extLst>
                    <a:ext uri="{9D8B030D-6E8A-4147-A177-3AD203B41FA5}">
                      <a16:colId xmlns:a16="http://schemas.microsoft.com/office/drawing/2014/main" val="20000"/>
                    </a:ext>
                  </a:extLst>
                </a:gridCol>
                <a:gridCol w="3143250">
                  <a:extLst>
                    <a:ext uri="{9D8B030D-6E8A-4147-A177-3AD203B41FA5}">
                      <a16:colId xmlns:a16="http://schemas.microsoft.com/office/drawing/2014/main" val="20001"/>
                    </a:ext>
                  </a:extLst>
                </a:gridCol>
                <a:gridCol w="4071937">
                  <a:extLst>
                    <a:ext uri="{9D8B030D-6E8A-4147-A177-3AD203B41FA5}">
                      <a16:colId xmlns:a16="http://schemas.microsoft.com/office/drawing/2014/main" val="20002"/>
                    </a:ext>
                  </a:extLst>
                </a:gridCol>
              </a:tblGrid>
              <a:tr h="739775">
                <a:tc>
                  <a:txBody>
                    <a:bodyPr/>
                    <a:lstStyle/>
                    <a:p>
                      <a:pPr algn="ctr">
                        <a:lnSpc>
                          <a:spcPct val="115000"/>
                        </a:lnSpc>
                      </a:pPr>
                      <a:r>
                        <a:rPr sz="1400" b="1">
                          <a:latin typeface="Tahoma"/>
                          <a:ea typeface="Tahoma"/>
                          <a:cs typeface="Tahoma"/>
                          <a:sym typeface="Tahoma"/>
                        </a:rPr>
                        <a:t>Материалы </a:t>
                      </a:r>
                    </a:p>
                  </a:txBody>
                  <a:tcPr marL="47625" marR="47625" marT="47625" marB="47625" anchor="ctr" horzOverflow="overflow">
                    <a:lnL w="12700">
                      <a:miter lim="400000"/>
                    </a:lnL>
                    <a:lnR w="12700">
                      <a:miter lim="400000"/>
                    </a:lnR>
                    <a:lnT w="12700">
                      <a:miter lim="400000"/>
                    </a:lnT>
                    <a:lnB w="12700">
                      <a:miter lim="400000"/>
                    </a:lnB>
                    <a:noFill/>
                  </a:tcPr>
                </a:tc>
                <a:tc>
                  <a:txBody>
                    <a:bodyPr/>
                    <a:lstStyle/>
                    <a:p>
                      <a:pPr algn="ctr">
                        <a:lnSpc>
                          <a:spcPct val="115000"/>
                        </a:lnSpc>
                      </a:pPr>
                      <a:r>
                        <a:rPr sz="1400" b="1">
                          <a:latin typeface="Tahoma"/>
                          <a:ea typeface="Tahoma"/>
                          <a:cs typeface="Tahoma"/>
                          <a:sym typeface="Tahoma"/>
                        </a:rPr>
                        <a:t>Преимущества </a:t>
                      </a:r>
                    </a:p>
                  </a:txBody>
                  <a:tcPr marL="47625" marR="47625" marT="47625" marB="47625" anchor="ctr" horzOverflow="overflow">
                    <a:lnL w="12700">
                      <a:miter lim="400000"/>
                    </a:lnL>
                    <a:lnR w="12700">
                      <a:miter lim="400000"/>
                    </a:lnR>
                    <a:lnT w="12700">
                      <a:miter lim="400000"/>
                    </a:lnT>
                    <a:lnB w="12700">
                      <a:miter lim="400000"/>
                    </a:lnB>
                    <a:noFill/>
                  </a:tcPr>
                </a:tc>
                <a:tc>
                  <a:txBody>
                    <a:bodyPr/>
                    <a:lstStyle/>
                    <a:p>
                      <a:pPr algn="ctr">
                        <a:lnSpc>
                          <a:spcPct val="115000"/>
                        </a:lnSpc>
                      </a:pPr>
                      <a:r>
                        <a:rPr sz="1400" b="1">
                          <a:latin typeface="Tahoma"/>
                          <a:ea typeface="Tahoma"/>
                          <a:cs typeface="Tahoma"/>
                          <a:sym typeface="Tahoma"/>
                        </a:rPr>
                        <a:t>Недостатки </a:t>
                      </a:r>
                    </a:p>
                  </a:txBody>
                  <a:tcPr marL="47625" marR="47625" marT="47625" marB="47625"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r h="3198812">
                <a:tc>
                  <a:txBody>
                    <a:bodyPr/>
                    <a:lstStyle/>
                    <a:p>
                      <a:pPr algn="l">
                        <a:lnSpc>
                          <a:spcPct val="115000"/>
                        </a:lnSpc>
                        <a:defRPr sz="1500" b="1">
                          <a:solidFill>
                            <a:srgbClr val="2B4A5E"/>
                          </a:solidFill>
                          <a:latin typeface="Tahoma"/>
                          <a:ea typeface="Tahoma"/>
                          <a:cs typeface="Tahoma"/>
                          <a:sym typeface="Tahoma"/>
                        </a:defRPr>
                      </a:pPr>
                      <a:r>
                        <a:t>Винилэтил-</a:t>
                      </a:r>
                      <a:br/>
                      <a:r>
                        <a:t>метакриловые</a:t>
                      </a:r>
                    </a:p>
                    <a:p>
                      <a:pPr algn="l">
                        <a:lnSpc>
                          <a:spcPct val="115000"/>
                        </a:lnSpc>
                        <a:defRPr sz="1500" b="1">
                          <a:solidFill>
                            <a:srgbClr val="2B4A5E"/>
                          </a:solidFill>
                          <a:latin typeface="+mj-lt"/>
                          <a:ea typeface="+mj-ea"/>
                          <a:cs typeface="+mj-cs"/>
                          <a:sym typeface="Calibri"/>
                        </a:defRPr>
                      </a:pPr>
                      <a:endParaRPr/>
                    </a:p>
                    <a:p>
                      <a:pPr algn="l">
                        <a:lnSpc>
                          <a:spcPct val="115000"/>
                        </a:lnSpc>
                        <a:defRPr sz="1500" b="1">
                          <a:solidFill>
                            <a:srgbClr val="2B4A5E"/>
                          </a:solidFill>
                          <a:latin typeface="Tahoma"/>
                          <a:ea typeface="Tahoma"/>
                          <a:cs typeface="Tahoma"/>
                          <a:sym typeface="Tahoma"/>
                        </a:defRPr>
                      </a:pPr>
                      <a:r>
                        <a:t> </a:t>
                      </a:r>
                      <a:endParaRPr>
                        <a:latin typeface="+mj-lt"/>
                        <a:ea typeface="+mj-ea"/>
                        <a:cs typeface="+mj-cs"/>
                        <a:sym typeface="Calibri"/>
                      </a:endParaRPr>
                    </a:p>
                    <a:p>
                      <a:pPr algn="l">
                        <a:lnSpc>
                          <a:spcPct val="115000"/>
                        </a:lnSpc>
                        <a:defRPr sz="1500" b="1">
                          <a:solidFill>
                            <a:srgbClr val="2B4A5E"/>
                          </a:solidFill>
                          <a:latin typeface="Tahoma"/>
                          <a:ea typeface="Tahoma"/>
                          <a:cs typeface="Tahoma"/>
                          <a:sym typeface="Tahoma"/>
                        </a:defRPr>
                      </a:pPr>
                      <a:r>
                        <a:t>Метил-</a:t>
                      </a:r>
                      <a:br/>
                      <a:r>
                        <a:t>метакриловые </a:t>
                      </a:r>
                    </a:p>
                  </a:txBody>
                  <a:tcPr marL="47625" marR="47625" marT="47625" marB="47625" anchor="ctr" horzOverflow="overflow">
                    <a:lnL w="12700">
                      <a:miter lim="400000"/>
                    </a:lnL>
                    <a:lnR w="12700">
                      <a:miter lim="400000"/>
                    </a:lnR>
                    <a:lnT w="12700">
                      <a:miter lim="400000"/>
                    </a:lnT>
                    <a:lnB w="12700">
                      <a:miter lim="400000"/>
                    </a:lnB>
                    <a:noFill/>
                  </a:tcPr>
                </a:tc>
                <a:tc>
                  <a:txBody>
                    <a:bodyPr/>
                    <a:lstStyle/>
                    <a:p>
                      <a:pPr algn="l">
                        <a:lnSpc>
                          <a:spcPct val="115000"/>
                        </a:lnSpc>
                        <a:defRPr sz="1500" b="1">
                          <a:solidFill>
                            <a:srgbClr val="2B4A5E"/>
                          </a:solidFill>
                        </a:defRPr>
                      </a:pPr>
                      <a:r>
                        <a:t>■</a:t>
                      </a:r>
                      <a:r>
                        <a:rPr>
                          <a:latin typeface="Tahoma"/>
                          <a:ea typeface="Tahoma"/>
                          <a:cs typeface="Tahoma"/>
                          <a:sym typeface="Tahoma"/>
                        </a:rPr>
                        <a:t> низкая стоимость</a:t>
                      </a:r>
                      <a:br>
                        <a:rPr>
                          <a:latin typeface="Tahoma"/>
                          <a:ea typeface="Tahoma"/>
                          <a:cs typeface="Tahoma"/>
                          <a:sym typeface="Tahoma"/>
                        </a:rPr>
                      </a:br>
                      <a:r>
                        <a:t>■</a:t>
                      </a:r>
                      <a:r>
                        <a:rPr>
                          <a:latin typeface="Tahoma"/>
                          <a:ea typeface="Tahoma"/>
                          <a:cs typeface="Tahoma"/>
                          <a:sym typeface="Tahoma"/>
                        </a:rPr>
                        <a:t> не прилипает к зубам</a:t>
                      </a:r>
                      <a:br>
                        <a:rPr>
                          <a:latin typeface="Tahoma"/>
                          <a:ea typeface="Tahoma"/>
                          <a:cs typeface="Tahoma"/>
                          <a:sym typeface="Tahoma"/>
                        </a:rPr>
                      </a:br>
                      <a:r>
                        <a:t>■</a:t>
                      </a:r>
                      <a:r>
                        <a:rPr>
                          <a:latin typeface="Tahoma"/>
                          <a:ea typeface="Tahoma"/>
                          <a:cs typeface="Tahoma"/>
                          <a:sym typeface="Tahoma"/>
                        </a:rPr>
                        <a:t> длительный период рабочего времени </a:t>
                      </a:r>
                    </a:p>
                    <a:p>
                      <a:pPr algn="l">
                        <a:lnSpc>
                          <a:spcPct val="115000"/>
                        </a:lnSpc>
                        <a:defRPr sz="1500" b="1">
                          <a:solidFill>
                            <a:srgbClr val="2B4A5E"/>
                          </a:solidFill>
                          <a:latin typeface="Tahoma"/>
                          <a:ea typeface="Tahoma"/>
                          <a:cs typeface="Tahoma"/>
                          <a:sym typeface="Tahoma"/>
                        </a:defRPr>
                      </a:pPr>
                      <a:endParaRPr>
                        <a:latin typeface="Tahoma"/>
                        <a:ea typeface="Tahoma"/>
                        <a:cs typeface="Tahoma"/>
                        <a:sym typeface="Tahoma"/>
                      </a:endParaRPr>
                    </a:p>
                    <a:p>
                      <a:pPr algn="l">
                        <a:lnSpc>
                          <a:spcPct val="115000"/>
                        </a:lnSpc>
                        <a:defRPr sz="1500" b="1">
                          <a:solidFill>
                            <a:srgbClr val="2B4A5E"/>
                          </a:solidFill>
                          <a:latin typeface="+mj-lt"/>
                          <a:ea typeface="+mj-ea"/>
                          <a:cs typeface="+mj-cs"/>
                          <a:sym typeface="Calibri"/>
                        </a:defRPr>
                      </a:pPr>
                      <a:endParaRPr>
                        <a:latin typeface="Tahoma"/>
                        <a:ea typeface="Tahoma"/>
                        <a:cs typeface="Tahoma"/>
                        <a:sym typeface="Tahoma"/>
                      </a:endParaRPr>
                    </a:p>
                    <a:p>
                      <a:pPr algn="l">
                        <a:lnSpc>
                          <a:spcPct val="115000"/>
                        </a:lnSpc>
                        <a:defRPr sz="1500" b="1">
                          <a:solidFill>
                            <a:srgbClr val="2B4A5E"/>
                          </a:solidFill>
                        </a:defRPr>
                      </a:pPr>
                      <a:r>
                        <a:t>■</a:t>
                      </a:r>
                      <a:r>
                        <a:rPr>
                          <a:latin typeface="Tahoma"/>
                          <a:ea typeface="Tahoma"/>
                          <a:cs typeface="Tahoma"/>
                          <a:sym typeface="Tahoma"/>
                        </a:rPr>
                        <a:t> низкая стоимость</a:t>
                      </a:r>
                      <a:br>
                        <a:rPr>
                          <a:latin typeface="Tahoma"/>
                          <a:ea typeface="Tahoma"/>
                          <a:cs typeface="Tahoma"/>
                          <a:sym typeface="Tahoma"/>
                        </a:rPr>
                      </a:br>
                      <a:r>
                        <a:t>■</a:t>
                      </a:r>
                      <a:r>
                        <a:rPr>
                          <a:latin typeface="Tahoma"/>
                          <a:ea typeface="Tahoma"/>
                          <a:cs typeface="Tahoma"/>
                          <a:sym typeface="Tahoma"/>
                        </a:rPr>
                        <a:t> хорошая полируемость</a:t>
                      </a:r>
                      <a:br>
                        <a:rPr>
                          <a:latin typeface="Tahoma"/>
                          <a:ea typeface="Tahoma"/>
                          <a:cs typeface="Tahoma"/>
                          <a:sym typeface="Tahoma"/>
                        </a:rPr>
                      </a:br>
                      <a:r>
                        <a:t>■</a:t>
                      </a:r>
                      <a:r>
                        <a:rPr>
                          <a:latin typeface="Tahoma"/>
                          <a:ea typeface="Tahoma"/>
                          <a:cs typeface="Tahoma"/>
                          <a:sym typeface="Tahoma"/>
                        </a:rPr>
                        <a:t> приемлемая стабильность цвета </a:t>
                      </a:r>
                    </a:p>
                  </a:txBody>
                  <a:tcPr marL="47625" marR="47625" marT="47625" marB="47625" anchor="ctr" horzOverflow="overflow">
                    <a:lnL w="12700">
                      <a:miter lim="400000"/>
                    </a:lnL>
                    <a:lnR w="12700">
                      <a:miter lim="400000"/>
                    </a:lnR>
                    <a:lnT w="12700">
                      <a:miter lim="400000"/>
                    </a:lnT>
                    <a:lnB w="12700">
                      <a:miter lim="400000"/>
                    </a:lnB>
                    <a:noFill/>
                  </a:tcPr>
                </a:tc>
                <a:tc>
                  <a:txBody>
                    <a:bodyPr/>
                    <a:lstStyle/>
                    <a:p>
                      <a:pPr algn="l">
                        <a:lnSpc>
                          <a:spcPct val="115000"/>
                        </a:lnSpc>
                        <a:defRPr sz="1500" b="1">
                          <a:solidFill>
                            <a:srgbClr val="2B4A5E"/>
                          </a:solidFill>
                        </a:defRPr>
                      </a:pPr>
                      <a:r>
                        <a:t>■</a:t>
                      </a:r>
                      <a:r>
                        <a:rPr>
                          <a:latin typeface="Tahoma"/>
                          <a:ea typeface="Tahoma"/>
                          <a:cs typeface="Tahoma"/>
                          <a:sym typeface="Tahoma"/>
                        </a:rPr>
                        <a:t> плохая стабильность цвета и низкая эстетика</a:t>
                      </a:r>
                      <a:br>
                        <a:rPr>
                          <a:latin typeface="Tahoma"/>
                          <a:ea typeface="Tahoma"/>
                          <a:cs typeface="Tahoma"/>
                          <a:sym typeface="Tahoma"/>
                        </a:rPr>
                      </a:br>
                      <a:r>
                        <a:t>■</a:t>
                      </a:r>
                      <a:r>
                        <a:rPr>
                          <a:latin typeface="Tahoma"/>
                          <a:ea typeface="Tahoma"/>
                          <a:cs typeface="Tahoma"/>
                          <a:sym typeface="Tahoma"/>
                        </a:rPr>
                        <a:t> неприятный запах при замешивании</a:t>
                      </a:r>
                      <a:br>
                        <a:rPr>
                          <a:latin typeface="Tahoma"/>
                          <a:ea typeface="Tahoma"/>
                          <a:cs typeface="Tahoma"/>
                          <a:sym typeface="Tahoma"/>
                        </a:rPr>
                      </a:br>
                      <a:r>
                        <a:t>■</a:t>
                      </a:r>
                      <a:r>
                        <a:rPr>
                          <a:latin typeface="Tahoma"/>
                          <a:ea typeface="Tahoma"/>
                          <a:cs typeface="Tahoma"/>
                          <a:sym typeface="Tahoma"/>
                        </a:rPr>
                        <a:t> плохое сопротивление к износу </a:t>
                      </a:r>
                      <a:endParaRPr>
                        <a:latin typeface="+mj-lt"/>
                        <a:ea typeface="+mj-ea"/>
                        <a:cs typeface="+mj-cs"/>
                        <a:sym typeface="Calibri"/>
                      </a:endParaRPr>
                    </a:p>
                    <a:p>
                      <a:pPr algn="l">
                        <a:lnSpc>
                          <a:spcPct val="115000"/>
                        </a:lnSpc>
                        <a:defRPr sz="1500" b="1">
                          <a:solidFill>
                            <a:srgbClr val="2B4A5E"/>
                          </a:solidFill>
                        </a:defRPr>
                      </a:pPr>
                      <a:r>
                        <a:t>■</a:t>
                      </a:r>
                      <a:r>
                        <a:rPr>
                          <a:latin typeface="Tahoma"/>
                          <a:ea typeface="Tahoma"/>
                          <a:cs typeface="Tahoma"/>
                          <a:sym typeface="Tahoma"/>
                        </a:rPr>
                        <a:t> нагрев при полимеризации</a:t>
                      </a:r>
                      <a:br>
                        <a:rPr>
                          <a:latin typeface="Tahoma"/>
                          <a:ea typeface="Tahoma"/>
                          <a:cs typeface="Tahoma"/>
                          <a:sym typeface="Tahoma"/>
                        </a:rPr>
                      </a:br>
                      <a:r>
                        <a:t>■</a:t>
                      </a:r>
                      <a:r>
                        <a:rPr>
                          <a:latin typeface="Tahoma"/>
                          <a:ea typeface="Tahoma"/>
                          <a:cs typeface="Tahoma"/>
                          <a:sym typeface="Tahoma"/>
                        </a:rPr>
                        <a:t> значительная усадка</a:t>
                      </a:r>
                      <a:br>
                        <a:rPr>
                          <a:latin typeface="Tahoma"/>
                          <a:ea typeface="Tahoma"/>
                          <a:cs typeface="Tahoma"/>
                          <a:sym typeface="Tahoma"/>
                        </a:rPr>
                      </a:br>
                      <a:r>
                        <a:t>■</a:t>
                      </a:r>
                      <a:r>
                        <a:rPr>
                          <a:latin typeface="Tahoma"/>
                          <a:ea typeface="Tahoma"/>
                          <a:cs typeface="Tahoma"/>
                          <a:sym typeface="Tahoma"/>
                        </a:rPr>
                        <a:t> прилипает к зубам</a:t>
                      </a:r>
                      <a:br>
                        <a:rPr>
                          <a:latin typeface="Tahoma"/>
                          <a:ea typeface="Tahoma"/>
                          <a:cs typeface="Tahoma"/>
                          <a:sym typeface="Tahoma"/>
                        </a:rPr>
                      </a:br>
                      <a:r>
                        <a:t>■</a:t>
                      </a:r>
                      <a:r>
                        <a:rPr>
                          <a:latin typeface="Tahoma"/>
                          <a:ea typeface="Tahoma"/>
                          <a:cs typeface="Tahoma"/>
                          <a:sym typeface="Tahoma"/>
                        </a:rPr>
                        <a:t> короткое рабочее время</a:t>
                      </a:r>
                      <a:br>
                        <a:rPr>
                          <a:latin typeface="Tahoma"/>
                          <a:ea typeface="Tahoma"/>
                          <a:cs typeface="Tahoma"/>
                          <a:sym typeface="Tahoma"/>
                        </a:rPr>
                      </a:br>
                      <a:r>
                        <a:t>■</a:t>
                      </a:r>
                      <a:r>
                        <a:rPr>
                          <a:latin typeface="Tahoma"/>
                          <a:ea typeface="Tahoma"/>
                          <a:cs typeface="Tahoma"/>
                          <a:sym typeface="Tahoma"/>
                        </a:rPr>
                        <a:t> неприятный запах при замешивании </a:t>
                      </a:r>
                    </a:p>
                  </a:txBody>
                  <a:tcPr marL="47625" marR="47625" marT="47625" marB="47625"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1"/>
                  </a:ext>
                </a:extLst>
              </a:tr>
              <a:tr h="2633662">
                <a:tc>
                  <a:txBody>
                    <a:bodyPr/>
                    <a:lstStyle/>
                    <a:p>
                      <a:pPr algn="l">
                        <a:lnSpc>
                          <a:spcPct val="115000"/>
                        </a:lnSpc>
                      </a:pPr>
                      <a:r>
                        <a:rPr sz="1500" b="1">
                          <a:solidFill>
                            <a:srgbClr val="934C22"/>
                          </a:solidFill>
                          <a:latin typeface="Tahoma"/>
                          <a:ea typeface="Tahoma"/>
                          <a:cs typeface="Tahoma"/>
                          <a:sym typeface="Tahoma"/>
                        </a:rPr>
                        <a:t>Бис-акриловые </a:t>
                      </a:r>
                    </a:p>
                  </a:txBody>
                  <a:tcPr marL="47625" marR="47625" marT="47625" marB="47625" anchor="ctr" horzOverflow="overflow">
                    <a:lnL w="12700">
                      <a:miter lim="400000"/>
                    </a:lnL>
                    <a:lnR w="12700">
                      <a:miter lim="400000"/>
                    </a:lnR>
                    <a:lnT w="12700">
                      <a:miter lim="400000"/>
                    </a:lnT>
                    <a:lnB w="12700">
                      <a:miter lim="400000"/>
                    </a:lnB>
                    <a:noFill/>
                  </a:tcPr>
                </a:tc>
                <a:tc>
                  <a:txBody>
                    <a:bodyPr/>
                    <a:lstStyle/>
                    <a:p>
                      <a:pPr algn="l">
                        <a:lnSpc>
                          <a:spcPct val="115000"/>
                        </a:lnSpc>
                        <a:defRPr sz="1500" b="1">
                          <a:solidFill>
                            <a:srgbClr val="934C22"/>
                          </a:solidFill>
                        </a:defRPr>
                      </a:pPr>
                      <a:r>
                        <a:t>■</a:t>
                      </a:r>
                      <a:r>
                        <a:rPr>
                          <a:latin typeface="Tahoma"/>
                          <a:ea typeface="Tahoma"/>
                          <a:cs typeface="Tahoma"/>
                          <a:sym typeface="Tahoma"/>
                        </a:rPr>
                        <a:t> отличные механические свойства</a:t>
                      </a:r>
                      <a:br>
                        <a:rPr>
                          <a:latin typeface="Tahoma"/>
                          <a:ea typeface="Tahoma"/>
                          <a:cs typeface="Tahoma"/>
                          <a:sym typeface="Tahoma"/>
                        </a:rPr>
                      </a:br>
                      <a:r>
                        <a:t>■</a:t>
                      </a:r>
                      <a:r>
                        <a:rPr>
                          <a:latin typeface="Tahoma"/>
                          <a:ea typeface="Tahoma"/>
                          <a:cs typeface="Tahoma"/>
                          <a:sym typeface="Tahoma"/>
                        </a:rPr>
                        <a:t> низкая температура при полимеризации</a:t>
                      </a:r>
                      <a:br>
                        <a:rPr>
                          <a:latin typeface="Tahoma"/>
                          <a:ea typeface="Tahoma"/>
                          <a:cs typeface="Tahoma"/>
                          <a:sym typeface="Tahoma"/>
                        </a:rPr>
                      </a:br>
                      <a:r>
                        <a:t>■</a:t>
                      </a:r>
                      <a:r>
                        <a:rPr>
                          <a:latin typeface="Tahoma"/>
                          <a:ea typeface="Tahoma"/>
                          <a:cs typeface="Tahoma"/>
                          <a:sym typeface="Tahoma"/>
                        </a:rPr>
                        <a:t> хорошая полируемость</a:t>
                      </a:r>
                      <a:br>
                        <a:rPr>
                          <a:latin typeface="Tahoma"/>
                          <a:ea typeface="Tahoma"/>
                          <a:cs typeface="Tahoma"/>
                          <a:sym typeface="Tahoma"/>
                        </a:rPr>
                      </a:br>
                      <a:r>
                        <a:t>■</a:t>
                      </a:r>
                      <a:r>
                        <a:rPr>
                          <a:latin typeface="Tahoma"/>
                          <a:ea typeface="Tahoma"/>
                          <a:cs typeface="Tahoma"/>
                          <a:sym typeface="Tahoma"/>
                        </a:rPr>
                        <a:t> стабильность цвета</a:t>
                      </a:r>
                      <a:br>
                        <a:rPr>
                          <a:latin typeface="Tahoma"/>
                          <a:ea typeface="Tahoma"/>
                          <a:cs typeface="Tahoma"/>
                          <a:sym typeface="Tahoma"/>
                        </a:rPr>
                      </a:br>
                      <a:r>
                        <a:t>■</a:t>
                      </a:r>
                      <a:r>
                        <a:rPr>
                          <a:latin typeface="Tahoma"/>
                          <a:ea typeface="Tahoma"/>
                          <a:cs typeface="Tahoma"/>
                          <a:sym typeface="Tahoma"/>
                        </a:rPr>
                        <a:t> отсутствие запаха</a:t>
                      </a:r>
                      <a:br>
                        <a:rPr>
                          <a:latin typeface="Tahoma"/>
                          <a:ea typeface="Tahoma"/>
                          <a:cs typeface="Tahoma"/>
                          <a:sym typeface="Tahoma"/>
                        </a:rPr>
                      </a:br>
                      <a:r>
                        <a:t>■</a:t>
                      </a:r>
                      <a:r>
                        <a:rPr>
                          <a:latin typeface="Tahoma"/>
                          <a:ea typeface="Tahoma"/>
                          <a:cs typeface="Tahoma"/>
                          <a:sym typeface="Tahoma"/>
                        </a:rPr>
                        <a:t> минимальная полимеризационная усадка </a:t>
                      </a:r>
                    </a:p>
                  </a:txBody>
                  <a:tcPr marL="47625" marR="47625" marT="47625" marB="47625" anchor="ctr" horzOverflow="overflow">
                    <a:lnL w="12700">
                      <a:miter lim="400000"/>
                    </a:lnL>
                    <a:lnR w="12700">
                      <a:miter lim="400000"/>
                    </a:lnR>
                    <a:lnT w="12700">
                      <a:miter lim="400000"/>
                    </a:lnT>
                    <a:lnB w="12700">
                      <a:miter lim="400000"/>
                    </a:lnB>
                    <a:noFill/>
                  </a:tcPr>
                </a:tc>
                <a:tc>
                  <a:txBody>
                    <a:bodyPr/>
                    <a:lstStyle/>
                    <a:p>
                      <a:pPr algn="l">
                        <a:lnSpc>
                          <a:spcPct val="115000"/>
                        </a:lnSpc>
                        <a:defRPr sz="1500" b="1">
                          <a:solidFill>
                            <a:srgbClr val="934C22"/>
                          </a:solidFill>
                        </a:defRPr>
                      </a:pPr>
                      <a:r>
                        <a:t>■</a:t>
                      </a:r>
                      <a:r>
                        <a:rPr>
                          <a:latin typeface="Tahoma"/>
                          <a:ea typeface="Tahoma"/>
                          <a:cs typeface="Tahoma"/>
                          <a:sym typeface="Tahoma"/>
                        </a:rPr>
                        <a:t> наличие слоя, ингибированного кислородом</a:t>
                      </a:r>
                      <a:br>
                        <a:rPr>
                          <a:latin typeface="Tahoma"/>
                          <a:ea typeface="Tahoma"/>
                          <a:cs typeface="Tahoma"/>
                          <a:sym typeface="Tahoma"/>
                        </a:rPr>
                      </a:br>
                      <a:r>
                        <a:t>■</a:t>
                      </a:r>
                      <a:r>
                        <a:rPr>
                          <a:latin typeface="Tahoma"/>
                          <a:ea typeface="Tahoma"/>
                          <a:cs typeface="Tahoma"/>
                          <a:sym typeface="Tahoma"/>
                        </a:rPr>
                        <a:t> неизменяемая вязкость </a:t>
                      </a:r>
                    </a:p>
                  </a:txBody>
                  <a:tcPr marL="47625" marR="47625" marT="47625" marB="47625"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2"/>
                  </a:ext>
                </a:extLst>
              </a:tr>
            </a:tbl>
          </a:graphicData>
        </a:graphic>
      </p:graphicFrame>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prstGeom prst="rect">
            <a:avLst/>
          </a:prstGeom>
        </p:spPr>
        <p:txBody>
          <a:bodyPr/>
          <a:lstStyle/>
          <a:p>
            <a:r>
              <a:t>Цель</a:t>
            </a:r>
          </a:p>
        </p:txBody>
      </p:sp>
      <p:sp>
        <p:nvSpPr>
          <p:cNvPr id="85" name="Shape 85"/>
          <p:cNvSpPr>
            <a:spLocks noGrp="1"/>
          </p:cNvSpPr>
          <p:nvPr>
            <p:ph type="body" idx="1"/>
          </p:nvPr>
        </p:nvSpPr>
        <p:spPr>
          <a:prstGeom prst="rect">
            <a:avLst/>
          </a:prstGeom>
        </p:spPr>
        <p:txBody>
          <a:bodyPr/>
          <a:lstStyle/>
          <a:p>
            <a:r>
              <a:t>Подробно ознакомиться с временными(провизорными) коронками</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4.png" descr="C:\Users\BARMALEY\Desktop\Новая папка\4.jpg"/>
          <p:cNvPicPr>
            <a:picLocks noChangeAspect="1"/>
          </p:cNvPicPr>
          <p:nvPr/>
        </p:nvPicPr>
        <p:blipFill>
          <a:blip r:embed="rId2">
            <a:extLst/>
          </a:blip>
          <a:stretch>
            <a:fillRect/>
          </a:stretch>
        </p:blipFill>
        <p:spPr>
          <a:xfrm>
            <a:off x="-6350" y="354012"/>
            <a:ext cx="6656388" cy="4437063"/>
          </a:xfrm>
          <a:prstGeom prst="rect">
            <a:avLst/>
          </a:prstGeom>
          <a:ln w="12700">
            <a:miter lim="400000"/>
          </a:ln>
        </p:spPr>
      </p:pic>
      <p:pic>
        <p:nvPicPr>
          <p:cNvPr id="145" name="1.png" descr="C:\Users\BARMALEY\Desktop\Новая папка\1.jpg"/>
          <p:cNvPicPr>
            <a:picLocks noChangeAspect="1"/>
          </p:cNvPicPr>
          <p:nvPr/>
        </p:nvPicPr>
        <p:blipFill>
          <a:blip r:embed="rId3">
            <a:extLst/>
          </a:blip>
          <a:stretch>
            <a:fillRect/>
          </a:stretch>
        </p:blipFill>
        <p:spPr>
          <a:xfrm>
            <a:off x="5626100" y="566737"/>
            <a:ext cx="3011488" cy="2011363"/>
          </a:xfrm>
          <a:prstGeom prst="rect">
            <a:avLst/>
          </a:prstGeom>
          <a:ln w="12700">
            <a:miter lim="400000"/>
          </a:ln>
        </p:spPr>
      </p:pic>
      <p:sp>
        <p:nvSpPr>
          <p:cNvPr id="146" name="Shape 146"/>
          <p:cNvSpPr>
            <a:spLocks noGrp="1"/>
          </p:cNvSpPr>
          <p:nvPr>
            <p:ph type="body" sz="half" idx="4294967295"/>
          </p:nvPr>
        </p:nvSpPr>
        <p:spPr>
          <a:xfrm>
            <a:off x="142875" y="4857750"/>
            <a:ext cx="8572500" cy="1571625"/>
          </a:xfrm>
          <a:prstGeom prst="rect">
            <a:avLst/>
          </a:prstGeom>
          <a:extLst>
            <a:ext uri="{C572A759-6A51-4108-AA02-DFA0A04FC94B}">
              <ma14:wrappingTextBoxFlag xmlns:ma14="http://schemas.microsoft.com/office/mac/drawingml/2011/main" xmlns="" val="1"/>
            </a:ext>
          </a:extLst>
        </p:spPr>
        <p:txBody>
          <a:bodyPr>
            <a:normAutofit/>
          </a:bodyPr>
          <a:lstStyle/>
          <a:p>
            <a:pPr marL="255587" indent="-146050" algn="ctr">
              <a:buSzTx/>
              <a:buNone/>
              <a:defRPr b="1"/>
            </a:pPr>
            <a:r>
              <a:t>LUXATEMP   FLUORESCENCE</a:t>
            </a:r>
            <a:r>
              <a:rPr b="0"/>
              <a:t> </a:t>
            </a:r>
          </a:p>
          <a:p>
            <a:pPr marL="255587" indent="-146050" algn="ctr">
              <a:buSzTx/>
              <a:buNone/>
              <a:defRPr sz="2200"/>
            </a:pPr>
            <a:r>
              <a:t>бис-акриловый композитный материал для временных конструкций.</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7.png" descr="C:\Users\BARMALEY\Desktop\Новая папка\7.jpg"/>
          <p:cNvPicPr>
            <a:picLocks noChangeAspect="1"/>
          </p:cNvPicPr>
          <p:nvPr/>
        </p:nvPicPr>
        <p:blipFill>
          <a:blip r:embed="rId2">
            <a:extLst/>
          </a:blip>
          <a:stretch>
            <a:fillRect/>
          </a:stretch>
        </p:blipFill>
        <p:spPr>
          <a:xfrm>
            <a:off x="1352550" y="354012"/>
            <a:ext cx="7085013" cy="4718051"/>
          </a:xfrm>
          <a:prstGeom prst="rect">
            <a:avLst/>
          </a:prstGeom>
          <a:ln w="12700">
            <a:miter lim="400000"/>
          </a:ln>
        </p:spPr>
      </p:pic>
      <p:sp>
        <p:nvSpPr>
          <p:cNvPr id="149" name="Shape 149"/>
          <p:cNvSpPr>
            <a:spLocks noGrp="1"/>
          </p:cNvSpPr>
          <p:nvPr>
            <p:ph type="body" sz="quarter" idx="4294967295"/>
          </p:nvPr>
        </p:nvSpPr>
        <p:spPr>
          <a:xfrm>
            <a:off x="457200" y="5018087"/>
            <a:ext cx="8258175" cy="1411288"/>
          </a:xfrm>
          <a:prstGeom prst="rect">
            <a:avLst/>
          </a:prstGeom>
          <a:extLst>
            <a:ext uri="{C572A759-6A51-4108-AA02-DFA0A04FC94B}">
              <ma14:wrappingTextBoxFlag xmlns:ma14="http://schemas.microsoft.com/office/mac/drawingml/2011/main" xmlns="" val="1"/>
            </a:ext>
          </a:extLst>
        </p:spPr>
        <p:txBody>
          <a:bodyPr>
            <a:normAutofit/>
          </a:bodyPr>
          <a:lstStyle/>
          <a:p>
            <a:pPr marL="255587" indent="-146050" algn="ctr">
              <a:buSzTx/>
              <a:buNone/>
            </a:pPr>
            <a:r>
              <a:t>Диспенсер для </a:t>
            </a:r>
          </a:p>
          <a:p>
            <a:pPr marL="255587" indent="-146050" algn="ctr">
              <a:buSzTx/>
              <a:buNone/>
              <a:defRPr b="1"/>
            </a:pPr>
            <a:r>
              <a:t>LUXATEMP-Automix PLUS</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2.png" descr="C:\Users\BARMALEY\Desktop\Новая папка\2.jpg"/>
          <p:cNvPicPr>
            <a:picLocks noChangeAspect="1"/>
          </p:cNvPicPr>
          <p:nvPr/>
        </p:nvPicPr>
        <p:blipFill>
          <a:blip r:embed="rId2">
            <a:extLst/>
          </a:blip>
          <a:stretch>
            <a:fillRect/>
          </a:stretch>
        </p:blipFill>
        <p:spPr>
          <a:xfrm>
            <a:off x="-6350" y="207962"/>
            <a:ext cx="3944938" cy="4632326"/>
          </a:xfrm>
          <a:prstGeom prst="rect">
            <a:avLst/>
          </a:prstGeom>
          <a:ln w="12700">
            <a:miter lim="400000"/>
          </a:ln>
        </p:spPr>
      </p:pic>
      <p:pic>
        <p:nvPicPr>
          <p:cNvPr id="152" name="5.png" descr="C:\Users\BARMALEY\Desktop\Новая папка\5.jpg"/>
          <p:cNvPicPr>
            <a:picLocks noChangeAspect="1"/>
          </p:cNvPicPr>
          <p:nvPr/>
        </p:nvPicPr>
        <p:blipFill>
          <a:blip r:embed="rId3">
            <a:extLst/>
          </a:blip>
          <a:stretch>
            <a:fillRect/>
          </a:stretch>
        </p:blipFill>
        <p:spPr>
          <a:xfrm>
            <a:off x="3852862" y="781050"/>
            <a:ext cx="4681538" cy="4156075"/>
          </a:xfrm>
          <a:prstGeom prst="rect">
            <a:avLst/>
          </a:prstGeom>
          <a:ln w="12700">
            <a:miter lim="400000"/>
          </a:ln>
        </p:spPr>
      </p:pic>
      <p:sp>
        <p:nvSpPr>
          <p:cNvPr id="153" name="Shape 153"/>
          <p:cNvSpPr>
            <a:spLocks noGrp="1"/>
          </p:cNvSpPr>
          <p:nvPr>
            <p:ph type="body" sz="quarter" idx="4294967295"/>
          </p:nvPr>
        </p:nvSpPr>
        <p:spPr>
          <a:xfrm>
            <a:off x="-1" y="5572124"/>
            <a:ext cx="9144002" cy="1285877"/>
          </a:xfrm>
          <a:prstGeom prst="rect">
            <a:avLst/>
          </a:prstGeom>
          <a:extLst>
            <a:ext uri="{C572A759-6A51-4108-AA02-DFA0A04FC94B}">
              <ma14:wrappingTextBoxFlag xmlns:ma14="http://schemas.microsoft.com/office/mac/drawingml/2011/main" xmlns="" val="1"/>
            </a:ext>
          </a:extLst>
        </p:spPr>
        <p:txBody>
          <a:bodyPr>
            <a:normAutofit/>
          </a:bodyPr>
          <a:lstStyle>
            <a:lvl1pPr marL="255587" indent="-146050">
              <a:buSzTx/>
              <a:buNone/>
            </a:lvl1pPr>
          </a:lstStyle>
          <a:p>
            <a:r>
              <a:t>Лак для покрытия временных коронок и мостов</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3.png" descr="C:\Users\BARMALEY\Desktop\Новая папка\3.jpg"/>
          <p:cNvPicPr>
            <a:picLocks noChangeAspect="1"/>
          </p:cNvPicPr>
          <p:nvPr/>
        </p:nvPicPr>
        <p:blipFill>
          <a:blip r:embed="rId2">
            <a:extLst/>
          </a:blip>
          <a:stretch>
            <a:fillRect/>
          </a:stretch>
        </p:blipFill>
        <p:spPr>
          <a:xfrm>
            <a:off x="1206500" y="280987"/>
            <a:ext cx="6986588" cy="4656138"/>
          </a:xfrm>
          <a:prstGeom prst="rect">
            <a:avLst/>
          </a:prstGeom>
          <a:ln w="12700">
            <a:miter lim="400000"/>
          </a:ln>
        </p:spPr>
      </p:pic>
      <p:sp>
        <p:nvSpPr>
          <p:cNvPr id="156" name="Shape 156"/>
          <p:cNvSpPr>
            <a:spLocks noGrp="1"/>
          </p:cNvSpPr>
          <p:nvPr>
            <p:ph type="body" sz="quarter" idx="4294967295"/>
          </p:nvPr>
        </p:nvSpPr>
        <p:spPr>
          <a:xfrm>
            <a:off x="457200" y="5018087"/>
            <a:ext cx="8258175" cy="1411288"/>
          </a:xfrm>
          <a:prstGeom prst="rect">
            <a:avLst/>
          </a:prstGeom>
          <a:extLst>
            <a:ext uri="{C572A759-6A51-4108-AA02-DFA0A04FC94B}">
              <ma14:wrappingTextBoxFlag xmlns:ma14="http://schemas.microsoft.com/office/mac/drawingml/2011/main" xmlns="" val="1"/>
            </a:ext>
          </a:extLst>
        </p:spPr>
        <p:txBody>
          <a:bodyPr>
            <a:normAutofit/>
          </a:bodyPr>
          <a:lstStyle/>
          <a:p>
            <a:pPr marL="255587" indent="-146050" algn="ctr">
              <a:buSzTx/>
              <a:buNone/>
              <a:defRPr b="1"/>
            </a:pPr>
            <a:r>
              <a:t>TempoCem SMARTMIX </a:t>
            </a:r>
            <a:br/>
            <a:r>
              <a:rPr b="0"/>
              <a:t> цемент для временной фиксации.</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body" sz="half" idx="4294967295"/>
          </p:nvPr>
        </p:nvSpPr>
        <p:spPr>
          <a:xfrm>
            <a:off x="214312" y="4572000"/>
            <a:ext cx="8929688" cy="2143125"/>
          </a:xfrm>
          <a:prstGeom prst="rect">
            <a:avLst/>
          </a:prstGeom>
          <a:extLst>
            <a:ext uri="{C572A759-6A51-4108-AA02-DFA0A04FC94B}">
              <ma14:wrappingTextBoxFlag xmlns:ma14="http://schemas.microsoft.com/office/mac/drawingml/2011/main" xmlns="" val="1"/>
            </a:ext>
          </a:extLst>
        </p:spPr>
        <p:txBody>
          <a:bodyPr>
            <a:normAutofit/>
          </a:bodyPr>
          <a:lstStyle/>
          <a:p>
            <a:pPr marL="255587" indent="-146050" algn="ctr">
              <a:buSzTx/>
              <a:buNone/>
              <a:defRPr b="1"/>
            </a:pPr>
            <a:r>
              <a:t>StatusBlue</a:t>
            </a:r>
          </a:p>
          <a:p>
            <a:pPr marL="255587" indent="-146050" algn="ctr">
              <a:buSzTx/>
              <a:buNone/>
            </a:pPr>
            <a:r>
              <a:t>Оттискный материал, сочетающий преимущества аддитивных силиконов с характеристиками альгинатов. </a:t>
            </a:r>
          </a:p>
        </p:txBody>
      </p:sp>
      <p:pic>
        <p:nvPicPr>
          <p:cNvPr id="159" name="9.png" descr="C:\Users\BARMALEY\Desktop\Новая папка\9.jpg"/>
          <p:cNvPicPr>
            <a:picLocks noChangeAspect="1"/>
          </p:cNvPicPr>
          <p:nvPr/>
        </p:nvPicPr>
        <p:blipFill>
          <a:blip r:embed="rId2">
            <a:extLst/>
          </a:blip>
          <a:stretch>
            <a:fillRect/>
          </a:stretch>
        </p:blipFill>
        <p:spPr>
          <a:xfrm>
            <a:off x="1066800" y="207962"/>
            <a:ext cx="6797675" cy="4376738"/>
          </a:xfrm>
          <a:prstGeom prst="rect">
            <a:avLst/>
          </a:prstGeom>
          <a:ln w="12700">
            <a:miter lim="400000"/>
          </a:ln>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body" sz="quarter" idx="4294967295"/>
          </p:nvPr>
        </p:nvSpPr>
        <p:spPr>
          <a:xfrm>
            <a:off x="500062" y="5143500"/>
            <a:ext cx="8186738" cy="1482725"/>
          </a:xfrm>
          <a:prstGeom prst="rect">
            <a:avLst/>
          </a:prstGeom>
          <a:extLst>
            <a:ext uri="{C572A759-6A51-4108-AA02-DFA0A04FC94B}">
              <ma14:wrappingTextBoxFlag xmlns:ma14="http://schemas.microsoft.com/office/mac/drawingml/2011/main" xmlns="" val="1"/>
            </a:ext>
          </a:extLst>
        </p:spPr>
        <p:txBody>
          <a:bodyPr>
            <a:normAutofit/>
          </a:bodyPr>
          <a:lstStyle>
            <a:lvl1pPr marL="255587" indent="-146050">
              <a:buSzTx/>
              <a:buNone/>
            </a:lvl1pPr>
          </a:lstStyle>
          <a:p>
            <a:r>
              <a:t>Стандартная одноразовая ложка для получения частичного оттиска- шаблона</a:t>
            </a:r>
          </a:p>
        </p:txBody>
      </p:sp>
      <p:pic>
        <p:nvPicPr>
          <p:cNvPr id="162" name="11.png" descr="C:\Users\BARMALEY\Desktop\Новая папка\11.jpg"/>
          <p:cNvPicPr>
            <a:picLocks noChangeAspect="1"/>
          </p:cNvPicPr>
          <p:nvPr/>
        </p:nvPicPr>
        <p:blipFill>
          <a:blip r:embed="rId2">
            <a:extLst/>
          </a:blip>
          <a:stretch>
            <a:fillRect/>
          </a:stretch>
        </p:blipFill>
        <p:spPr>
          <a:xfrm>
            <a:off x="781050" y="517525"/>
            <a:ext cx="6942138" cy="4633913"/>
          </a:xfrm>
          <a:prstGeom prst="rect">
            <a:avLst/>
          </a:prstGeom>
          <a:ln w="12700">
            <a:miter lim="400000"/>
          </a:ln>
        </p:spPr>
      </p:pic>
      <p:pic>
        <p:nvPicPr>
          <p:cNvPr id="163" name="12.png" descr="C:\Users\BARMALEY\Desktop\Новая папка\12.jpg"/>
          <p:cNvPicPr>
            <a:picLocks noChangeAspect="1"/>
          </p:cNvPicPr>
          <p:nvPr/>
        </p:nvPicPr>
        <p:blipFill>
          <a:blip r:embed="rId3">
            <a:extLst/>
          </a:blip>
          <a:stretch>
            <a:fillRect/>
          </a:stretch>
        </p:blipFill>
        <p:spPr>
          <a:xfrm>
            <a:off x="5529262" y="420687"/>
            <a:ext cx="3121026" cy="2084388"/>
          </a:xfrm>
          <a:prstGeom prst="rect">
            <a:avLst/>
          </a:prstGeom>
          <a:ln w="12700">
            <a:miter lim="400000"/>
          </a:ln>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prstGeom prst="rect">
            <a:avLst/>
          </a:prstGeom>
        </p:spPr>
        <p:txBody>
          <a:bodyPr/>
          <a:lstStyle/>
          <a:p>
            <a:r>
              <a:t>Вывод</a:t>
            </a:r>
          </a:p>
        </p:txBody>
      </p:sp>
      <p:sp>
        <p:nvSpPr>
          <p:cNvPr id="166" name="Shape 166"/>
          <p:cNvSpPr>
            <a:spLocks noGrp="1"/>
          </p:cNvSpPr>
          <p:nvPr>
            <p:ph type="body" idx="1"/>
          </p:nvPr>
        </p:nvSpPr>
        <p:spPr>
          <a:prstGeom prst="rect">
            <a:avLst/>
          </a:prstGeom>
        </p:spPr>
        <p:txBody>
          <a:bodyPr/>
          <a:lstStyle/>
          <a:p>
            <a:r>
              <a:t>С помощью этого материала мы подробно ознакомились с временными(провизорными) коронками и целью их применения</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idx="4294967295"/>
          </p:nvPr>
        </p:nvSpPr>
        <p:spPr>
          <a:xfrm>
            <a:off x="535781" y="366712"/>
            <a:ext cx="8072438" cy="6351787"/>
          </a:xfrm>
          <a:prstGeom prst="rect">
            <a:avLst/>
          </a:prstGeom>
          <a:extLst>
            <a:ext uri="{C572A759-6A51-4108-AA02-DFA0A04FC94B}">
              <ma14:wrappingTextBoxFlag xmlns:ma14="http://schemas.microsoft.com/office/mac/drawingml/2011/main" xmlns="" val="1"/>
            </a:ext>
          </a:extLst>
        </p:spPr>
        <p:txBody>
          <a:bodyPr>
            <a:normAutofit/>
          </a:bodyPr>
          <a:lstStyle/>
          <a:p>
            <a:pPr algn="ctr" defTabSz="493776">
              <a:defRPr sz="1944"/>
            </a:pPr>
            <a:br/>
            <a:r>
              <a:t> </a:t>
            </a:r>
            <a:br/>
            <a:r>
              <a:rPr sz="6102">
                <a:solidFill>
                  <a:srgbClr val="002060"/>
                </a:solidFill>
              </a:rPr>
              <a:t>Литература</a:t>
            </a:r>
          </a:p>
          <a:p>
            <a:pPr algn="ctr" defTabSz="493776">
              <a:defRPr sz="1944"/>
            </a:pPr>
            <a:br>
              <a:rPr sz="2160"/>
            </a:br>
            <a:r>
              <a:rPr sz="2160"/>
              <a:t> http://www.dmg-dental.com/ </a:t>
            </a:r>
            <a:br>
              <a:rPr sz="2160"/>
            </a:br>
            <a:r>
              <a:rPr sz="2160"/>
              <a:t> http://www.dmg-dental.com/en/produkt/58/Temporaere-Versorgung/Temporaere-Versorgung.html </a:t>
            </a:r>
            <a:br>
              <a:rPr sz="2160"/>
            </a:br>
            <a:br>
              <a:rPr sz="2160"/>
            </a:br>
            <a:r>
              <a:rPr sz="2160"/>
              <a:t>http://stomatolog.vallexm.ru </a:t>
            </a:r>
            <a:br>
              <a:rPr sz="2160"/>
            </a:br>
            <a:r>
              <a:rPr sz="2160"/>
              <a:t> http://navistom.net/ </a:t>
            </a:r>
            <a:br>
              <a:rPr sz="2160"/>
            </a:br>
            <a:r>
              <a:rPr sz="2160"/>
              <a:t> http://www.dental-azbuka.ru/ </a:t>
            </a:r>
          </a:p>
          <a:p>
            <a:pPr algn="ctr" defTabSz="493776">
              <a:defRPr sz="1944"/>
            </a:pPr>
            <a:r>
              <a:rPr u="sng">
                <a:solidFill>
                  <a:srgbClr val="67AFBD"/>
                </a:solidFill>
                <a:uFill>
                  <a:solidFill>
                    <a:srgbClr val="67AFBD"/>
                  </a:solidFill>
                </a:uFill>
                <a:hlinkClick r:id="rId2"/>
              </a:rPr>
              <a:t>http://topdent.ru/articles/vremennye-koronki.html</a:t>
            </a:r>
            <a:endParaRPr sz="2160"/>
          </a:p>
          <a:p>
            <a:pPr algn="ctr" defTabSz="493776">
              <a:defRPr sz="1944"/>
            </a:pPr>
            <a:r>
              <a:rPr sz="2160"/>
              <a:t>https://www.perfectsmile.pro/stati/hirurgiia/provizornye-vremennye-koronki/</a:t>
            </a:r>
          </a:p>
          <a:p>
            <a:pPr algn="ctr" defTabSz="493776">
              <a:defRPr sz="1944"/>
            </a:pPr>
            <a:br>
              <a:rPr sz="2160"/>
            </a:br>
            <a:br>
              <a:rPr sz="2160"/>
            </a:br>
            <a:br>
              <a:rPr sz="1080"/>
            </a:br>
            <a:r>
              <a:t> </a:t>
            </a:r>
            <a:br/>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title"/>
          </p:nvPr>
        </p:nvSpPr>
        <p:spPr>
          <a:prstGeom prst="rect">
            <a:avLst/>
          </a:prstGeom>
        </p:spPr>
        <p:txBody>
          <a:bodyPr/>
          <a:lstStyle/>
          <a:p>
            <a:r>
              <a:t>Задачи</a:t>
            </a:r>
          </a:p>
        </p:txBody>
      </p:sp>
      <p:sp>
        <p:nvSpPr>
          <p:cNvPr id="88" name="Shape 88"/>
          <p:cNvSpPr>
            <a:spLocks noGrp="1"/>
          </p:cNvSpPr>
          <p:nvPr>
            <p:ph type="body" idx="1"/>
          </p:nvPr>
        </p:nvSpPr>
        <p:spPr>
          <a:prstGeom prst="rect">
            <a:avLst/>
          </a:prstGeom>
        </p:spPr>
        <p:txBody>
          <a:bodyPr/>
          <a:lstStyle/>
          <a:p>
            <a:r>
              <a:t>Изучить свойства провизорных коронок, показания и методы их изготовления</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idx="4294967295"/>
          </p:nvPr>
        </p:nvSpPr>
        <p:spPr>
          <a:xfrm>
            <a:off x="457200" y="1143000"/>
            <a:ext cx="8229600" cy="1066800"/>
          </a:xfrm>
          <a:prstGeom prst="rect">
            <a:avLst/>
          </a:prstGeom>
          <a:extLst>
            <a:ext uri="{C572A759-6A51-4108-AA02-DFA0A04FC94B}">
              <ma14:wrappingTextBoxFlag xmlns:ma14="http://schemas.microsoft.com/office/mac/drawingml/2011/main" xmlns="" val="1"/>
            </a:ext>
          </a:extLst>
        </p:spPr>
        <p:txBody>
          <a:bodyPr>
            <a:normAutofit/>
          </a:bodyPr>
          <a:lstStyle/>
          <a:p>
            <a:pPr defTabSz="621791">
              <a:defRPr sz="2176" b="1"/>
            </a:pPr>
            <a:r>
              <a:t>Временные (провизорные) коронки. Применение временных коронок в ортопедии</a:t>
            </a:r>
            <a:br/>
            <a:endParaRPr/>
          </a:p>
        </p:txBody>
      </p:sp>
      <p:sp>
        <p:nvSpPr>
          <p:cNvPr id="91" name="Shape 91"/>
          <p:cNvSpPr>
            <a:spLocks noGrp="1"/>
          </p:cNvSpPr>
          <p:nvPr>
            <p:ph type="body" idx="4294967295"/>
          </p:nvPr>
        </p:nvSpPr>
        <p:spPr>
          <a:xfrm>
            <a:off x="323850" y="1989137"/>
            <a:ext cx="8229600" cy="4679951"/>
          </a:xfrm>
          <a:prstGeom prst="rect">
            <a:avLst/>
          </a:prstGeom>
          <a:extLst>
            <a:ext uri="{C572A759-6A51-4108-AA02-DFA0A04FC94B}">
              <ma14:wrappingTextBoxFlag xmlns:ma14="http://schemas.microsoft.com/office/mac/drawingml/2011/main" xmlns="" val="1"/>
            </a:ext>
          </a:extLst>
        </p:spPr>
        <p:txBody>
          <a:bodyPr>
            <a:normAutofit/>
          </a:bodyPr>
          <a:lstStyle>
            <a:lvl1pPr>
              <a:buChar char="•"/>
            </a:lvl1pPr>
          </a:lstStyle>
          <a:p>
            <a:r>
              <a:t>Культура стоматологического лечения все чаще предполагает полный комфорт при протезировании. Пациенты не желают ощущать эстетический дискомфорт на всех этапах протезирования.  Дискомфорт может быть связан с эстетической проблемой, невозможностью полноценно жевать.</a:t>
            </a:r>
          </a:p>
        </p:txBody>
      </p:sp>
      <p:pic>
        <p:nvPicPr>
          <p:cNvPr id="92" name="provizorn2.jpg" descr="C:\Users\123\Desktop\provizorn2.jpg"/>
          <p:cNvPicPr>
            <a:picLocks noChangeAspect="1"/>
          </p:cNvPicPr>
          <p:nvPr/>
        </p:nvPicPr>
        <p:blipFill>
          <a:blip r:embed="rId2">
            <a:extLst/>
          </a:blip>
          <a:stretch>
            <a:fillRect/>
          </a:stretch>
        </p:blipFill>
        <p:spPr>
          <a:xfrm>
            <a:off x="5940425" y="5081587"/>
            <a:ext cx="3044825" cy="1662113"/>
          </a:xfrm>
          <a:prstGeom prst="rect">
            <a:avLst/>
          </a:prstGeom>
          <a:ln w="12700">
            <a:miter lim="400000"/>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body" idx="4294967295"/>
          </p:nvPr>
        </p:nvSpPr>
        <p:spPr>
          <a:xfrm>
            <a:off x="250825" y="765175"/>
            <a:ext cx="8229600" cy="5616575"/>
          </a:xfrm>
          <a:prstGeom prst="rect">
            <a:avLst/>
          </a:prstGeom>
          <a:extLst>
            <a:ext uri="{C572A759-6A51-4108-AA02-DFA0A04FC94B}">
              <ma14:wrappingTextBoxFlag xmlns:ma14="http://schemas.microsoft.com/office/mac/drawingml/2011/main" xmlns="" val="1"/>
            </a:ext>
          </a:extLst>
        </p:spPr>
        <p:txBody>
          <a:bodyPr>
            <a:normAutofit/>
          </a:bodyPr>
          <a:lstStyle/>
          <a:p>
            <a:pPr>
              <a:buChar char="•"/>
            </a:pPr>
            <a:r>
              <a:t>В этом случае пациенту рекомендуется протезирование временными коронками перед началом постоянного протезирования. Временное протезирование позволяет избежать эстетический дискомфорт и частично восстановить функции жевания. Для изготовления временных коронок наиболее часто используют пластмассу.</a:t>
            </a:r>
          </a:p>
          <a:p>
            <a:pPr>
              <a:buChar char="•"/>
            </a:pPr>
            <a:r>
              <a:t>Это только </a:t>
            </a:r>
            <a:r>
              <a:rPr u="sng">
                <a:solidFill>
                  <a:srgbClr val="67AFBD"/>
                </a:solidFill>
                <a:uFill>
                  <a:solidFill>
                    <a:srgbClr val="67AFBD"/>
                  </a:solidFill>
                </a:uFill>
                <a:hlinkClick r:id="rId2"/>
              </a:rPr>
              <a:t>стоматологии</a:t>
            </a:r>
            <a:r>
              <a:t> нашей страны пациентам предлагают временные коронки, за рубежом это норма и </a:t>
            </a:r>
            <a:r>
              <a:rPr b="1">
                <a:solidFill>
                  <a:srgbClr val="FF0000"/>
                </a:solidFill>
              </a:rPr>
              <a:t>«золотой стандарт протезирования».</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idx="4294967295"/>
          </p:nvPr>
        </p:nvSpPr>
        <p:spPr>
          <a:xfrm>
            <a:off x="395287" y="765175"/>
            <a:ext cx="8229601" cy="1066800"/>
          </a:xfrm>
          <a:prstGeom prst="rect">
            <a:avLst/>
          </a:prstGeom>
          <a:extLst>
            <a:ext uri="{C572A759-6A51-4108-AA02-DFA0A04FC94B}">
              <ma14:wrappingTextBoxFlag xmlns:ma14="http://schemas.microsoft.com/office/mac/drawingml/2011/main" xmlns="" val="1"/>
            </a:ext>
          </a:extLst>
        </p:spPr>
        <p:txBody>
          <a:bodyPr>
            <a:normAutofit/>
          </a:bodyPr>
          <a:lstStyle/>
          <a:p>
            <a:pPr defTabSz="886968">
              <a:defRPr sz="2716" b="1"/>
            </a:pPr>
            <a:r>
              <a:t>Временные (провизорные) пластмассовые коронки обладают следующими свойствами</a:t>
            </a:r>
            <a:r>
              <a:rPr sz="3880"/>
              <a:t>:</a:t>
            </a:r>
          </a:p>
        </p:txBody>
      </p:sp>
      <p:sp>
        <p:nvSpPr>
          <p:cNvPr id="97" name="Shape 97"/>
          <p:cNvSpPr>
            <a:spLocks noGrp="1"/>
          </p:cNvSpPr>
          <p:nvPr>
            <p:ph type="body" idx="4294967295"/>
          </p:nvPr>
        </p:nvSpPr>
        <p:spPr>
          <a:xfrm>
            <a:off x="395287" y="2133600"/>
            <a:ext cx="8229601" cy="4324350"/>
          </a:xfrm>
          <a:prstGeom prst="rect">
            <a:avLst/>
          </a:prstGeom>
          <a:extLst>
            <a:ext uri="{C572A759-6A51-4108-AA02-DFA0A04FC94B}">
              <ma14:wrappingTextBoxFlag xmlns:ma14="http://schemas.microsoft.com/office/mac/drawingml/2011/main" xmlns="" val="1"/>
            </a:ext>
          </a:extLst>
        </p:spPr>
        <p:txBody>
          <a:bodyPr>
            <a:normAutofit/>
          </a:bodyPr>
          <a:lstStyle/>
          <a:p>
            <a:pPr>
              <a:buChar char="•"/>
            </a:pPr>
            <a:r>
              <a:t>Высокая механическая прочность</a:t>
            </a:r>
          </a:p>
          <a:p>
            <a:pPr>
              <a:buChar char="•"/>
            </a:pPr>
            <a:r>
              <a:t>Низкая температура твердения</a:t>
            </a:r>
          </a:p>
          <a:p>
            <a:pPr>
              <a:buChar char="•"/>
            </a:pPr>
            <a:r>
              <a:t>Незначительная усадка</a:t>
            </a:r>
          </a:p>
          <a:p>
            <a:pPr>
              <a:buChar char="•"/>
            </a:pPr>
            <a:r>
              <a:t>Цветостабильность и полируемость</a:t>
            </a:r>
          </a:p>
          <a:p>
            <a:pPr>
              <a:buChar char="•"/>
            </a:pPr>
            <a:r>
              <a:t>Простота использования</a:t>
            </a:r>
          </a:p>
        </p:txBody>
      </p:sp>
      <p:pic>
        <p:nvPicPr>
          <p:cNvPr id="98" name="7380441-op10.jpg" descr="C:\Users\123\Desktop\7380441-op10.jpg"/>
          <p:cNvPicPr>
            <a:picLocks noChangeAspect="1"/>
          </p:cNvPicPr>
          <p:nvPr/>
        </p:nvPicPr>
        <p:blipFill>
          <a:blip r:embed="rId2">
            <a:extLst/>
          </a:blip>
          <a:stretch>
            <a:fillRect/>
          </a:stretch>
        </p:blipFill>
        <p:spPr>
          <a:xfrm>
            <a:off x="755650" y="4581525"/>
            <a:ext cx="2808288" cy="1922463"/>
          </a:xfrm>
          <a:prstGeom prst="rect">
            <a:avLst/>
          </a:prstGeom>
          <a:ln w="12700">
            <a:miter lim="400000"/>
          </a:ln>
        </p:spPr>
      </p:pic>
      <p:pic>
        <p:nvPicPr>
          <p:cNvPr id="99" name="vremennye-koronki-na-zubi.jpg" descr="C:\Users\123\Desktop\vremennye-koronki-na-zubi.jpg"/>
          <p:cNvPicPr>
            <a:picLocks noChangeAspect="1"/>
          </p:cNvPicPr>
          <p:nvPr/>
        </p:nvPicPr>
        <p:blipFill>
          <a:blip r:embed="rId3">
            <a:extLst/>
          </a:blip>
          <a:stretch>
            <a:fillRect/>
          </a:stretch>
        </p:blipFill>
        <p:spPr>
          <a:xfrm>
            <a:off x="3557587" y="4581525"/>
            <a:ext cx="2592388" cy="1922463"/>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idx="4294967295"/>
          </p:nvPr>
        </p:nvSpPr>
        <p:spPr>
          <a:xfrm>
            <a:off x="468312" y="549275"/>
            <a:ext cx="8229601" cy="863600"/>
          </a:xfrm>
          <a:prstGeom prst="rect">
            <a:avLst/>
          </a:prstGeom>
          <a:extLst>
            <a:ext uri="{C572A759-6A51-4108-AA02-DFA0A04FC94B}">
              <ma14:wrappingTextBoxFlag xmlns:ma14="http://schemas.microsoft.com/office/mac/drawingml/2011/main" xmlns="" val="1"/>
            </a:ext>
          </a:extLst>
        </p:spPr>
        <p:txBody>
          <a:bodyPr>
            <a:normAutofit/>
          </a:bodyPr>
          <a:lstStyle>
            <a:lvl1pPr defTabSz="850391">
              <a:defRPr sz="2604" b="1"/>
            </a:lvl1pPr>
          </a:lstStyle>
          <a:p>
            <a:r>
              <a:t>Временные (провизорные) коронки обеспечивают:</a:t>
            </a:r>
          </a:p>
        </p:txBody>
      </p:sp>
      <p:sp>
        <p:nvSpPr>
          <p:cNvPr id="102" name="Shape 102"/>
          <p:cNvSpPr>
            <a:spLocks noGrp="1"/>
          </p:cNvSpPr>
          <p:nvPr>
            <p:ph type="body" idx="4294967295"/>
          </p:nvPr>
        </p:nvSpPr>
        <p:spPr>
          <a:xfrm>
            <a:off x="250825" y="1484312"/>
            <a:ext cx="8713788" cy="5184776"/>
          </a:xfrm>
          <a:prstGeom prst="rect">
            <a:avLst/>
          </a:prstGeom>
          <a:extLst>
            <a:ext uri="{C572A759-6A51-4108-AA02-DFA0A04FC94B}">
              <ma14:wrappingTextBoxFlag xmlns:ma14="http://schemas.microsoft.com/office/mac/drawingml/2011/main" xmlns="" val="1"/>
            </a:ext>
          </a:extLst>
        </p:spPr>
        <p:txBody>
          <a:bodyPr>
            <a:normAutofit/>
          </a:bodyPr>
          <a:lstStyle/>
          <a:p>
            <a:pPr>
              <a:buChar char="•"/>
              <a:defRPr sz="2000"/>
            </a:pPr>
            <a:r>
              <a:t>Стабилизацию окклюзии и пародонта. «Времянки» предотвращают смещение опорных зубов при длительном терапевтическом лечении и протезировании, обеспечивают адекватную нагрузку на пародонт. Благодаря временным коронкам, при отсутствии фиксированного прикуса на своих зубах, сохраняется привычное для пациента соотношение челюстей. Такие меры позволяют максимально снизить вероятность осложнений со стороны височно-нижнечелюстного сустава: дисфункции, артрит, артроз. Удается сохранить функциональные параметры жевательной мускулатуры.</a:t>
            </a:r>
          </a:p>
          <a:p>
            <a:pPr>
              <a:buChar char="•"/>
              <a:defRPr sz="2000"/>
            </a:pPr>
            <a:r>
              <a:t>Функцию жевания. Современные пластмассовые коронки выдерживают умеренные нагрузки при жевании, что дает возможность пациенту не изменять привычный режим питания.</a:t>
            </a:r>
          </a:p>
          <a:p>
            <a:pPr>
              <a:buChar char="•"/>
              <a:defRPr sz="2000"/>
            </a:pPr>
            <a:r>
              <a:t>Эстетику.</a:t>
            </a:r>
          </a:p>
          <a:p>
            <a:pPr>
              <a:buChar char="•"/>
              <a:defRPr sz="2000"/>
            </a:pPr>
            <a:r>
              <a:t>Фонетику.</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idx="4294967295"/>
          </p:nvPr>
        </p:nvSpPr>
        <p:spPr>
          <a:xfrm>
            <a:off x="250825" y="549275"/>
            <a:ext cx="8229600" cy="935038"/>
          </a:xfrm>
          <a:prstGeom prst="rect">
            <a:avLst/>
          </a:prstGeom>
          <a:extLst>
            <a:ext uri="{C572A759-6A51-4108-AA02-DFA0A04FC94B}">
              <ma14:wrappingTextBoxFlag xmlns:ma14="http://schemas.microsoft.com/office/mac/drawingml/2011/main" xmlns="" val="1"/>
            </a:ext>
          </a:extLst>
        </p:spPr>
        <p:txBody>
          <a:bodyPr>
            <a:normAutofit/>
          </a:bodyPr>
          <a:lstStyle>
            <a:lvl1pPr>
              <a:defRPr sz="2800" b="1"/>
            </a:lvl1pPr>
          </a:lstStyle>
          <a:p>
            <a:r>
              <a:t>Временные (провизорные) пластмассовые коронки защищают от:</a:t>
            </a:r>
          </a:p>
        </p:txBody>
      </p:sp>
      <p:sp>
        <p:nvSpPr>
          <p:cNvPr id="105" name="Shape 105"/>
          <p:cNvSpPr>
            <a:spLocks noGrp="1"/>
          </p:cNvSpPr>
          <p:nvPr>
            <p:ph type="body" idx="4294967295"/>
          </p:nvPr>
        </p:nvSpPr>
        <p:spPr>
          <a:xfrm>
            <a:off x="179387" y="1484312"/>
            <a:ext cx="8785226" cy="5184776"/>
          </a:xfrm>
          <a:prstGeom prst="rect">
            <a:avLst/>
          </a:prstGeom>
          <a:extLst>
            <a:ext uri="{C572A759-6A51-4108-AA02-DFA0A04FC94B}">
              <ma14:wrappingTextBoxFlag xmlns:ma14="http://schemas.microsoft.com/office/mac/drawingml/2011/main" xmlns="" val="1"/>
            </a:ext>
          </a:extLst>
        </p:spPr>
        <p:txBody>
          <a:bodyPr>
            <a:normAutofit/>
          </a:bodyPr>
          <a:lstStyle/>
          <a:p>
            <a:pPr>
              <a:buChar char="•"/>
            </a:pPr>
            <a:r>
              <a:t>Термического и химического раздражения. В случае протезирования недепульпированных зубов временные коронки предотвращают воспаление пульпы, защищая ее от температурных и химических раздражителей.</a:t>
            </a:r>
          </a:p>
          <a:p>
            <a:pPr>
              <a:buChar char="•"/>
            </a:pPr>
            <a:r>
              <a:t>Бактерий. Временные коронки не допускают скопление налета на поверхностях эмали и дентина.</a:t>
            </a:r>
          </a:p>
          <a:p>
            <a:pPr>
              <a:buChar char="•"/>
            </a:pPr>
            <a:r>
              <a:t>Давления и травмы.</a:t>
            </a:r>
          </a:p>
        </p:txBody>
      </p:sp>
      <p:pic>
        <p:nvPicPr>
          <p:cNvPr id="106" name="K28.jpeg" descr="C:\Users\123\Desktop\K28.jpg"/>
          <p:cNvPicPr>
            <a:picLocks noChangeAspect="1"/>
          </p:cNvPicPr>
          <p:nvPr/>
        </p:nvPicPr>
        <p:blipFill>
          <a:blip r:embed="rId2">
            <a:extLst/>
          </a:blip>
          <a:stretch>
            <a:fillRect/>
          </a:stretch>
        </p:blipFill>
        <p:spPr>
          <a:xfrm>
            <a:off x="4572000" y="5084762"/>
            <a:ext cx="3240088" cy="1657351"/>
          </a:xfrm>
          <a:prstGeom prst="rect">
            <a:avLst/>
          </a:prstGeom>
          <a:ln w="12700">
            <a:miter lim="400000"/>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title" idx="4294967295"/>
          </p:nvPr>
        </p:nvSpPr>
        <p:spPr>
          <a:xfrm>
            <a:off x="468312" y="549275"/>
            <a:ext cx="8229601" cy="1066800"/>
          </a:xfrm>
          <a:prstGeom prst="rect">
            <a:avLst/>
          </a:prstGeom>
          <a:extLst>
            <a:ext uri="{C572A759-6A51-4108-AA02-DFA0A04FC94B}">
              <ma14:wrappingTextBoxFlag xmlns:ma14="http://schemas.microsoft.com/office/mac/drawingml/2011/main" xmlns="" val="1"/>
            </a:ext>
          </a:extLst>
        </p:spPr>
        <p:txBody>
          <a:bodyPr>
            <a:normAutofit/>
          </a:bodyPr>
          <a:lstStyle>
            <a:lvl1pPr>
              <a:defRPr sz="2800" b="1"/>
            </a:lvl1pPr>
          </a:lstStyle>
          <a:p>
            <a:r>
              <a:t>Дополнительные преимущества временных (провизорных) коронок:</a:t>
            </a:r>
          </a:p>
        </p:txBody>
      </p:sp>
      <p:sp>
        <p:nvSpPr>
          <p:cNvPr id="109" name="Shape 109"/>
          <p:cNvSpPr>
            <a:spLocks noGrp="1"/>
          </p:cNvSpPr>
          <p:nvPr>
            <p:ph type="body" idx="4294967295"/>
          </p:nvPr>
        </p:nvSpPr>
        <p:spPr>
          <a:xfrm>
            <a:off x="250825" y="1628775"/>
            <a:ext cx="8435975" cy="4945063"/>
          </a:xfrm>
          <a:prstGeom prst="rect">
            <a:avLst/>
          </a:prstGeom>
          <a:extLst>
            <a:ext uri="{C572A759-6A51-4108-AA02-DFA0A04FC94B}">
              <ma14:wrappingTextBoxFlag xmlns:ma14="http://schemas.microsoft.com/office/mac/drawingml/2011/main" xmlns="" val="1"/>
            </a:ext>
          </a:extLst>
        </p:spPr>
        <p:txBody>
          <a:bodyPr>
            <a:normAutofit/>
          </a:bodyPr>
          <a:lstStyle/>
          <a:p>
            <a:pPr>
              <a:buChar char="•"/>
              <a:defRPr sz="2400"/>
            </a:pPr>
            <a:r>
              <a:t>Пластмасса для временных коронок легко поддается обработке и полировке.</a:t>
            </a:r>
          </a:p>
          <a:p>
            <a:pPr>
              <a:buChar char="•"/>
              <a:defRPr sz="2400"/>
            </a:pPr>
            <a:r>
              <a:t>Пластмассовые коронки позволяют изменять высоту прикуса (снижать или повышать), перераспределять нагрузку на зубы левой и правой стороны, изменять форму и размер зуба.</a:t>
            </a:r>
          </a:p>
          <a:p>
            <a:pPr>
              <a:buChar char="•"/>
              <a:defRPr sz="2400"/>
            </a:pPr>
            <a:r>
              <a:t>Провизорные коронки активно используют в ортодонтии. Ведь приклеить брекет к металлокерамической коронке крайне затруднительно, поэтому пластмассовые коронки используют как элемент подготовки к ортодонтическому лечению</a:t>
            </a:r>
          </a:p>
        </p:txBody>
      </p:sp>
    </p:spTree>
  </p:cSld>
  <p:clrMapOvr>
    <a:masterClrMapping/>
  </p:clrMapOvr>
  <p:transition spd="slow"/>
</p:sld>
</file>

<file path=ppt/theme/theme1.xml><?xml version="1.0" encoding="utf-8"?>
<a:theme xmlns:a="http://schemas.openxmlformats.org/drawingml/2006/main" name="Городская">
  <a:themeElements>
    <a:clrScheme name="Городская">
      <a:dk1>
        <a:srgbClr val="000000"/>
      </a:dk1>
      <a:lt1>
        <a:srgbClr val="FFFFFF"/>
      </a:lt1>
      <a:dk2>
        <a:srgbClr val="A7A7A7"/>
      </a:dk2>
      <a:lt2>
        <a:srgbClr val="535353"/>
      </a:lt2>
      <a:accent1>
        <a:srgbClr val="53548A"/>
      </a:accent1>
      <a:accent2>
        <a:srgbClr val="438086"/>
      </a:accent2>
      <a:accent3>
        <a:srgbClr val="9BBB59"/>
      </a:accent3>
      <a:accent4>
        <a:srgbClr val="8064A2"/>
      </a:accent4>
      <a:accent5>
        <a:srgbClr val="4BACC6"/>
      </a:accent5>
      <a:accent6>
        <a:srgbClr val="F79646"/>
      </a:accent6>
      <a:hlink>
        <a:srgbClr val="0000FF"/>
      </a:hlink>
      <a:folHlink>
        <a:srgbClr val="FF00FF"/>
      </a:folHlink>
    </a:clrScheme>
    <a:fontScheme name="Городская">
      <a:majorFont>
        <a:latin typeface="Calibri"/>
        <a:ea typeface="Calibri"/>
        <a:cs typeface="Calibri"/>
      </a:majorFont>
      <a:minorFont>
        <a:latin typeface="Helvetica"/>
        <a:ea typeface="Helvetica"/>
        <a:cs typeface="Helvetica"/>
      </a:minorFont>
    </a:fontScheme>
    <a:fmtScheme name="Городск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Городская">
  <a:themeElements>
    <a:clrScheme name="Городская">
      <a:dk1>
        <a:srgbClr val="000000"/>
      </a:dk1>
      <a:lt1>
        <a:srgbClr val="FFFFFF"/>
      </a:lt1>
      <a:dk2>
        <a:srgbClr val="A7A7A7"/>
      </a:dk2>
      <a:lt2>
        <a:srgbClr val="535353"/>
      </a:lt2>
      <a:accent1>
        <a:srgbClr val="53548A"/>
      </a:accent1>
      <a:accent2>
        <a:srgbClr val="438086"/>
      </a:accent2>
      <a:accent3>
        <a:srgbClr val="9BBB59"/>
      </a:accent3>
      <a:accent4>
        <a:srgbClr val="8064A2"/>
      </a:accent4>
      <a:accent5>
        <a:srgbClr val="4BACC6"/>
      </a:accent5>
      <a:accent6>
        <a:srgbClr val="F79646"/>
      </a:accent6>
      <a:hlink>
        <a:srgbClr val="0000FF"/>
      </a:hlink>
      <a:folHlink>
        <a:srgbClr val="FF00FF"/>
      </a:folHlink>
    </a:clrScheme>
    <a:fontScheme name="Городская">
      <a:majorFont>
        <a:latin typeface="Calibri"/>
        <a:ea typeface="Calibri"/>
        <a:cs typeface="Calibri"/>
      </a:majorFont>
      <a:minorFont>
        <a:latin typeface="Helvetica"/>
        <a:ea typeface="Helvetica"/>
        <a:cs typeface="Helvetica"/>
      </a:minorFont>
    </a:fontScheme>
    <a:fmtScheme name="Городск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Экран (4:3)</PresentationFormat>
  <Slides>27</Slides>
  <Notes>0</Notes>
  <HiddenSlides>0</HiddenSlide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Городская</vt:lpstr>
      <vt:lpstr>Провизорные(временные) коронки.</vt:lpstr>
      <vt:lpstr>Цель</vt:lpstr>
      <vt:lpstr>Задачи</vt:lpstr>
      <vt:lpstr>Временные (провизорные) коронки. Применение временных коронок в ортопедии </vt:lpstr>
      <vt:lpstr>Презентация PowerPoint</vt:lpstr>
      <vt:lpstr>Временные (провизорные) пластмассовые коронки обладают следующими свойствами:</vt:lpstr>
      <vt:lpstr>Временные (провизорные) коронки обеспечивают:</vt:lpstr>
      <vt:lpstr>Временные (провизорные) пластмассовые коронки защищают от:</vt:lpstr>
      <vt:lpstr>Дополнительные преимущества временных (провизорных) коронок:</vt:lpstr>
      <vt:lpstr>Презентация PowerPoint</vt:lpstr>
      <vt:lpstr>Существует 4 метода изготовления временной коронки:</vt:lpstr>
      <vt:lpstr>2) Классический метод</vt:lpstr>
      <vt:lpstr>Презентация PowerPoint</vt:lpstr>
      <vt:lpstr>Презентация PowerPoint</vt:lpstr>
      <vt:lpstr>ОПИСАНИЕ МЕТОДА</vt:lpstr>
      <vt:lpstr>Бис-акриловые материалы  «Сomposite Based materials»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Вывод</vt:lpstr>
      <vt:lpstr>   Литература   http://www.dmg-dental.com/   http://www.dmg-dental.com/en/produkt/58/Temporaere-Versorgung/Temporaere-Versorgung.html   http://stomatolog.vallexm.ru   http://navistom.net/   http://www.dental-azbuka.ru/  http://topdent.ru/articles/vremennye-koronki.html https://www.perfectsmile.pro/stati/hirurgiia/provizornye-vremennye-koronki/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Провизорные(временные) коронки.</dc:title>
  <cp:lastModifiedBy>mihailtvsp@gmail.com</cp:lastModifiedBy>
  <cp:revision>1</cp:revision>
  <dcterms:modified xsi:type="dcterms:W3CDTF">2019-03-19T00:37:58Z</dcterms:modified>
</cp:coreProperties>
</file>