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65" r:id="rId2"/>
    <p:sldId id="257" r:id="rId3"/>
    <p:sldId id="258" r:id="rId4"/>
    <p:sldId id="261" r:id="rId5"/>
    <p:sldId id="262" r:id="rId6"/>
    <p:sldId id="266" r:id="rId7"/>
    <p:sldId id="263" r:id="rId8"/>
    <p:sldId id="272" r:id="rId9"/>
    <p:sldId id="259" r:id="rId10"/>
    <p:sldId id="260" r:id="rId11"/>
    <p:sldId id="264" r:id="rId12"/>
    <p:sldId id="274" r:id="rId13"/>
    <p:sldId id="273" r:id="rId14"/>
    <p:sldId id="267" r:id="rId15"/>
    <p:sldId id="275" r:id="rId16"/>
    <p:sldId id="268" r:id="rId17"/>
    <p:sldId id="269" r:id="rId18"/>
    <p:sldId id="270" r:id="rId19"/>
    <p:sldId id="271" r:id="rId20"/>
    <p:sldId id="281" r:id="rId21"/>
    <p:sldId id="276" r:id="rId22"/>
    <p:sldId id="277" r:id="rId23"/>
    <p:sldId id="279" r:id="rId24"/>
    <p:sldId id="282" r:id="rId25"/>
    <p:sldId id="278" r:id="rId26"/>
    <p:sldId id="280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>
        <p:scale>
          <a:sx n="78" d="100"/>
          <a:sy n="78" d="100"/>
        </p:scale>
        <p:origin x="-37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A580E-905D-463C-AE31-7440346618A8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F700-6E72-4673-A2C8-F5BDE867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F700-6E72-4673-A2C8-F5BDE86721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F700-6E72-4673-A2C8-F5BDE86721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F700-6E72-4673-A2C8-F5BDE867218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EF700-6E72-4673-A2C8-F5BDE867218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064" y="1700808"/>
            <a:ext cx="8424936" cy="16561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Подход к лечению легочной гипертензии: от КТ до </a:t>
            </a:r>
            <a:r>
              <a:rPr lang="ru-RU" b="1" dirty="0" smtClean="0">
                <a:solidFill>
                  <a:schemeClr val="tx1"/>
                </a:solidFill>
              </a:rPr>
              <a:t>клинического диагноза. Часть 1.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 </a:t>
            </a:r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лучевой диагностики ИПО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Выполнил</a:t>
            </a:r>
            <a:r>
              <a:rPr lang="ru-RU" sz="2400" dirty="0"/>
              <a:t>: ординатор кафедры лучевой диагностики ИПО </a:t>
            </a:r>
          </a:p>
          <a:p>
            <a:r>
              <a:rPr lang="ru-RU" sz="2400" b="1" dirty="0" err="1"/>
              <a:t>Кружаева</a:t>
            </a:r>
            <a:r>
              <a:rPr lang="ru-RU" sz="2400" b="1" dirty="0"/>
              <a:t> Марина Владимировна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6237312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Красноярск, 2021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" y="3"/>
            <a:ext cx="1490942" cy="1412773"/>
          </a:xfrm>
          <a:prstGeom prst="rect">
            <a:avLst/>
          </a:prstGeom>
        </p:spPr>
      </p:pic>
      <p:pic>
        <p:nvPicPr>
          <p:cNvPr id="3" name="Picture 2" descr="C:\Users\Homer\Desktop\Марина\Ординатура\Статья-перевод 4\скрин статьи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764857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061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2276872"/>
            <a:ext cx="3672408" cy="428396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ЛГ диаметр основной легочной артерии имеет тенденцию быть больше 29 мм и может быть больше, чем диаметр аорты на том же участке </a:t>
            </a:r>
            <a:r>
              <a:rPr lang="ru-RU" sz="2000" b="1" dirty="0" smtClean="0"/>
              <a:t>(красная линия) </a:t>
            </a:r>
            <a:r>
              <a:rPr lang="ru-RU" sz="2000" dirty="0" smtClean="0"/>
              <a:t> </a:t>
            </a:r>
          </a:p>
          <a:p>
            <a:r>
              <a:rPr lang="ru-RU" sz="2000" i="1" dirty="0" smtClean="0"/>
              <a:t>AA</a:t>
            </a:r>
            <a:r>
              <a:rPr lang="ru-RU" sz="2000" dirty="0" smtClean="0"/>
              <a:t> = восходящая аорта</a:t>
            </a:r>
          </a:p>
          <a:p>
            <a:r>
              <a:rPr lang="ru-RU" sz="2000" i="1" dirty="0" smtClean="0"/>
              <a:t>DA</a:t>
            </a:r>
            <a:r>
              <a:rPr lang="ru-RU" sz="2000" dirty="0" smtClean="0"/>
              <a:t> = нисходящая аорта</a:t>
            </a:r>
          </a:p>
          <a:p>
            <a:r>
              <a:rPr lang="ru-RU" sz="2000" i="1" dirty="0" smtClean="0"/>
              <a:t>LPA</a:t>
            </a:r>
            <a:r>
              <a:rPr lang="ru-RU" sz="2000" dirty="0" smtClean="0"/>
              <a:t> = левая легочная артерия</a:t>
            </a:r>
          </a:p>
          <a:p>
            <a:r>
              <a:rPr lang="ru-RU" sz="2000" i="1" dirty="0" smtClean="0"/>
              <a:t>RPA</a:t>
            </a:r>
            <a:r>
              <a:rPr lang="ru-RU" sz="2000" dirty="0" smtClean="0"/>
              <a:t> = правая легочная артерия</a:t>
            </a:r>
            <a:endParaRPr lang="ru-RU" sz="2000" dirty="0"/>
          </a:p>
        </p:txBody>
      </p:sp>
      <p:pic>
        <p:nvPicPr>
          <p:cNvPr id="4" name="Рисунок 3" descr="Фигура 1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762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ИЗМЕРЕНИЕ ДИАМЕТРА ЛЕГОЧНОЙ АРТЕРИИ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КТ </a:t>
            </a:r>
            <a:r>
              <a:rPr lang="ru-RU" dirty="0" smtClean="0"/>
              <a:t> широко  доступный  метод  исследования, с помощью которого можно получить важную информацию о патологии сосудов, сердца, паренхимы легких и </a:t>
            </a:r>
            <a:r>
              <a:rPr lang="ru-RU" dirty="0" smtClean="0"/>
              <a:t>средостения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000" indent="360000">
              <a:spcBef>
                <a:spcPts val="0"/>
              </a:spcBef>
            </a:pPr>
            <a:r>
              <a:rPr lang="ru-RU" u="sng" dirty="0" smtClean="0"/>
              <a:t>Периферическая </a:t>
            </a:r>
            <a:r>
              <a:rPr lang="ru-RU" u="sng" dirty="0" err="1" smtClean="0"/>
              <a:t>кальцификация</a:t>
            </a:r>
            <a:r>
              <a:rPr lang="ru-RU" u="sng" dirty="0" smtClean="0"/>
              <a:t> </a:t>
            </a:r>
          </a:p>
          <a:p>
            <a:pPr marL="360000" indent="360000">
              <a:spcBef>
                <a:spcPts val="0"/>
              </a:spcBef>
            </a:pPr>
            <a:r>
              <a:rPr lang="ru-RU" dirty="0" smtClean="0"/>
              <a:t>Обычно наблюдается на тяжелых и поздних стадиях дисфункции правого </a:t>
            </a:r>
            <a:r>
              <a:rPr lang="ru-RU" dirty="0" smtClean="0"/>
              <a:t>желудочка</a:t>
            </a:r>
            <a:r>
              <a:rPr lang="ru-RU" dirty="0" smtClean="0"/>
              <a:t>;</a:t>
            </a:r>
            <a:endParaRPr lang="ru-RU" dirty="0" smtClean="0"/>
          </a:p>
          <a:p>
            <a:pPr marL="360000" indent="360000">
              <a:spcBef>
                <a:spcPts val="0"/>
              </a:spcBef>
            </a:pPr>
            <a:r>
              <a:rPr lang="ru-RU" dirty="0" smtClean="0"/>
              <a:t>Чаще всего встречается у пациентов с длительными сердечными шунтами (обычно дефектами межпредсердной перегородки) и синдромом</a:t>
            </a:r>
            <a:r>
              <a:rPr lang="ru-RU" sz="2800" dirty="0" smtClean="0"/>
              <a:t> </a:t>
            </a:r>
            <a:r>
              <a:rPr lang="ru-RU" sz="2800" dirty="0" err="1" smtClean="0"/>
              <a:t>Эйзенменгера</a:t>
            </a: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056" y="5157192"/>
            <a:ext cx="3898776" cy="1538064"/>
          </a:xfrm>
        </p:spPr>
        <p:txBody>
          <a:bodyPr/>
          <a:lstStyle/>
          <a:p>
            <a:r>
              <a:rPr lang="ru-RU" dirty="0" smtClean="0"/>
              <a:t>Периферические </a:t>
            </a:r>
            <a:r>
              <a:rPr lang="ru-RU" dirty="0" err="1" smtClean="0"/>
              <a:t>кальцификаты</a:t>
            </a:r>
            <a:r>
              <a:rPr lang="ru-RU" dirty="0" smtClean="0"/>
              <a:t> на стенках </a:t>
            </a:r>
            <a:r>
              <a:rPr lang="ru-RU" b="1" dirty="0" smtClean="0"/>
              <a:t>(стрелки)</a:t>
            </a:r>
            <a:endParaRPr lang="ru-RU" b="1" dirty="0"/>
          </a:p>
        </p:txBody>
      </p:sp>
      <p:pic>
        <p:nvPicPr>
          <p:cNvPr id="5" name="Рисунок 4" descr="Рисунок 2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4762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ПЕРИФЕРИЧЕСКАЯ КАЛЬЦИФИКАЦИЯ И УВЕЛИЧЕНИЕ ЛЕГОЧНОЙ АРТЕРИИ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564904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Женщина, </a:t>
            </a:r>
            <a:r>
              <a:rPr lang="ru-RU" sz="2400" b="1" i="1" dirty="0" smtClean="0">
                <a:solidFill>
                  <a:srgbClr val="0070C0"/>
                </a:solidFill>
              </a:rPr>
              <a:t>27 лет.</a:t>
            </a:r>
          </a:p>
          <a:p>
            <a:r>
              <a:rPr lang="ru-RU" sz="2400" b="1" i="1" dirty="0" smtClean="0"/>
              <a:t>Из анамнеза: вторичный синдромом </a:t>
            </a:r>
            <a:r>
              <a:rPr lang="ru-RU" sz="2400" b="1" i="1" dirty="0" err="1" smtClean="0"/>
              <a:t>Эйзенменгера</a:t>
            </a:r>
            <a:r>
              <a:rPr lang="ru-RU" sz="2400" b="1" i="1" dirty="0" smtClean="0"/>
              <a:t>, по отношению к дефекту межжелудочковой перегородки</a:t>
            </a:r>
          </a:p>
          <a:p>
            <a:endParaRPr lang="ru-RU" sz="24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ПЕРИФЕРИЧЕСКАЯ КАЛЬЦИФИКАЦИЯ И УВЕЛИЧЕНИЕ ЛЕГОЧНОЙ АРТЕРИИ (ПРОДОЛЖЕНИЕ)</a:t>
            </a:r>
            <a:endParaRPr lang="ru-RU" sz="3200" b="1" dirty="0"/>
          </a:p>
        </p:txBody>
      </p:sp>
      <p:pic>
        <p:nvPicPr>
          <p:cNvPr id="5" name="Содержимое 4" descr="Рисунок 2b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762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5568" y="3717032"/>
            <a:ext cx="38884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уровне основной легочной артерии имеется увеличение легочных артерий и </a:t>
            </a:r>
            <a:r>
              <a:rPr lang="ru-RU" sz="2400" dirty="0" err="1" smtClean="0"/>
              <a:t>кальцификация</a:t>
            </a:r>
            <a:r>
              <a:rPr lang="ru-RU" sz="2400" dirty="0" smtClean="0"/>
              <a:t> периферической стенки </a:t>
            </a:r>
            <a:r>
              <a:rPr lang="ru-RU" sz="2400" b="1" dirty="0" smtClean="0"/>
              <a:t>(стрелки)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52928" cy="5149552"/>
          </a:xfrm>
        </p:spPr>
        <p:txBody>
          <a:bodyPr>
            <a:normAutofit fontScale="77500" lnSpcReduction="20000"/>
          </a:bodyPr>
          <a:lstStyle/>
          <a:p>
            <a:pPr marL="360000" indent="360000">
              <a:lnSpc>
                <a:spcPct val="120000"/>
              </a:lnSpc>
              <a:spcBef>
                <a:spcPts val="0"/>
              </a:spcBef>
            </a:pPr>
            <a:r>
              <a:rPr lang="ru-RU" sz="3100" u="sng" dirty="0" smtClean="0"/>
              <a:t>Дилатация сосудов</a:t>
            </a:r>
          </a:p>
          <a:p>
            <a:pPr marL="360000" indent="360000"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Расширенные периферические легочные артерии - характерный признак </a:t>
            </a:r>
            <a:r>
              <a:rPr lang="ru-RU" sz="3100" dirty="0" err="1" smtClean="0"/>
              <a:t>гепатопульмонального</a:t>
            </a:r>
            <a:r>
              <a:rPr lang="ru-RU" sz="3100" dirty="0" smtClean="0"/>
              <a:t> синдрома, который редко встречается у пациентов с </a:t>
            </a:r>
            <a:r>
              <a:rPr lang="ru-RU" sz="3100" dirty="0" err="1" smtClean="0"/>
              <a:t>портопульмональной</a:t>
            </a:r>
            <a:r>
              <a:rPr lang="ru-RU" sz="3100" dirty="0" smtClean="0"/>
              <a:t> гипертензией;</a:t>
            </a:r>
          </a:p>
          <a:p>
            <a:pPr marL="360000" indent="360000">
              <a:lnSpc>
                <a:spcPct val="120000"/>
              </a:lnSpc>
            </a:pPr>
            <a:r>
              <a:rPr lang="ru-RU" sz="3100" dirty="0" smtClean="0"/>
              <a:t>При </a:t>
            </a:r>
            <a:r>
              <a:rPr lang="ru-RU" sz="3100" dirty="0" err="1" smtClean="0"/>
              <a:t>гепатопульмональном</a:t>
            </a:r>
            <a:r>
              <a:rPr lang="ru-RU" sz="3100" dirty="0" smtClean="0"/>
              <a:t> синдроме есть два типа сосудов, которые объясняют эту особенность: тип 1 - дистальная дилатация сосудов с множественными сосудами, идущими к плевре и </a:t>
            </a:r>
            <a:r>
              <a:rPr lang="ru-RU" sz="3100" dirty="0" err="1" smtClean="0"/>
              <a:t>субплевральному</a:t>
            </a:r>
            <a:r>
              <a:rPr lang="ru-RU" sz="3100" dirty="0" smtClean="0"/>
              <a:t> пространству; тип 2 – артериовенозные </a:t>
            </a:r>
            <a:r>
              <a:rPr lang="ru-RU" sz="3100" dirty="0" err="1" smtClean="0"/>
              <a:t>мальформации</a:t>
            </a:r>
            <a:r>
              <a:rPr lang="ru-RU" sz="3100" dirty="0" smtClean="0"/>
              <a:t> и узловые расширения периферических сосудов.</a:t>
            </a:r>
          </a:p>
          <a:p>
            <a:pPr>
              <a:buNone/>
            </a:pPr>
            <a:endParaRPr lang="ru-RU" dirty="0" smtClean="0"/>
          </a:p>
          <a:p>
            <a:pPr marL="360000" indent="360000">
              <a:spcBef>
                <a:spcPts val="0"/>
              </a:spcBef>
            </a:pPr>
            <a:endParaRPr lang="ru-RU" dirty="0" smtClean="0"/>
          </a:p>
          <a:p>
            <a:pPr marL="360000" indent="360000">
              <a:spcBef>
                <a:spcPts val="0"/>
              </a:spcBef>
            </a:pPr>
            <a:endParaRPr lang="ru-RU" u="sng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4437112"/>
            <a:ext cx="4104456" cy="24208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Расширение сосудов дистального отдела с множественными сосудами </a:t>
            </a:r>
            <a:r>
              <a:rPr lang="ru-RU" b="1" dirty="0" smtClean="0"/>
              <a:t>(стрелки), </a:t>
            </a:r>
            <a:r>
              <a:rPr lang="ru-RU" dirty="0" smtClean="0"/>
              <a:t>идущими к плевре и </a:t>
            </a:r>
            <a:r>
              <a:rPr lang="ru-RU" dirty="0" err="1" smtClean="0"/>
              <a:t>субплевральному</a:t>
            </a:r>
            <a:r>
              <a:rPr lang="ru-RU" dirty="0" smtClean="0"/>
              <a:t> пространству</a:t>
            </a:r>
            <a:endParaRPr lang="ru-RU" dirty="0"/>
          </a:p>
        </p:txBody>
      </p:sp>
      <p:pic>
        <p:nvPicPr>
          <p:cNvPr id="5" name="Рисунок 4" descr="Рисунок 3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5040560" cy="421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ПОРТАЛЬНАЯ ЛЕГОЧНАЯ ГИПЕРТЕНЗИЯ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191683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Женщина, </a:t>
            </a:r>
            <a:r>
              <a:rPr lang="ru-RU" sz="2400" b="1" i="1" dirty="0" smtClean="0">
                <a:solidFill>
                  <a:srgbClr val="0070C0"/>
                </a:solidFill>
              </a:rPr>
              <a:t>46 лет.</a:t>
            </a:r>
          </a:p>
          <a:p>
            <a:r>
              <a:rPr lang="ru-RU" sz="2400" b="1" i="1" dirty="0" smtClean="0"/>
              <a:t>В анамнезе: быстро прогрессирующие респираторные симптомы и легочная гипертензия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3b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ПОРТАЛЬНАЯ ЛЕГОЧНАЯ ГИПЕРТЕНЗИЯ (ПРОДОЛЖЕНИЕ)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5219700" y="4076700"/>
            <a:ext cx="3673475" cy="2565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Расширение сосудов дистального отдела с множественными сосудами </a:t>
            </a:r>
            <a:r>
              <a:rPr lang="ru-RU" b="1" dirty="0" smtClean="0"/>
              <a:t>(стрелки), </a:t>
            </a:r>
            <a:r>
              <a:rPr lang="ru-RU" dirty="0" smtClean="0"/>
              <a:t>идущими к плевре и </a:t>
            </a:r>
            <a:r>
              <a:rPr lang="ru-RU" dirty="0" err="1" smtClean="0"/>
              <a:t>субплевральному</a:t>
            </a:r>
            <a:r>
              <a:rPr lang="ru-RU" dirty="0" smtClean="0"/>
              <a:t> пространству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8064" y="4509120"/>
            <a:ext cx="3744416" cy="21587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Увеличение основной легочной артерии</a:t>
            </a:r>
            <a:endParaRPr lang="ru-RU" sz="2400" dirty="0"/>
          </a:p>
        </p:txBody>
      </p:sp>
      <p:pic>
        <p:nvPicPr>
          <p:cNvPr id="4" name="Рисунок 3" descr="Рисунок 3c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762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ПОРТАЛЬНАЯ ЛЕГОЧНАЯ ГИПЕРТЕНЗИЯ (ПРОДОЛЖЕНИЕ)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3501008"/>
            <a:ext cx="3923928" cy="352690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Признаки цирроза и портальной гипертензии с периферической гипертензией</a:t>
            </a:r>
          </a:p>
          <a:p>
            <a:r>
              <a:rPr lang="ru-RU" sz="2400" dirty="0" smtClean="0"/>
              <a:t>Жидкость (*)</a:t>
            </a:r>
          </a:p>
          <a:p>
            <a:endParaRPr lang="ru-RU" dirty="0"/>
          </a:p>
        </p:txBody>
      </p:sp>
      <p:pic>
        <p:nvPicPr>
          <p:cNvPr id="4" name="Рисунок 3" descr="Рисунок 3d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762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ПОРТАЛЬНАЯ ЛЕГОЧНАЯ ГИПЕРТЕНЗИЯ (ПРОДОЛЖЕНИЕ)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Введение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221560"/>
          </a:xfrm>
        </p:spPr>
        <p:txBody>
          <a:bodyPr>
            <a:normAutofit fontScale="62500" lnSpcReduction="20000"/>
          </a:bodyPr>
          <a:lstStyle/>
          <a:p>
            <a:pPr marL="360000" indent="36000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Легочная гипертензия (ЛГ) - это патофизиологическое состояние, которое может включать разнообразные клинические состояния и осложнять течение большинства сердечнососудистых заболеваний и патологии </a:t>
            </a:r>
            <a:r>
              <a:rPr lang="ru-RU" sz="3400" dirty="0" smtClean="0"/>
              <a:t>лёгких;</a:t>
            </a:r>
            <a:endParaRPr lang="ru-RU" sz="3400" dirty="0" smtClean="0"/>
          </a:p>
          <a:p>
            <a:pPr marL="360000" indent="36000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Для оценки и исследования ЛГ можно использовать несколько </a:t>
            </a:r>
            <a:r>
              <a:rPr lang="ru-RU" sz="3400" dirty="0" err="1" smtClean="0"/>
              <a:t>неинвазивных</a:t>
            </a:r>
            <a:r>
              <a:rPr lang="ru-RU" sz="3400" dirty="0" smtClean="0"/>
              <a:t> методов визуализации, таких как рентгенография грудной клетки, </a:t>
            </a:r>
            <a:r>
              <a:rPr lang="ru-RU" sz="3400" dirty="0" err="1" smtClean="0"/>
              <a:t>трансторакальная</a:t>
            </a:r>
            <a:r>
              <a:rPr lang="ru-RU" sz="3400" dirty="0" smtClean="0"/>
              <a:t>  </a:t>
            </a:r>
            <a:r>
              <a:rPr lang="ru-RU" sz="3400" dirty="0" err="1" smtClean="0"/>
              <a:t>эхокардиография</a:t>
            </a:r>
            <a:r>
              <a:rPr lang="ru-RU" sz="3400" dirty="0" smtClean="0"/>
              <a:t>  (</a:t>
            </a:r>
            <a:r>
              <a:rPr lang="ru-RU" sz="3400" dirty="0" err="1" smtClean="0"/>
              <a:t>ТЭхоКГ</a:t>
            </a:r>
            <a:r>
              <a:rPr lang="ru-RU" sz="3400" dirty="0" smtClean="0"/>
              <a:t>) , компьютерная томография (КТ) и магнитно-резонансная томография (МРТ</a:t>
            </a:r>
            <a:r>
              <a:rPr lang="ru-RU" sz="3400" dirty="0" smtClean="0"/>
              <a:t>);</a:t>
            </a:r>
            <a:endParaRPr lang="ru-RU" sz="3400" dirty="0" smtClean="0"/>
          </a:p>
          <a:p>
            <a:pPr marL="360000" indent="360000">
              <a:lnSpc>
                <a:spcPct val="120000"/>
              </a:lnSpc>
              <a:spcBef>
                <a:spcPts val="0"/>
              </a:spcBef>
            </a:pPr>
            <a:r>
              <a:rPr lang="ru-RU" sz="3400" dirty="0" smtClean="0"/>
              <a:t>Подход КТ к диагностике ЛГ начинается с выявления увеличенного диаметра легочной артерии более 29 мм, который обычно больше, чем диаметр восходящей аорты на том же уровне. Этот диаметр необходимо измерить в аксиальной плоскости в месте бифуркации, ортогональный к длинной оси легочной </a:t>
            </a:r>
            <a:r>
              <a:rPr lang="ru-RU" sz="3400" dirty="0" smtClean="0"/>
              <a:t>артерии.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52928" cy="5149552"/>
          </a:xfrm>
        </p:spPr>
        <p:txBody>
          <a:bodyPr>
            <a:normAutofit/>
          </a:bodyPr>
          <a:lstStyle/>
          <a:p>
            <a:pPr marL="360000" indent="360000"/>
            <a:r>
              <a:rPr lang="ru-RU" sz="2400" u="sng" dirty="0" smtClean="0"/>
              <a:t>Дефекты наполнения</a:t>
            </a:r>
          </a:p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Эти состояния  включают  в  себя  саркому  ЛА,  эмболию опухолевыми  клетками,  паразитические (</a:t>
            </a:r>
            <a:r>
              <a:rPr lang="ru-RU" sz="2400" dirty="0" err="1" smtClean="0"/>
              <a:t>эхинококкозные</a:t>
            </a:r>
            <a:r>
              <a:rPr lang="ru-RU" sz="2400" dirty="0" smtClean="0"/>
              <a:t>  кисты),  эмболии  </a:t>
            </a:r>
            <a:r>
              <a:rPr lang="ru-RU" sz="2400" dirty="0" smtClean="0"/>
              <a:t>инородными;  </a:t>
            </a:r>
            <a:r>
              <a:rPr lang="ru-RU" sz="2400" dirty="0" smtClean="0"/>
              <a:t>телами, врожденные или приобретенные стенозы ЛА;</a:t>
            </a:r>
          </a:p>
          <a:p>
            <a:pPr marL="360000" indent="360000"/>
            <a:r>
              <a:rPr lang="ru-RU" sz="2400" dirty="0" smtClean="0"/>
              <a:t>Эти дефекты могут вызывать сужение сосуда и неправильные контуры интимы.</a:t>
            </a:r>
            <a:endParaRPr lang="ru-RU" sz="2400" u="sng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056" y="4797152"/>
            <a:ext cx="3923928" cy="17281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Тромб периферической стенки </a:t>
            </a:r>
            <a:r>
              <a:rPr lang="ru-RU" sz="2400" b="1" dirty="0" smtClean="0"/>
              <a:t>(стрелки) </a:t>
            </a:r>
            <a:r>
              <a:rPr lang="ru-RU" sz="2400" dirty="0" smtClean="0"/>
              <a:t>в правой легочной артерии</a:t>
            </a:r>
            <a:endParaRPr lang="ru-RU" sz="2400" dirty="0"/>
          </a:p>
        </p:txBody>
      </p:sp>
      <p:pic>
        <p:nvPicPr>
          <p:cNvPr id="4" name="Рисунок 3" descr="Рисунок 4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76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ХРОНИЧЕСКАЯ ТРОМБОЭМБОЛИЧЕСКАЯ ЛЕГОЧНАЯ ГИПЕРТЕНЗИЯ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924944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Неизвестный</a:t>
            </a:r>
          </a:p>
          <a:p>
            <a:r>
              <a:rPr lang="ru-RU" sz="2400" b="1" i="1" dirty="0" smtClean="0"/>
              <a:t>Из анамнеза: легочная гипертензия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4553744"/>
            <a:ext cx="4139952" cy="2304256"/>
          </a:xfrm>
        </p:spPr>
        <p:txBody>
          <a:bodyPr/>
          <a:lstStyle/>
          <a:p>
            <a:r>
              <a:rPr lang="ru-RU" dirty="0" smtClean="0"/>
              <a:t>Дилатация правой нижней доли легочной артерии с периферическим  тромбом </a:t>
            </a:r>
            <a:r>
              <a:rPr lang="ru-RU" b="1" dirty="0" smtClean="0"/>
              <a:t>(стрелки)</a:t>
            </a:r>
            <a:endParaRPr lang="ru-RU" b="1" dirty="0"/>
          </a:p>
        </p:txBody>
      </p:sp>
      <p:pic>
        <p:nvPicPr>
          <p:cNvPr id="4" name="Рисунок 3" descr="Рисунок 4b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762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ХРОНИЧЕСКАЯ ТРОМБОЭМБОЛИЧЕСКАЯ ЛЕГОЧНАЯ ГИПЕРТЕНЗИЯ (ПРОДОЛЖЕНИЕ)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5013176"/>
            <a:ext cx="3610744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Увеличение основной легочной артерии</a:t>
            </a:r>
            <a:endParaRPr lang="ru-RU" sz="2400" dirty="0"/>
          </a:p>
        </p:txBody>
      </p:sp>
      <p:pic>
        <p:nvPicPr>
          <p:cNvPr id="4" name="Рисунок 3" descr="Рисунок 4c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762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ХРОНИЧЕСКАЯ ТРОМБОЭМБОЛИЧЕСКАЯ ЛЕГОЧНАЯ ГИПЕРТЕНЗИЯ (ПРОДОЛЖЕНИЕ)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52928" cy="5149552"/>
          </a:xfrm>
        </p:spPr>
        <p:txBody>
          <a:bodyPr>
            <a:normAutofit/>
          </a:bodyPr>
          <a:lstStyle/>
          <a:p>
            <a:pPr marL="360000" indent="360000">
              <a:spcBef>
                <a:spcPts val="0"/>
              </a:spcBef>
            </a:pPr>
            <a:r>
              <a:rPr lang="ru-RU" sz="2400" u="sng" dirty="0" smtClean="0"/>
              <a:t>Внутрисосудистые новообразования</a:t>
            </a:r>
          </a:p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Недифференцированная саркома или </a:t>
            </a:r>
            <a:r>
              <a:rPr lang="ru-RU" sz="2400" dirty="0" err="1" smtClean="0"/>
              <a:t>лейомиосаркома</a:t>
            </a:r>
            <a:r>
              <a:rPr lang="ru-RU" sz="2400" dirty="0" smtClean="0"/>
              <a:t> легочных артерий приводит к ЛГ, </a:t>
            </a:r>
          </a:p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Первичные саркомы развиваются в центральной легочной артерии, прилегающей к легочному клапану, и имеют тенденцию занимать и расширять просвет сосуда под острым углом, имитируя острую тромбоэмболию легочной артерии.</a:t>
            </a:r>
          </a:p>
          <a:p>
            <a:pPr marL="360000" indent="360000"/>
            <a:endParaRPr lang="ru-RU" sz="2400" u="sng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Диагностика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8064" y="4483224"/>
            <a:ext cx="3995936" cy="237477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Перибронховаскулярные</a:t>
            </a:r>
            <a:r>
              <a:rPr lang="ru-RU" sz="2400" dirty="0" smtClean="0"/>
              <a:t> твердые и «матовые стекла» узелки </a:t>
            </a:r>
            <a:r>
              <a:rPr lang="ru-RU" sz="2400" b="1" dirty="0" smtClean="0"/>
              <a:t>(стрелки)</a:t>
            </a:r>
            <a:endParaRPr lang="ru-RU" sz="2400" dirty="0"/>
          </a:p>
        </p:txBody>
      </p:sp>
      <p:pic>
        <p:nvPicPr>
          <p:cNvPr id="4" name="Рисунок 3" descr="Рисунок 5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76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ЛЕГОЧНАЯ ГИПЕРТЕНЗИЯ С МНОГОФАКТОРНЫМИ ПРИЧИНАМИ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34888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Женщина, </a:t>
            </a:r>
            <a:r>
              <a:rPr lang="ru-RU" sz="2400" b="1" i="1" dirty="0" smtClean="0">
                <a:solidFill>
                  <a:srgbClr val="0070C0"/>
                </a:solidFill>
              </a:rPr>
              <a:t>46 лет.</a:t>
            </a:r>
          </a:p>
          <a:p>
            <a:r>
              <a:rPr lang="ru-RU" sz="2400" b="1" i="1" dirty="0" smtClean="0"/>
              <a:t>Из анамнеза: метастатическая </a:t>
            </a:r>
            <a:r>
              <a:rPr lang="ru-RU" sz="2400" b="1" i="1" dirty="0" err="1" smtClean="0"/>
              <a:t>хориокарцинома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5b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76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ЛЕГОЧНАЯ ГИПЕРТЕНЗИЯ С МНОГОФАКТОРНЫМИ ПРИЧИНАМИ (ПРОДОЛЖЕНИЕ)</a:t>
            </a:r>
            <a:endParaRPr lang="ru-RU" sz="3200" b="1" dirty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5148262" y="4509120"/>
            <a:ext cx="3995738" cy="172819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Перибронховаскулярные</a:t>
            </a:r>
            <a:r>
              <a:rPr lang="ru-RU" sz="2400" dirty="0" smtClean="0"/>
              <a:t> твердые и «матовые стекла» узелки </a:t>
            </a:r>
            <a:r>
              <a:rPr lang="ru-RU" sz="2400" b="1" dirty="0" smtClean="0"/>
              <a:t>(стрелки)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4509120"/>
            <a:ext cx="3744416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Увеличение главной артерии на уровне основной легочной артерии и правого желудочка</a:t>
            </a:r>
            <a:endParaRPr lang="ru-RU" sz="2400" dirty="0"/>
          </a:p>
        </p:txBody>
      </p:sp>
      <p:pic>
        <p:nvPicPr>
          <p:cNvPr id="4" name="Рисунок 3" descr="Рисунок 5c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762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 АКСИАЛЬНОЙ ПЛОСКОСТИ</a:t>
            </a:r>
          </a:p>
          <a:p>
            <a:r>
              <a:rPr lang="ru-RU" sz="3200" b="1" dirty="0" smtClean="0"/>
              <a:t>ЛЕГОЧНАЯ ГИПЕРТЕНЗИЯ С МНОГОФАКТОРНЫМИ ПРИЧИНАМИ</a:t>
            </a:r>
            <a:r>
              <a:rPr lang="ru-RU" b="1" dirty="0" smtClean="0"/>
              <a:t>. </a:t>
            </a:r>
            <a:r>
              <a:rPr lang="ru-RU" sz="3200" b="1" dirty="0" smtClean="0"/>
              <a:t>(ПРОДОЛЖЕНИЕ)</a:t>
            </a:r>
            <a:endParaRPr lang="ru-RU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0" y="3573016"/>
            <a:ext cx="3538736" cy="30243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Увеличение главной легочной артерии, дилатация правого желудочка и искривление межжелудочковой перегородки влево </a:t>
            </a:r>
            <a:r>
              <a:rPr lang="ru-RU" sz="2400" b="1" dirty="0" smtClean="0"/>
              <a:t>(стрелки)</a:t>
            </a:r>
          </a:p>
          <a:p>
            <a:endParaRPr lang="ru-RU" dirty="0"/>
          </a:p>
        </p:txBody>
      </p:sp>
      <p:pic>
        <p:nvPicPr>
          <p:cNvPr id="4" name="Рисунок 3" descr="Рисунок 5d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762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 ОРГАНОВ ГРУДНОЙ КЛЕТКИ В АКСИАЛЬНОЙ ПЛОСКОСТИ</a:t>
            </a:r>
          </a:p>
          <a:p>
            <a:r>
              <a:rPr lang="ru-RU" sz="3200" b="1" dirty="0" smtClean="0"/>
              <a:t>ЛЕГОЧНАЯ ГИПЕРТЕНЗИЯ С МНОГОФАКТОРНЫМИ ПРИЧИНАМИ</a:t>
            </a:r>
            <a:r>
              <a:rPr lang="ru-RU" b="1" dirty="0" smtClean="0"/>
              <a:t> </a:t>
            </a:r>
            <a:r>
              <a:rPr lang="ru-RU" sz="3200" b="1" dirty="0" smtClean="0"/>
              <a:t>(ПРОДОЛЖЕНИЕ)</a:t>
            </a:r>
            <a:endParaRPr lang="ru-RU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Выводы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 всех группах существует дисбаланс между вазодилататорами и вазоконстрикторами, ингибиторами роста, эндотелиальными факторами роста, </a:t>
            </a:r>
            <a:r>
              <a:rPr lang="ru-RU" dirty="0" err="1" smtClean="0"/>
              <a:t>митогенными</a:t>
            </a:r>
            <a:r>
              <a:rPr lang="ru-RU" dirty="0" smtClean="0"/>
              <a:t> факторами и </a:t>
            </a:r>
            <a:r>
              <a:rPr lang="ru-RU" dirty="0" err="1" smtClean="0"/>
              <a:t>протромботическими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антитромботическими</a:t>
            </a:r>
            <a:r>
              <a:rPr lang="ru-RU" dirty="0" smtClean="0"/>
              <a:t> факторами</a:t>
            </a:r>
          </a:p>
          <a:p>
            <a:r>
              <a:rPr lang="ru-RU" dirty="0" smtClean="0"/>
              <a:t>Некоторые особенности, наблюдаемые при компьютерной томографии (КТ), могут указывать на подтип или вероятную причину ЛГ, что может способствовать отнесению пациента к правильной категории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Классификация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77544"/>
          </a:xfrm>
        </p:spPr>
        <p:txBody>
          <a:bodyPr>
            <a:normAutofit fontScale="47500" lnSpcReduction="20000"/>
          </a:bodyPr>
          <a:lstStyle/>
          <a:p>
            <a:pPr marL="36000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/>
              <a:t>Клиническая классификация выделяет пять  групп,  основываясь  на  их  схожей  клинической  картине,  патоморфологии,  гемодинамических характеристиках и стратегиях </a:t>
            </a:r>
            <a:r>
              <a:rPr lang="ru-RU" sz="4400" dirty="0" smtClean="0"/>
              <a:t>лечения:</a:t>
            </a:r>
            <a:endParaRPr lang="ru-RU" sz="4400" dirty="0" smtClean="0"/>
          </a:p>
          <a:p>
            <a:pPr marL="360000" indent="36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r>
              <a:rPr lang="ru-RU" sz="4400" dirty="0" smtClean="0"/>
              <a:t>Легочная артериальная гипертензия;</a:t>
            </a:r>
          </a:p>
          <a:p>
            <a:pPr marL="360000" indent="36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r>
              <a:rPr lang="ru-RU" sz="4400" dirty="0" smtClean="0"/>
              <a:t>Легочная гипертензия вследствие патологии левых камер сердца;</a:t>
            </a:r>
          </a:p>
          <a:p>
            <a:pPr marL="360000" indent="36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r>
              <a:rPr lang="ru-RU" sz="4400" dirty="0" smtClean="0"/>
              <a:t>Легочная гипертензия вследствие патологии легких и/или гипоксии;</a:t>
            </a:r>
          </a:p>
          <a:p>
            <a:pPr marL="360000" indent="36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r>
              <a:rPr lang="ru-RU" sz="4400" dirty="0" smtClean="0"/>
              <a:t>Хроническая тромбоэмболическая легочная гипертензия и другие виды обструкции легочной артерии;</a:t>
            </a:r>
          </a:p>
          <a:p>
            <a:pPr marL="360000" indent="360000">
              <a:lnSpc>
                <a:spcPct val="120000"/>
              </a:lnSpc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r>
              <a:rPr lang="ru-RU" sz="4400" dirty="0" smtClean="0"/>
              <a:t>Легочная гипертензия с неясными и/или множественными механизмами.</a:t>
            </a:r>
          </a:p>
          <a:p>
            <a:pPr marL="360000" indent="3600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endParaRPr lang="ru-RU" sz="2400" dirty="0" smtClean="0"/>
          </a:p>
          <a:p>
            <a:pPr marL="360000" indent="3600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endParaRPr lang="ru-RU" sz="2400" dirty="0" smtClean="0"/>
          </a:p>
          <a:p>
            <a:pPr marL="360000" indent="36000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82000"/>
              <a:buFont typeface="+mj-lt"/>
              <a:buAutoNum type="arabicPeriod"/>
            </a:pPr>
            <a:endParaRPr lang="ru-RU" sz="2400" dirty="0" smtClean="0"/>
          </a:p>
          <a:p>
            <a:pPr marL="360000" indent="360000"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40968"/>
            <a:ext cx="77724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СПАСИБО ЗА ВНИМАНИЕ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9073008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1 группа, легочная артериальная гипертензия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Термин  ЛАГ  описывает  группу  пациентов  с  ЛГ, которые  </a:t>
            </a:r>
            <a:r>
              <a:rPr lang="ru-RU" sz="2400" dirty="0" err="1" smtClean="0"/>
              <a:t>пo</a:t>
            </a:r>
            <a:r>
              <a:rPr lang="ru-RU" sz="2400" dirty="0" smtClean="0"/>
              <a:t>  гемодинамическим  характеристикам имеют </a:t>
            </a:r>
            <a:r>
              <a:rPr lang="ru-RU" sz="2400" dirty="0" err="1" smtClean="0"/>
              <a:t>прекапиллярную</a:t>
            </a:r>
            <a:r>
              <a:rPr lang="ru-RU" sz="2400" dirty="0" smtClean="0"/>
              <a:t> ЛГ, определяемую наличием давления  заклинивания  в  легочной  артерии  (ДЗЛА) ≤15  мм  </a:t>
            </a:r>
            <a:r>
              <a:rPr lang="ru-RU" sz="2400" dirty="0" err="1" smtClean="0"/>
              <a:t>рт.ст</a:t>
            </a:r>
            <a:r>
              <a:rPr lang="ru-RU" sz="2400" dirty="0" smtClean="0"/>
              <a:t>.  и  ЛСС  &gt;3  единиц  Вуд при отсутствии других причин </a:t>
            </a:r>
            <a:r>
              <a:rPr lang="ru-RU" sz="2400" dirty="0" err="1" smtClean="0"/>
              <a:t>прекапиллярной</a:t>
            </a:r>
            <a:r>
              <a:rPr lang="ru-RU" sz="2400" dirty="0" smtClean="0"/>
              <a:t> ЛГ.</a:t>
            </a:r>
          </a:p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Включает в себя </a:t>
            </a:r>
            <a:r>
              <a:rPr lang="ru-RU" sz="2400" dirty="0" err="1" smtClean="0"/>
              <a:t>идиопатические</a:t>
            </a:r>
            <a:r>
              <a:rPr lang="ru-RU" sz="2400" dirty="0" smtClean="0"/>
              <a:t> заболевания, наследственные, индуцированные приемом лекарств и токсинов, ассоциированные с системными заболеваниями соединительной ткани, ВИЧ-инфекцией, портальной гипертензией, врожденными пороками сердца, </a:t>
            </a:r>
            <a:r>
              <a:rPr lang="ru-RU" sz="2400" dirty="0" err="1" smtClean="0"/>
              <a:t>шистосомозом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820472" cy="13590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 группа, легочная гипертензия вследствие патологии левых камер сердца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Включает в себя систолическую дисфункцию ЛЖ, </a:t>
            </a:r>
            <a:r>
              <a:rPr lang="ru-RU" sz="2400" dirty="0" err="1" smtClean="0"/>
              <a:t>диастолическую</a:t>
            </a:r>
            <a:r>
              <a:rPr lang="ru-RU" sz="2400" dirty="0" smtClean="0"/>
              <a:t> дисфункцию ЛЖ, клапанные пороки, Врожденная/приобретенная обструкция входного/выходного тракта ЛЖ и врожденные </a:t>
            </a:r>
            <a:r>
              <a:rPr lang="ru-RU" sz="2400" dirty="0" err="1" smtClean="0"/>
              <a:t>кардиомиопатии</a:t>
            </a:r>
            <a:r>
              <a:rPr lang="ru-RU" sz="2400" dirty="0" smtClean="0"/>
              <a:t>, </a:t>
            </a:r>
            <a:r>
              <a:rPr lang="ru-RU" sz="2400" dirty="0" err="1" smtClean="0"/>
              <a:t>врожденные</a:t>
            </a:r>
            <a:r>
              <a:rPr lang="ru-RU" sz="2400" dirty="0" smtClean="0"/>
              <a:t>/приобретенные стенозы легочных вен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820472" cy="13590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3 группа, легочная гипертензия вследствие патологии легких и/или гипоксии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60000" indent="360000">
              <a:spcBef>
                <a:spcPts val="0"/>
              </a:spcBef>
            </a:pPr>
            <a:r>
              <a:rPr lang="ru-RU" sz="2400" dirty="0" smtClean="0"/>
              <a:t>Включает в себя хроническую </a:t>
            </a:r>
            <a:r>
              <a:rPr lang="ru-RU" sz="2400" dirty="0" err="1" smtClean="0"/>
              <a:t>обструктивную</a:t>
            </a:r>
            <a:r>
              <a:rPr lang="ru-RU" sz="2400" dirty="0" smtClean="0"/>
              <a:t> болезнь легких, интерстициальную болезнь легких, другие заболевания легких со смешанным </a:t>
            </a:r>
            <a:r>
              <a:rPr lang="ru-RU" sz="2400" dirty="0" err="1" smtClean="0"/>
              <a:t>рестриктивным</a:t>
            </a:r>
            <a:r>
              <a:rPr lang="ru-RU" sz="2400" dirty="0" smtClean="0"/>
              <a:t> и </a:t>
            </a:r>
            <a:r>
              <a:rPr lang="ru-RU" sz="2400" dirty="0" err="1" smtClean="0"/>
              <a:t>обструктивным</a:t>
            </a:r>
            <a:r>
              <a:rPr lang="ru-RU" sz="2400" dirty="0" smtClean="0"/>
              <a:t> компонентами, нарушения дыхания во время сна, альвеолярная </a:t>
            </a:r>
            <a:r>
              <a:rPr lang="ru-RU" sz="2400" dirty="0" err="1" smtClean="0"/>
              <a:t>гиповентиляция</a:t>
            </a:r>
            <a:r>
              <a:rPr lang="ru-RU" sz="2400" dirty="0" smtClean="0"/>
              <a:t>, хроническое пребывание в условиях высокогорья, пороки развития легких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9396536" cy="1484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4 группа, хроническая тромбоэмболическая легочная гипертензия и другие виды обструкции легочной артерии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ru-RU" dirty="0" smtClean="0"/>
              <a:t>Включает в себя хроническую тромбоэмболическую ЛГ, другие виды обструкции легочной артерии: </a:t>
            </a:r>
            <a:r>
              <a:rPr lang="ru-RU" dirty="0" err="1" smtClean="0"/>
              <a:t>ангиосаркому</a:t>
            </a:r>
            <a:r>
              <a:rPr lang="ru-RU" dirty="0" smtClean="0"/>
              <a:t>, другие внутрисосудистые опухоли, артериит, врожденные стенозы легочных артерий, паразитирование (</a:t>
            </a:r>
            <a:r>
              <a:rPr lang="ru-RU" dirty="0" err="1" smtClean="0"/>
              <a:t>гидатидиоз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9396536" cy="1484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5 группа, хроническая тромбоэмболическая легочная гипертензия и другие виды обструкции легочной артерии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Включает в себя гематологические нарушения( хронические гемолитические анемии, </a:t>
            </a:r>
            <a:r>
              <a:rPr lang="ru-RU" dirty="0" err="1" smtClean="0"/>
              <a:t>миелопролиферативные</a:t>
            </a:r>
            <a:r>
              <a:rPr lang="ru-RU" dirty="0" smtClean="0"/>
              <a:t> заболевания, </a:t>
            </a:r>
            <a:r>
              <a:rPr lang="ru-RU" dirty="0" err="1" smtClean="0"/>
              <a:t>спленэктомию</a:t>
            </a:r>
            <a:r>
              <a:rPr lang="ru-RU" dirty="0" smtClean="0"/>
              <a:t>. Системные заболевания (</a:t>
            </a:r>
            <a:r>
              <a:rPr lang="ru-RU" dirty="0" err="1" smtClean="0"/>
              <a:t>саркоидоз</a:t>
            </a:r>
            <a:r>
              <a:rPr lang="ru-RU" dirty="0" smtClean="0"/>
              <a:t>, легочный </a:t>
            </a:r>
            <a:r>
              <a:rPr lang="ru-RU" dirty="0" err="1" smtClean="0"/>
              <a:t>гистиоцитоз</a:t>
            </a:r>
            <a:r>
              <a:rPr lang="ru-RU" dirty="0" smtClean="0"/>
              <a:t>, </a:t>
            </a:r>
            <a:r>
              <a:rPr lang="ru-RU" dirty="0" err="1" smtClean="0"/>
              <a:t>лимфангиолейомиоматоз</a:t>
            </a:r>
            <a:r>
              <a:rPr lang="ru-RU" dirty="0" smtClean="0"/>
              <a:t>, </a:t>
            </a:r>
            <a:r>
              <a:rPr lang="ru-RU" dirty="0" err="1" smtClean="0"/>
              <a:t>нейрофиброматоз</a:t>
            </a:r>
            <a:r>
              <a:rPr lang="ru-RU" dirty="0" smtClean="0"/>
              <a:t>). Метаболические заболевания: (болезнь накопления гликогена, болезнь Гоше, заболевания щитовидной железы). Другие: (опухолевая тромботическая </a:t>
            </a:r>
            <a:r>
              <a:rPr lang="ru-RU" dirty="0" err="1" smtClean="0"/>
              <a:t>микроангиопатия</a:t>
            </a:r>
            <a:r>
              <a:rPr lang="ru-RU" dirty="0" smtClean="0"/>
              <a:t> легких, </a:t>
            </a:r>
            <a:r>
              <a:rPr lang="ru-RU" dirty="0" err="1" smtClean="0"/>
              <a:t>фиброзирующий</a:t>
            </a:r>
            <a:r>
              <a:rPr lang="ru-RU" dirty="0" smtClean="0"/>
              <a:t> </a:t>
            </a:r>
            <a:r>
              <a:rPr lang="ru-RU" dirty="0" err="1" smtClean="0"/>
              <a:t>медиастенит</a:t>
            </a:r>
            <a:r>
              <a:rPr lang="ru-RU" dirty="0" smtClean="0"/>
              <a:t>, хроническая почечная недостаточность (с/без диализа), сегментарная легочная гипертензия)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Диагностика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892480" cy="5410200"/>
          </a:xfrm>
        </p:spPr>
        <p:txBody>
          <a:bodyPr>
            <a:normAutofit fontScale="92500"/>
          </a:bodyPr>
          <a:lstStyle/>
          <a:p>
            <a:pPr marL="360000" indent="360000">
              <a:spcBef>
                <a:spcPts val="0"/>
              </a:spcBef>
            </a:pPr>
            <a:r>
              <a:rPr lang="ru-RU" dirty="0" smtClean="0"/>
              <a:t>Диагностика  ЛГ  складывается  из клинического предположения  на  основании  симптомов,  </a:t>
            </a:r>
            <a:r>
              <a:rPr lang="ru-RU" dirty="0" err="1" smtClean="0"/>
              <a:t>физикального</a:t>
            </a:r>
            <a:r>
              <a:rPr lang="ru-RU" dirty="0" smtClean="0"/>
              <a:t>  осмотра  и всестороннего  обследования с  подтверждением  гемодинамических  критериев ЛГ, описания этиологии, функциональной и гемодинамической  тяжести  </a:t>
            </a:r>
            <a:r>
              <a:rPr lang="ru-RU" dirty="0" smtClean="0"/>
              <a:t>состояния;</a:t>
            </a:r>
            <a:endParaRPr lang="ru-RU" dirty="0" smtClean="0"/>
          </a:p>
          <a:p>
            <a:pPr marL="360000" indent="360000">
              <a:spcBef>
                <a:spcPts val="0"/>
              </a:spcBef>
            </a:pPr>
            <a:r>
              <a:rPr lang="ru-RU" dirty="0" smtClean="0"/>
              <a:t>Электрокардиография, рентгенография грудной клетки, исследование функции легких и газов артериальной крови, </a:t>
            </a:r>
            <a:r>
              <a:rPr lang="ru-RU" dirty="0" err="1" smtClean="0"/>
              <a:t>эхокардиография</a:t>
            </a:r>
            <a:r>
              <a:rPr lang="ru-RU" dirty="0" smtClean="0"/>
              <a:t>, </a:t>
            </a:r>
            <a:r>
              <a:rPr lang="ru-RU" dirty="0" err="1" smtClean="0"/>
              <a:t>вентиляционно</a:t>
            </a:r>
            <a:r>
              <a:rPr lang="ru-RU" dirty="0" smtClean="0"/>
              <a:t>/</a:t>
            </a:r>
            <a:r>
              <a:rPr lang="ru-RU" dirty="0" err="1" smtClean="0"/>
              <a:t>перфузионная</a:t>
            </a:r>
            <a:r>
              <a:rPr lang="ru-RU" dirty="0" smtClean="0"/>
              <a:t> </a:t>
            </a:r>
            <a:r>
              <a:rPr lang="ru-RU" dirty="0" err="1" smtClean="0"/>
              <a:t>сцинтиграфия</a:t>
            </a:r>
            <a:r>
              <a:rPr lang="ru-RU" dirty="0" smtClean="0"/>
              <a:t> легких, КТ высокого разрешения, КТ с контрастным усилением и </a:t>
            </a:r>
            <a:r>
              <a:rPr lang="ru-RU" dirty="0" err="1" smtClean="0"/>
              <a:t>ангиопульмонография</a:t>
            </a:r>
            <a:r>
              <a:rPr lang="ru-RU" dirty="0" smtClean="0"/>
              <a:t>, МРТ сердца, Лабораторная диагностика и иммунология, УЗИ брюшной полости, катетеризация правых камер сердца и </a:t>
            </a:r>
            <a:r>
              <a:rPr lang="ru-RU" dirty="0" err="1" smtClean="0"/>
              <a:t>вазореактивный</a:t>
            </a:r>
            <a:r>
              <a:rPr lang="ru-RU" dirty="0" smtClean="0"/>
              <a:t> тест, генетическое </a:t>
            </a:r>
            <a:r>
              <a:rPr lang="ru-RU" dirty="0" smtClean="0"/>
              <a:t>обследование.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948</TotalTime>
  <Words>1256</Words>
  <Application>Microsoft Office PowerPoint</Application>
  <PresentationFormat>Экран (4:3)</PresentationFormat>
  <Paragraphs>115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Подход к лечению легочной гипертензии: от КТ до клинического диагноза. Часть 1. </vt:lpstr>
      <vt:lpstr>Введение</vt:lpstr>
      <vt:lpstr>Классификация</vt:lpstr>
      <vt:lpstr>  1 группа, легочная артериальная гипертензия </vt:lpstr>
      <vt:lpstr>2 группа, легочная гипертензия вследствие патологии левых камер сердца </vt:lpstr>
      <vt:lpstr>3 группа, легочная гипертензия вследствие патологии легких и/или гипоксии  </vt:lpstr>
      <vt:lpstr>4 группа, хроническая тромбоэмболическая легочная гипертензия и другие виды обструкции легочной артерии </vt:lpstr>
      <vt:lpstr>5 группа, хроническая тромбоэмболическая легочная гипертензия и другие виды обструкции легочной артерии </vt:lpstr>
      <vt:lpstr>Диагностика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 к лечению легочной гипертензии: от КТ до клинической диагностики </dc:title>
  <dc:creator>Homer</dc:creator>
  <cp:lastModifiedBy>Homer</cp:lastModifiedBy>
  <cp:revision>48</cp:revision>
  <dcterms:created xsi:type="dcterms:W3CDTF">2021-09-12T02:18:37Z</dcterms:created>
  <dcterms:modified xsi:type="dcterms:W3CDTF">2021-09-20T20:12:44Z</dcterms:modified>
</cp:coreProperties>
</file>