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1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6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3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555490-F357-4338-AE2B-C63A4547D70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A7F9C05A-6EDD-41BD-B82B-72D559B78C16}">
      <dgm:prSet custT="1"/>
      <dgm:spPr/>
      <dgm:t>
        <a:bodyPr/>
        <a:lstStyle/>
        <a:p>
          <a:pPr rtl="0"/>
          <a:r>
            <a:rPr lang="ru-RU" sz="2000" dirty="0" smtClean="0"/>
            <a:t>Выявить взаимосвязь болезней полости рта с нарушениями различных отделов желудочно-кишечного тракта обусловлена морфофункциональным единством пищеварительного аппарата. </a:t>
          </a:r>
          <a:endParaRPr lang="ru-RU" sz="2000" dirty="0"/>
        </a:p>
      </dgm:t>
    </dgm:pt>
    <dgm:pt modelId="{5448F24A-2A1E-4599-8B60-46274F8AA7FA}" type="parTrans" cxnId="{3FDEE85C-814B-4C1F-B7AC-ED3C6962C4CB}">
      <dgm:prSet/>
      <dgm:spPr/>
      <dgm:t>
        <a:bodyPr/>
        <a:lstStyle/>
        <a:p>
          <a:endParaRPr lang="ru-RU"/>
        </a:p>
      </dgm:t>
    </dgm:pt>
    <dgm:pt modelId="{4400B15B-0055-4733-A3FE-0B8B16B1DA95}" type="sibTrans" cxnId="{3FDEE85C-814B-4C1F-B7AC-ED3C6962C4CB}">
      <dgm:prSet/>
      <dgm:spPr/>
      <dgm:t>
        <a:bodyPr/>
        <a:lstStyle/>
        <a:p>
          <a:endParaRPr lang="ru-RU"/>
        </a:p>
      </dgm:t>
    </dgm:pt>
    <dgm:pt modelId="{DA540D4C-E3DF-485E-ABF2-0F651B400C03}">
      <dgm:prSet/>
      <dgm:spPr/>
      <dgm:t>
        <a:bodyPr/>
        <a:lstStyle/>
        <a:p>
          <a:pPr rtl="0"/>
          <a:r>
            <a:rPr lang="ru-RU" smtClean="0"/>
            <a:t>Определить какие хронические заболевания желудочно-кишечного тракта (желудка, печени, поджелудочной железы и др.) приводят к функциональным и органическим нарушениям в слизистой оболочке полости рта</a:t>
          </a:r>
          <a:endParaRPr lang="ru-RU"/>
        </a:p>
      </dgm:t>
    </dgm:pt>
    <dgm:pt modelId="{793F666D-8A88-4B99-BD6D-380ABAC9CBB0}" type="parTrans" cxnId="{63717950-4B43-4950-AEC4-9066CE16F800}">
      <dgm:prSet/>
      <dgm:spPr/>
      <dgm:t>
        <a:bodyPr/>
        <a:lstStyle/>
        <a:p>
          <a:endParaRPr lang="ru-RU"/>
        </a:p>
      </dgm:t>
    </dgm:pt>
    <dgm:pt modelId="{79E777ED-DC5C-4C38-A35F-FC52AF9F39AB}" type="sibTrans" cxnId="{63717950-4B43-4950-AEC4-9066CE16F800}">
      <dgm:prSet/>
      <dgm:spPr/>
      <dgm:t>
        <a:bodyPr/>
        <a:lstStyle/>
        <a:p>
          <a:endParaRPr lang="ru-RU"/>
        </a:p>
      </dgm:t>
    </dgm:pt>
    <dgm:pt modelId="{29760676-95C7-490C-B30B-F8D77138C18B}">
      <dgm:prSet/>
      <dgm:spPr/>
      <dgm:t>
        <a:bodyPr/>
        <a:lstStyle/>
        <a:p>
          <a:pPr rtl="0"/>
          <a:r>
            <a:rPr lang="ru-RU" smtClean="0"/>
            <a:t>Оценить усугубляет ли развитие сочетанных поражений желудочно-кишечного тракта тяжесть патологии органов полости рта</a:t>
          </a:r>
          <a:endParaRPr lang="ru-RU"/>
        </a:p>
      </dgm:t>
    </dgm:pt>
    <dgm:pt modelId="{56840C2A-23BB-480C-A8EA-F62F3F560D14}" type="parTrans" cxnId="{85EEC84C-33EE-4832-BB37-2595D833F68F}">
      <dgm:prSet/>
      <dgm:spPr/>
      <dgm:t>
        <a:bodyPr/>
        <a:lstStyle/>
        <a:p>
          <a:endParaRPr lang="ru-RU"/>
        </a:p>
      </dgm:t>
    </dgm:pt>
    <dgm:pt modelId="{AFE77EAC-6C56-4784-A4E8-C493BB2063B1}" type="sibTrans" cxnId="{85EEC84C-33EE-4832-BB37-2595D833F68F}">
      <dgm:prSet/>
      <dgm:spPr/>
      <dgm:t>
        <a:bodyPr/>
        <a:lstStyle/>
        <a:p>
          <a:endParaRPr lang="ru-RU"/>
        </a:p>
      </dgm:t>
    </dgm:pt>
    <dgm:pt modelId="{48AA9E66-2A57-4B3B-99CC-60FB94D252A4}" type="pres">
      <dgm:prSet presAssocID="{E5555490-F357-4338-AE2B-C63A4547D7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EA19E9-EF84-40E3-87B1-50DF9ECCB971}" type="pres">
      <dgm:prSet presAssocID="{A7F9C05A-6EDD-41BD-B82B-72D559B78C1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1B206-7064-4517-B4B2-EF2A8190952B}" type="pres">
      <dgm:prSet presAssocID="{4400B15B-0055-4733-A3FE-0B8B16B1DA95}" presName="spacer" presStyleCnt="0"/>
      <dgm:spPr/>
    </dgm:pt>
    <dgm:pt modelId="{A4B37B85-C2DC-4489-92F0-CA424A3E1251}" type="pres">
      <dgm:prSet presAssocID="{DA540D4C-E3DF-485E-ABF2-0F651B400C0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D69D9-67A4-473F-83D7-A1280181F67A}" type="pres">
      <dgm:prSet presAssocID="{79E777ED-DC5C-4C38-A35F-FC52AF9F39AB}" presName="spacer" presStyleCnt="0"/>
      <dgm:spPr/>
    </dgm:pt>
    <dgm:pt modelId="{DD1C5F9F-47C2-4B84-A321-5E7095E879E1}" type="pres">
      <dgm:prSet presAssocID="{29760676-95C7-490C-B30B-F8D77138C18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717950-4B43-4950-AEC4-9066CE16F800}" srcId="{E5555490-F357-4338-AE2B-C63A4547D702}" destId="{DA540D4C-E3DF-485E-ABF2-0F651B400C03}" srcOrd="1" destOrd="0" parTransId="{793F666D-8A88-4B99-BD6D-380ABAC9CBB0}" sibTransId="{79E777ED-DC5C-4C38-A35F-FC52AF9F39AB}"/>
    <dgm:cxn modelId="{3FDEE85C-814B-4C1F-B7AC-ED3C6962C4CB}" srcId="{E5555490-F357-4338-AE2B-C63A4547D702}" destId="{A7F9C05A-6EDD-41BD-B82B-72D559B78C16}" srcOrd="0" destOrd="0" parTransId="{5448F24A-2A1E-4599-8B60-46274F8AA7FA}" sibTransId="{4400B15B-0055-4733-A3FE-0B8B16B1DA95}"/>
    <dgm:cxn modelId="{85EEC84C-33EE-4832-BB37-2595D833F68F}" srcId="{E5555490-F357-4338-AE2B-C63A4547D702}" destId="{29760676-95C7-490C-B30B-F8D77138C18B}" srcOrd="2" destOrd="0" parTransId="{56840C2A-23BB-480C-A8EA-F62F3F560D14}" sibTransId="{AFE77EAC-6C56-4784-A4E8-C493BB2063B1}"/>
    <dgm:cxn modelId="{F491EBAD-7750-4929-A12E-8548F9ACD9B6}" type="presOf" srcId="{29760676-95C7-490C-B30B-F8D77138C18B}" destId="{DD1C5F9F-47C2-4B84-A321-5E7095E879E1}" srcOrd="0" destOrd="0" presId="urn:microsoft.com/office/officeart/2005/8/layout/vList2"/>
    <dgm:cxn modelId="{0E8F5BB9-AF46-44B5-9A3F-B7AD58345BE5}" type="presOf" srcId="{E5555490-F357-4338-AE2B-C63A4547D702}" destId="{48AA9E66-2A57-4B3B-99CC-60FB94D252A4}" srcOrd="0" destOrd="0" presId="urn:microsoft.com/office/officeart/2005/8/layout/vList2"/>
    <dgm:cxn modelId="{5D920AFD-C61A-42DD-A8D1-B72DF1E649D4}" type="presOf" srcId="{A7F9C05A-6EDD-41BD-B82B-72D559B78C16}" destId="{4FEA19E9-EF84-40E3-87B1-50DF9ECCB971}" srcOrd="0" destOrd="0" presId="urn:microsoft.com/office/officeart/2005/8/layout/vList2"/>
    <dgm:cxn modelId="{79C62ED7-0FE8-4315-BC60-A18A7D6765E1}" type="presOf" srcId="{DA540D4C-E3DF-485E-ABF2-0F651B400C03}" destId="{A4B37B85-C2DC-4489-92F0-CA424A3E1251}" srcOrd="0" destOrd="0" presId="urn:microsoft.com/office/officeart/2005/8/layout/vList2"/>
    <dgm:cxn modelId="{DB3F3C97-3FCB-4581-BA86-618667C8316A}" type="presParOf" srcId="{48AA9E66-2A57-4B3B-99CC-60FB94D252A4}" destId="{4FEA19E9-EF84-40E3-87B1-50DF9ECCB971}" srcOrd="0" destOrd="0" presId="urn:microsoft.com/office/officeart/2005/8/layout/vList2"/>
    <dgm:cxn modelId="{67C0BFEE-0114-4973-A27F-0BA4953E250A}" type="presParOf" srcId="{48AA9E66-2A57-4B3B-99CC-60FB94D252A4}" destId="{F0F1B206-7064-4517-B4B2-EF2A8190952B}" srcOrd="1" destOrd="0" presId="urn:microsoft.com/office/officeart/2005/8/layout/vList2"/>
    <dgm:cxn modelId="{FF445CFE-F737-4327-9E04-3B1A416EFF37}" type="presParOf" srcId="{48AA9E66-2A57-4B3B-99CC-60FB94D252A4}" destId="{A4B37B85-C2DC-4489-92F0-CA424A3E1251}" srcOrd="2" destOrd="0" presId="urn:microsoft.com/office/officeart/2005/8/layout/vList2"/>
    <dgm:cxn modelId="{67E7907B-BD10-402E-BF3F-2A3D33A88016}" type="presParOf" srcId="{48AA9E66-2A57-4B3B-99CC-60FB94D252A4}" destId="{41DD69D9-67A4-473F-83D7-A1280181F67A}" srcOrd="3" destOrd="0" presId="urn:microsoft.com/office/officeart/2005/8/layout/vList2"/>
    <dgm:cxn modelId="{6A69B71A-780D-4B17-AF53-5897FCC294E9}" type="presParOf" srcId="{48AA9E66-2A57-4B3B-99CC-60FB94D252A4}" destId="{DD1C5F9F-47C2-4B84-A321-5E7095E879E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BEC5EC-1C79-4C17-9C8E-82D998033419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BAFF4165-C7D4-4AF4-B9DA-407806673A2D}">
      <dgm:prSet/>
      <dgm:spPr/>
      <dgm:t>
        <a:bodyPr/>
        <a:lstStyle/>
        <a:p>
          <a:pPr rtl="0"/>
          <a:r>
            <a:rPr lang="ru-RU" b="1" u="sng" dirty="0" smtClean="0"/>
            <a:t>Перечислить</a:t>
          </a:r>
          <a:r>
            <a:rPr lang="ru-RU" dirty="0" smtClean="0"/>
            <a:t> </a:t>
          </a:r>
          <a:r>
            <a:rPr lang="ru-RU" dirty="0" smtClean="0"/>
            <a:t>Заболевания </a:t>
          </a:r>
          <a:r>
            <a:rPr lang="ru-RU" dirty="0" smtClean="0"/>
            <a:t>ЖКТ, вызывающие изменения </a:t>
          </a:r>
          <a:r>
            <a:rPr lang="ru-RU" dirty="0" smtClean="0"/>
            <a:t>слизистой оболочки полости </a:t>
          </a:r>
          <a:r>
            <a:rPr lang="ru-RU" dirty="0" smtClean="0"/>
            <a:t>рта</a:t>
          </a:r>
          <a:endParaRPr lang="ru-RU" dirty="0"/>
        </a:p>
      </dgm:t>
    </dgm:pt>
    <dgm:pt modelId="{C638F05D-083B-4C5C-BF59-80C6326023D4}" type="parTrans" cxnId="{95102B6E-C6A1-45AD-99C6-85FD60EB0DDF}">
      <dgm:prSet/>
      <dgm:spPr/>
      <dgm:t>
        <a:bodyPr/>
        <a:lstStyle/>
        <a:p>
          <a:endParaRPr lang="ru-RU"/>
        </a:p>
      </dgm:t>
    </dgm:pt>
    <dgm:pt modelId="{101EEA39-D804-4D13-A2C9-5E338FB9F5FA}" type="sibTrans" cxnId="{95102B6E-C6A1-45AD-99C6-85FD60EB0DDF}">
      <dgm:prSet/>
      <dgm:spPr/>
      <dgm:t>
        <a:bodyPr/>
        <a:lstStyle/>
        <a:p>
          <a:endParaRPr lang="ru-RU"/>
        </a:p>
      </dgm:t>
    </dgm:pt>
    <dgm:pt modelId="{556D2973-5C7A-41EC-A6AB-168489B15506}">
      <dgm:prSet/>
      <dgm:spPr/>
      <dgm:t>
        <a:bodyPr/>
        <a:lstStyle/>
        <a:p>
          <a:pPr rtl="0"/>
          <a:r>
            <a:rPr lang="ru-RU" b="1" u="sng" dirty="0" smtClean="0"/>
            <a:t>Рассмотреть</a:t>
          </a:r>
          <a:r>
            <a:rPr lang="ru-RU" dirty="0" smtClean="0"/>
            <a:t> </a:t>
          </a:r>
          <a:r>
            <a:rPr lang="ru-RU" dirty="0" smtClean="0"/>
            <a:t>Изменения </a:t>
          </a:r>
          <a:r>
            <a:rPr lang="ru-RU" dirty="0" smtClean="0"/>
            <a:t>СОПР при хронических заболеваниях ЖКТ</a:t>
          </a:r>
          <a:endParaRPr lang="ru-RU" dirty="0"/>
        </a:p>
      </dgm:t>
    </dgm:pt>
    <dgm:pt modelId="{A27338A4-18DB-4051-9732-77F95273D96A}" type="parTrans" cxnId="{23D4D790-1B92-492D-B395-DE97BBEC22E1}">
      <dgm:prSet/>
      <dgm:spPr/>
      <dgm:t>
        <a:bodyPr/>
        <a:lstStyle/>
        <a:p>
          <a:endParaRPr lang="ru-RU"/>
        </a:p>
      </dgm:t>
    </dgm:pt>
    <dgm:pt modelId="{F9F32060-49C8-46F3-97B1-FC1B510E6A83}" type="sibTrans" cxnId="{23D4D790-1B92-492D-B395-DE97BBEC22E1}">
      <dgm:prSet/>
      <dgm:spPr/>
      <dgm:t>
        <a:bodyPr/>
        <a:lstStyle/>
        <a:p>
          <a:endParaRPr lang="ru-RU"/>
        </a:p>
      </dgm:t>
    </dgm:pt>
    <dgm:pt modelId="{5AE6AD68-CDAA-4520-8ACB-4DA84BAFF025}">
      <dgm:prSet/>
      <dgm:spPr/>
      <dgm:t>
        <a:bodyPr/>
        <a:lstStyle/>
        <a:p>
          <a:pPr rtl="0"/>
          <a:r>
            <a:rPr lang="ru-RU" b="1" u="sng" dirty="0" smtClean="0"/>
            <a:t>Выявить</a:t>
          </a:r>
          <a:r>
            <a:rPr lang="ru-RU" dirty="0" smtClean="0"/>
            <a:t> </a:t>
          </a:r>
          <a:r>
            <a:rPr lang="ru-RU" dirty="0" smtClean="0"/>
            <a:t>Актуальность </a:t>
          </a:r>
          <a:r>
            <a:rPr lang="ru-RU" dirty="0" smtClean="0"/>
            <a:t>данной темы для врачей-стоматологов, в частности, для врачей-стоматологов детских</a:t>
          </a:r>
          <a:endParaRPr lang="ru-RU" dirty="0"/>
        </a:p>
      </dgm:t>
    </dgm:pt>
    <dgm:pt modelId="{7A87B8DD-FCD3-4278-8BAA-733FFEF7DA8A}" type="parTrans" cxnId="{EC9DF3DB-2C2B-4020-A01C-B9FA5895275F}">
      <dgm:prSet/>
      <dgm:spPr/>
      <dgm:t>
        <a:bodyPr/>
        <a:lstStyle/>
        <a:p>
          <a:endParaRPr lang="ru-RU"/>
        </a:p>
      </dgm:t>
    </dgm:pt>
    <dgm:pt modelId="{7EC467F5-2C28-42E1-8555-1FE849420055}" type="sibTrans" cxnId="{EC9DF3DB-2C2B-4020-A01C-B9FA5895275F}">
      <dgm:prSet/>
      <dgm:spPr/>
      <dgm:t>
        <a:bodyPr/>
        <a:lstStyle/>
        <a:p>
          <a:endParaRPr lang="ru-RU"/>
        </a:p>
      </dgm:t>
    </dgm:pt>
    <dgm:pt modelId="{C7BC3064-8DF6-41C2-A21E-9E397309754B}">
      <dgm:prSet/>
      <dgm:spPr/>
      <dgm:t>
        <a:bodyPr/>
        <a:lstStyle/>
        <a:p>
          <a:pPr rtl="0"/>
          <a:r>
            <a:rPr lang="ru-RU" b="1" u="sng" dirty="0" smtClean="0"/>
            <a:t>Определить</a:t>
          </a:r>
          <a:r>
            <a:rPr lang="ru-RU" dirty="0" smtClean="0"/>
            <a:t> </a:t>
          </a:r>
          <a:r>
            <a:rPr lang="ru-RU" dirty="0" smtClean="0"/>
            <a:t>Тактика </a:t>
          </a:r>
          <a:r>
            <a:rPr lang="ru-RU" dirty="0" smtClean="0"/>
            <a:t>лечения </a:t>
          </a:r>
          <a:r>
            <a:rPr lang="ru-RU" dirty="0" smtClean="0"/>
            <a:t> СОПР у пациентов </a:t>
          </a:r>
          <a:r>
            <a:rPr lang="ru-RU" dirty="0" smtClean="0"/>
            <a:t>с заболеваниями </a:t>
          </a:r>
          <a:r>
            <a:rPr lang="ru-RU" dirty="0" smtClean="0"/>
            <a:t> </a:t>
          </a:r>
          <a:r>
            <a:rPr lang="ru-RU" dirty="0" smtClean="0"/>
            <a:t>ЖКТ</a:t>
          </a:r>
          <a:endParaRPr lang="ru-RU" dirty="0"/>
        </a:p>
      </dgm:t>
    </dgm:pt>
    <dgm:pt modelId="{538DE29E-4D7D-4BF9-A52E-A81AA9377F77}" type="parTrans" cxnId="{33BDAE1A-AFF8-44C8-91E6-474113886FC2}">
      <dgm:prSet/>
      <dgm:spPr/>
      <dgm:t>
        <a:bodyPr/>
        <a:lstStyle/>
        <a:p>
          <a:endParaRPr lang="ru-RU"/>
        </a:p>
      </dgm:t>
    </dgm:pt>
    <dgm:pt modelId="{1FE08FFF-7B25-4D03-B52C-F5BE9A52E203}" type="sibTrans" cxnId="{33BDAE1A-AFF8-44C8-91E6-474113886FC2}">
      <dgm:prSet/>
      <dgm:spPr/>
      <dgm:t>
        <a:bodyPr/>
        <a:lstStyle/>
        <a:p>
          <a:endParaRPr lang="ru-RU"/>
        </a:p>
      </dgm:t>
    </dgm:pt>
    <dgm:pt modelId="{5BD38879-BFE4-48A4-A7A3-6CB4F0917C65}" type="pres">
      <dgm:prSet presAssocID="{15BEC5EC-1C79-4C17-9C8E-82D9980334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D18748-6AA1-4CF6-B8C8-32EF2B8520A5}" type="pres">
      <dgm:prSet presAssocID="{BAFF4165-C7D4-4AF4-B9DA-407806673A2D}" presName="parentText" presStyleLbl="node1" presStyleIdx="0" presStyleCnt="4" custLinFactY="82943" custLinFactNeighborX="12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7F014-A93F-4D16-AEF3-9080C6FD6DFA}" type="pres">
      <dgm:prSet presAssocID="{101EEA39-D804-4D13-A2C9-5E338FB9F5FA}" presName="spacer" presStyleCnt="0"/>
      <dgm:spPr/>
    </dgm:pt>
    <dgm:pt modelId="{6835D996-2363-4DFF-BAA1-0D472F7C2FD6}" type="pres">
      <dgm:prSet presAssocID="{556D2973-5C7A-41EC-A6AB-168489B15506}" presName="parentText" presStyleLbl="node1" presStyleIdx="1" presStyleCnt="4" custLinFactY="88838" custLinFactNeighborX="12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B83E8-32CA-4F4B-89AA-B33A24FE7BDB}" type="pres">
      <dgm:prSet presAssocID="{F9F32060-49C8-46F3-97B1-FC1B510E6A83}" presName="spacer" presStyleCnt="0"/>
      <dgm:spPr/>
    </dgm:pt>
    <dgm:pt modelId="{77AF943D-85CD-4B51-9696-214C1D28EE3E}" type="pres">
      <dgm:prSet presAssocID="{5AE6AD68-CDAA-4520-8ACB-4DA84BAFF025}" presName="parentText" presStyleLbl="node1" presStyleIdx="2" presStyleCnt="4" custLinFactY="-215712" custLinFactNeighborX="123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0F68E-2E45-464A-8ED1-87628C1DEFE8}" type="pres">
      <dgm:prSet presAssocID="{7EC467F5-2C28-42E1-8555-1FE849420055}" presName="spacer" presStyleCnt="0"/>
      <dgm:spPr/>
    </dgm:pt>
    <dgm:pt modelId="{A7BA4602-A585-4FBD-A655-0575A032A6A4}" type="pres">
      <dgm:prSet presAssocID="{C7BC3064-8DF6-41C2-A21E-9E397309754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BDAE1A-AFF8-44C8-91E6-474113886FC2}" srcId="{15BEC5EC-1C79-4C17-9C8E-82D998033419}" destId="{C7BC3064-8DF6-41C2-A21E-9E397309754B}" srcOrd="3" destOrd="0" parTransId="{538DE29E-4D7D-4BF9-A52E-A81AA9377F77}" sibTransId="{1FE08FFF-7B25-4D03-B52C-F5BE9A52E203}"/>
    <dgm:cxn modelId="{AF2AFE8E-FB7A-41CE-9D5B-3FCD730995C9}" type="presOf" srcId="{15BEC5EC-1C79-4C17-9C8E-82D998033419}" destId="{5BD38879-BFE4-48A4-A7A3-6CB4F0917C65}" srcOrd="0" destOrd="0" presId="urn:microsoft.com/office/officeart/2005/8/layout/vList2"/>
    <dgm:cxn modelId="{A60DC1A9-5EBD-4B52-936D-3DFA8A0DC764}" type="presOf" srcId="{C7BC3064-8DF6-41C2-A21E-9E397309754B}" destId="{A7BA4602-A585-4FBD-A655-0575A032A6A4}" srcOrd="0" destOrd="0" presId="urn:microsoft.com/office/officeart/2005/8/layout/vList2"/>
    <dgm:cxn modelId="{671BFE36-82F7-4F3F-B150-1EDDEAB10F1A}" type="presOf" srcId="{5AE6AD68-CDAA-4520-8ACB-4DA84BAFF025}" destId="{77AF943D-85CD-4B51-9696-214C1D28EE3E}" srcOrd="0" destOrd="0" presId="urn:microsoft.com/office/officeart/2005/8/layout/vList2"/>
    <dgm:cxn modelId="{EC9DF3DB-2C2B-4020-A01C-B9FA5895275F}" srcId="{15BEC5EC-1C79-4C17-9C8E-82D998033419}" destId="{5AE6AD68-CDAA-4520-8ACB-4DA84BAFF025}" srcOrd="2" destOrd="0" parTransId="{7A87B8DD-FCD3-4278-8BAA-733FFEF7DA8A}" sibTransId="{7EC467F5-2C28-42E1-8555-1FE849420055}"/>
    <dgm:cxn modelId="{A19B8C7B-6A00-41DB-B005-B885DAC824B8}" type="presOf" srcId="{556D2973-5C7A-41EC-A6AB-168489B15506}" destId="{6835D996-2363-4DFF-BAA1-0D472F7C2FD6}" srcOrd="0" destOrd="0" presId="urn:microsoft.com/office/officeart/2005/8/layout/vList2"/>
    <dgm:cxn modelId="{23D4D790-1B92-492D-B395-DE97BBEC22E1}" srcId="{15BEC5EC-1C79-4C17-9C8E-82D998033419}" destId="{556D2973-5C7A-41EC-A6AB-168489B15506}" srcOrd="1" destOrd="0" parTransId="{A27338A4-18DB-4051-9732-77F95273D96A}" sibTransId="{F9F32060-49C8-46F3-97B1-FC1B510E6A83}"/>
    <dgm:cxn modelId="{BE6A6FFA-A22C-4560-888B-7FE2BFB0742E}" type="presOf" srcId="{BAFF4165-C7D4-4AF4-B9DA-407806673A2D}" destId="{C2D18748-6AA1-4CF6-B8C8-32EF2B8520A5}" srcOrd="0" destOrd="0" presId="urn:microsoft.com/office/officeart/2005/8/layout/vList2"/>
    <dgm:cxn modelId="{95102B6E-C6A1-45AD-99C6-85FD60EB0DDF}" srcId="{15BEC5EC-1C79-4C17-9C8E-82D998033419}" destId="{BAFF4165-C7D4-4AF4-B9DA-407806673A2D}" srcOrd="0" destOrd="0" parTransId="{C638F05D-083B-4C5C-BF59-80C6326023D4}" sibTransId="{101EEA39-D804-4D13-A2C9-5E338FB9F5FA}"/>
    <dgm:cxn modelId="{046B0347-81E0-47CD-9BF2-EEBA3B293171}" type="presParOf" srcId="{5BD38879-BFE4-48A4-A7A3-6CB4F0917C65}" destId="{C2D18748-6AA1-4CF6-B8C8-32EF2B8520A5}" srcOrd="0" destOrd="0" presId="urn:microsoft.com/office/officeart/2005/8/layout/vList2"/>
    <dgm:cxn modelId="{A817F39C-F05C-43B7-8B24-2EF455BEC274}" type="presParOf" srcId="{5BD38879-BFE4-48A4-A7A3-6CB4F0917C65}" destId="{7247F014-A93F-4D16-AEF3-9080C6FD6DFA}" srcOrd="1" destOrd="0" presId="urn:microsoft.com/office/officeart/2005/8/layout/vList2"/>
    <dgm:cxn modelId="{FE51F37C-6AFD-44CD-9F55-ACAB88C5A516}" type="presParOf" srcId="{5BD38879-BFE4-48A4-A7A3-6CB4F0917C65}" destId="{6835D996-2363-4DFF-BAA1-0D472F7C2FD6}" srcOrd="2" destOrd="0" presId="urn:microsoft.com/office/officeart/2005/8/layout/vList2"/>
    <dgm:cxn modelId="{409FD31D-D03B-4D8C-978C-26067D3D9EA1}" type="presParOf" srcId="{5BD38879-BFE4-48A4-A7A3-6CB4F0917C65}" destId="{1C8B83E8-32CA-4F4B-89AA-B33A24FE7BDB}" srcOrd="3" destOrd="0" presId="urn:microsoft.com/office/officeart/2005/8/layout/vList2"/>
    <dgm:cxn modelId="{EE37A13A-0B5E-4E1F-9565-E65F810D8C21}" type="presParOf" srcId="{5BD38879-BFE4-48A4-A7A3-6CB4F0917C65}" destId="{77AF943D-85CD-4B51-9696-214C1D28EE3E}" srcOrd="4" destOrd="0" presId="urn:microsoft.com/office/officeart/2005/8/layout/vList2"/>
    <dgm:cxn modelId="{72B8BB78-22E5-44C5-B388-76DCA6D72CFD}" type="presParOf" srcId="{5BD38879-BFE4-48A4-A7A3-6CB4F0917C65}" destId="{AE40F68E-2E45-464A-8ED1-87628C1DEFE8}" srcOrd="5" destOrd="0" presId="urn:microsoft.com/office/officeart/2005/8/layout/vList2"/>
    <dgm:cxn modelId="{7FFEA9E9-44B9-4546-BA92-0F14A48B5489}" type="presParOf" srcId="{5BD38879-BFE4-48A4-A7A3-6CB4F0917C65}" destId="{A7BA4602-A585-4FBD-A655-0575A032A6A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A19E9-EF84-40E3-87B1-50DF9ECCB971}">
      <dsp:nvSpPr>
        <dsp:cNvPr id="0" name=""/>
        <dsp:cNvSpPr/>
      </dsp:nvSpPr>
      <dsp:spPr>
        <a:xfrm>
          <a:off x="0" y="131322"/>
          <a:ext cx="8712968" cy="162048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Выявить взаимосвязь болезней полости рта с нарушениями различных отделов желудочно-кишечного тракта обусловлена морфофункциональным единством пищеварительного аппарата. </a:t>
          </a:r>
          <a:endParaRPr lang="ru-RU" sz="2000" kern="1200" dirty="0"/>
        </a:p>
      </dsp:txBody>
      <dsp:txXfrm>
        <a:off x="79106" y="210428"/>
        <a:ext cx="8554756" cy="1462274"/>
      </dsp:txXfrm>
    </dsp:sp>
    <dsp:sp modelId="{A4B37B85-C2DC-4489-92F0-CA424A3E1251}">
      <dsp:nvSpPr>
        <dsp:cNvPr id="0" name=""/>
        <dsp:cNvSpPr/>
      </dsp:nvSpPr>
      <dsp:spPr>
        <a:xfrm>
          <a:off x="0" y="1818048"/>
          <a:ext cx="8712968" cy="1620486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Определить какие хронические заболевания желудочно-кишечного тракта (желудка, печени, поджелудочной железы и др.) приводят к функциональным и органическим нарушениям в слизистой оболочке полости рта</a:t>
          </a:r>
          <a:endParaRPr lang="ru-RU" sz="2300" kern="1200"/>
        </a:p>
      </dsp:txBody>
      <dsp:txXfrm>
        <a:off x="79106" y="1897154"/>
        <a:ext cx="8554756" cy="1462274"/>
      </dsp:txXfrm>
    </dsp:sp>
    <dsp:sp modelId="{DD1C5F9F-47C2-4B84-A321-5E7095E879E1}">
      <dsp:nvSpPr>
        <dsp:cNvPr id="0" name=""/>
        <dsp:cNvSpPr/>
      </dsp:nvSpPr>
      <dsp:spPr>
        <a:xfrm>
          <a:off x="0" y="3504775"/>
          <a:ext cx="8712968" cy="1620486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Оценить усугубляет ли развитие сочетанных поражений желудочно-кишечного тракта тяжесть патологии органов полости рта</a:t>
          </a:r>
          <a:endParaRPr lang="ru-RU" sz="2300" kern="1200"/>
        </a:p>
      </dsp:txBody>
      <dsp:txXfrm>
        <a:off x="79106" y="3583881"/>
        <a:ext cx="8554756" cy="1462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18748-6AA1-4CF6-B8C8-32EF2B8520A5}">
      <dsp:nvSpPr>
        <dsp:cNvPr id="0" name=""/>
        <dsp:cNvSpPr/>
      </dsp:nvSpPr>
      <dsp:spPr>
        <a:xfrm>
          <a:off x="0" y="1512169"/>
          <a:ext cx="8435280" cy="954719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Перечислить</a:t>
          </a:r>
          <a:r>
            <a:rPr lang="ru-RU" sz="2400" kern="1200" dirty="0" smtClean="0"/>
            <a:t> </a:t>
          </a:r>
          <a:r>
            <a:rPr lang="ru-RU" sz="2400" kern="1200" dirty="0" smtClean="0"/>
            <a:t>Заболевания </a:t>
          </a:r>
          <a:r>
            <a:rPr lang="ru-RU" sz="2400" kern="1200" dirty="0" smtClean="0"/>
            <a:t>ЖКТ, вызывающие изменения </a:t>
          </a:r>
          <a:r>
            <a:rPr lang="ru-RU" sz="2400" kern="1200" dirty="0" smtClean="0"/>
            <a:t>слизистой оболочки полости </a:t>
          </a:r>
          <a:r>
            <a:rPr lang="ru-RU" sz="2400" kern="1200" dirty="0" smtClean="0"/>
            <a:t>рта</a:t>
          </a:r>
          <a:endParaRPr lang="ru-RU" sz="2400" kern="1200" dirty="0"/>
        </a:p>
      </dsp:txBody>
      <dsp:txXfrm>
        <a:off x="46606" y="1558775"/>
        <a:ext cx="8342068" cy="861507"/>
      </dsp:txXfrm>
    </dsp:sp>
    <dsp:sp modelId="{6835D996-2363-4DFF-BAA1-0D472F7C2FD6}">
      <dsp:nvSpPr>
        <dsp:cNvPr id="0" name=""/>
        <dsp:cNvSpPr/>
      </dsp:nvSpPr>
      <dsp:spPr>
        <a:xfrm>
          <a:off x="0" y="2592290"/>
          <a:ext cx="8435280" cy="954719"/>
        </a:xfrm>
        <a:prstGeom prst="roundRect">
          <a:avLst/>
        </a:prstGeom>
        <a:solidFill>
          <a:schemeClr val="accent2">
            <a:shade val="80000"/>
            <a:hueOff val="-11957"/>
            <a:satOff val="-1341"/>
            <a:lumOff val="85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Рассмотреть</a:t>
          </a:r>
          <a:r>
            <a:rPr lang="ru-RU" sz="2400" kern="1200" dirty="0" smtClean="0"/>
            <a:t> </a:t>
          </a:r>
          <a:r>
            <a:rPr lang="ru-RU" sz="2400" kern="1200" dirty="0" smtClean="0"/>
            <a:t>Изменения </a:t>
          </a:r>
          <a:r>
            <a:rPr lang="ru-RU" sz="2400" kern="1200" dirty="0" smtClean="0"/>
            <a:t>СОПР при хронических заболеваниях ЖКТ</a:t>
          </a:r>
          <a:endParaRPr lang="ru-RU" sz="2400" kern="1200" dirty="0"/>
        </a:p>
      </dsp:txBody>
      <dsp:txXfrm>
        <a:off x="46606" y="2638896"/>
        <a:ext cx="8342068" cy="861507"/>
      </dsp:txXfrm>
    </dsp:sp>
    <dsp:sp modelId="{77AF943D-85CD-4B51-9696-214C1D28EE3E}">
      <dsp:nvSpPr>
        <dsp:cNvPr id="0" name=""/>
        <dsp:cNvSpPr/>
      </dsp:nvSpPr>
      <dsp:spPr>
        <a:xfrm>
          <a:off x="0" y="432050"/>
          <a:ext cx="8435280" cy="954719"/>
        </a:xfrm>
        <a:prstGeom prst="roundRect">
          <a:avLst/>
        </a:prstGeom>
        <a:solidFill>
          <a:schemeClr val="accent2">
            <a:shade val="80000"/>
            <a:hueOff val="-23915"/>
            <a:satOff val="-2683"/>
            <a:lumOff val="171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Выявить</a:t>
          </a:r>
          <a:r>
            <a:rPr lang="ru-RU" sz="2400" kern="1200" dirty="0" smtClean="0"/>
            <a:t> </a:t>
          </a:r>
          <a:r>
            <a:rPr lang="ru-RU" sz="2400" kern="1200" dirty="0" smtClean="0"/>
            <a:t>Актуальность </a:t>
          </a:r>
          <a:r>
            <a:rPr lang="ru-RU" sz="2400" kern="1200" dirty="0" smtClean="0"/>
            <a:t>данной темы для врачей-стоматологов, в частности, для врачей-стоматологов детских</a:t>
          </a:r>
          <a:endParaRPr lang="ru-RU" sz="2400" kern="1200" dirty="0"/>
        </a:p>
      </dsp:txBody>
      <dsp:txXfrm>
        <a:off x="46606" y="478656"/>
        <a:ext cx="8342068" cy="861507"/>
      </dsp:txXfrm>
    </dsp:sp>
    <dsp:sp modelId="{A7BA4602-A585-4FBD-A655-0575A032A6A4}">
      <dsp:nvSpPr>
        <dsp:cNvPr id="0" name=""/>
        <dsp:cNvSpPr/>
      </dsp:nvSpPr>
      <dsp:spPr>
        <a:xfrm>
          <a:off x="0" y="3722695"/>
          <a:ext cx="8435280" cy="954719"/>
        </a:xfrm>
        <a:prstGeom prst="round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Определить</a:t>
          </a:r>
          <a:r>
            <a:rPr lang="ru-RU" sz="2400" kern="1200" dirty="0" smtClean="0"/>
            <a:t> </a:t>
          </a:r>
          <a:r>
            <a:rPr lang="ru-RU" sz="2400" kern="1200" dirty="0" smtClean="0"/>
            <a:t>Тактика </a:t>
          </a:r>
          <a:r>
            <a:rPr lang="ru-RU" sz="2400" kern="1200" dirty="0" smtClean="0"/>
            <a:t>лечения </a:t>
          </a:r>
          <a:r>
            <a:rPr lang="ru-RU" sz="2400" kern="1200" dirty="0" smtClean="0"/>
            <a:t> СОПР у пациентов </a:t>
          </a:r>
          <a:r>
            <a:rPr lang="ru-RU" sz="2400" kern="1200" dirty="0" smtClean="0"/>
            <a:t>с заболеваниями </a:t>
          </a:r>
          <a:r>
            <a:rPr lang="ru-RU" sz="2400" kern="1200" dirty="0" smtClean="0"/>
            <a:t> </a:t>
          </a:r>
          <a:r>
            <a:rPr lang="ru-RU" sz="2400" kern="1200" dirty="0" smtClean="0"/>
            <a:t>ЖКТ</a:t>
          </a:r>
          <a:endParaRPr lang="ru-RU" sz="2400" kern="1200" dirty="0"/>
        </a:p>
      </dsp:txBody>
      <dsp:txXfrm>
        <a:off x="46606" y="3769301"/>
        <a:ext cx="8342068" cy="861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AFFD-FA72-4551-B8E3-74C83BC2A0C8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49DC-7923-4E52-996D-91E9386EA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19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AFFD-FA72-4551-B8E3-74C83BC2A0C8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49DC-7923-4E52-996D-91E9386EA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97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AFFD-FA72-4551-B8E3-74C83BC2A0C8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49DC-7923-4E52-996D-91E9386EA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02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AFFD-FA72-4551-B8E3-74C83BC2A0C8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49DC-7923-4E52-996D-91E9386EA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3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AFFD-FA72-4551-B8E3-74C83BC2A0C8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49DC-7923-4E52-996D-91E9386EA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AFFD-FA72-4551-B8E3-74C83BC2A0C8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49DC-7923-4E52-996D-91E9386EA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02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AFFD-FA72-4551-B8E3-74C83BC2A0C8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49DC-7923-4E52-996D-91E9386EA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88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AFFD-FA72-4551-B8E3-74C83BC2A0C8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49DC-7923-4E52-996D-91E9386EA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86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AFFD-FA72-4551-B8E3-74C83BC2A0C8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49DC-7923-4E52-996D-91E9386EA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87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AFFD-FA72-4551-B8E3-74C83BC2A0C8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49DC-7923-4E52-996D-91E9386EA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87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AFFD-FA72-4551-B8E3-74C83BC2A0C8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49DC-7923-4E52-996D-91E9386EA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3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AAFFD-FA72-4551-B8E3-74C83BC2A0C8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949DC-7923-4E52-996D-91E9386EA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75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smu.by/downloads/kafedri/k_detstom/stud/2019-2/4_7ped/2.pdf" TargetMode="External"/><Relationship Id="rId2" Type="http://schemas.openxmlformats.org/officeDocument/2006/relationships/hyperlink" Target="https://cyberleninka.ru/article/n/sostoyanie-organov-polosti-rta-u-patsientov-s-vospalitelnymi-zabolevaniyami-kishechnika-po-dannym-funktsionalnyh-i-laboratornyh/viewe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astroscan.ru/literature/authors/2216" TargetMode="External"/><Relationship Id="rId4" Type="http://schemas.openxmlformats.org/officeDocument/2006/relationships/hyperlink" Target="https://www.gastroscan.ru/disser/lukina-gi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0425"/>
            <a:ext cx="8064896" cy="1802631"/>
          </a:xfrm>
        </p:spPr>
        <p:txBody>
          <a:bodyPr>
            <a:normAutofit fontScale="90000"/>
          </a:bodyPr>
          <a:lstStyle/>
          <a:p>
            <a:r>
              <a:rPr lang="ru-RU" dirty="0"/>
              <a:t>Изменения полости рта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при </a:t>
            </a:r>
            <a:r>
              <a:rPr lang="ru-RU" dirty="0"/>
              <a:t>заболеваниях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желудочно-кишечного </a:t>
            </a:r>
            <a:r>
              <a:rPr lang="ru-RU" dirty="0"/>
              <a:t>тракта.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Диагностика</a:t>
            </a:r>
            <a:r>
              <a:rPr lang="ru-RU" dirty="0"/>
              <a:t>, тактика лечения.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32648" y="4365104"/>
            <a:ext cx="6400800" cy="1752600"/>
          </a:xfrm>
        </p:spPr>
        <p:txBody>
          <a:bodyPr>
            <a:normAutofit fontScale="40000" lnSpcReduction="20000"/>
          </a:bodyPr>
          <a:lstStyle/>
          <a:p>
            <a:pPr lvl="0" algn="l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ru-RU" sz="4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Выполнил ординатор </a:t>
            </a:r>
            <a:endParaRPr lang="ru-RU" sz="4200" dirty="0">
              <a:solidFill>
                <a:schemeClr val="dk1"/>
              </a:solidFill>
              <a:ea typeface="Calibri"/>
              <a:cs typeface="Calibri"/>
            </a:endParaRPr>
          </a:p>
          <a:p>
            <a:pPr lvl="0" algn="l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ru-RU" sz="4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кафедры </a:t>
            </a:r>
            <a:r>
              <a:rPr lang="ru-RU" sz="4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стоматологии ИПО</a:t>
            </a:r>
            <a:endParaRPr lang="ru-RU" sz="4200" dirty="0">
              <a:solidFill>
                <a:schemeClr val="dk1"/>
              </a:solidFill>
              <a:ea typeface="Calibri"/>
              <a:cs typeface="Calibri"/>
            </a:endParaRPr>
          </a:p>
          <a:p>
            <a:pPr lvl="0" algn="l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ru-RU" sz="4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по специальности</a:t>
            </a:r>
            <a:endParaRPr lang="en-US" sz="4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 algn="l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ru-RU" sz="4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«Стоматология детская»</a:t>
            </a:r>
            <a:endParaRPr lang="ru-RU" sz="4200" dirty="0">
              <a:solidFill>
                <a:schemeClr val="dk1"/>
              </a:solidFill>
              <a:ea typeface="Calibri"/>
              <a:cs typeface="Calibri"/>
            </a:endParaRPr>
          </a:p>
          <a:p>
            <a:pPr lvl="0" algn="l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ru-RU" sz="4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Зимина Валерия Юрьевна</a:t>
            </a:r>
          </a:p>
          <a:p>
            <a:pPr lvl="0" algn="l">
              <a:spcBef>
                <a:spcPts val="0"/>
              </a:spcBef>
              <a:buClr>
                <a:schemeClr val="dk1"/>
              </a:buClr>
              <a:buSzPts val="1800"/>
            </a:pPr>
            <a:endParaRPr lang="ru-RU" sz="4200" dirty="0">
              <a:solidFill>
                <a:schemeClr val="dk1"/>
              </a:solidFill>
              <a:ea typeface="Calibri"/>
              <a:cs typeface="Calibri"/>
            </a:endParaRPr>
          </a:p>
          <a:p>
            <a:pPr algn="l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ru-RU" sz="4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Рецензент к.м.н., доцент</a:t>
            </a:r>
          </a:p>
          <a:p>
            <a:pPr algn="l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ru-RU" sz="4200" dirty="0" err="1">
                <a:solidFill>
                  <a:schemeClr val="dk1"/>
                </a:solidFill>
                <a:ea typeface="Calibri"/>
                <a:cs typeface="Calibri"/>
              </a:rPr>
              <a:t>Буянкина</a:t>
            </a:r>
            <a:r>
              <a:rPr lang="ru-RU" sz="4200" dirty="0">
                <a:solidFill>
                  <a:schemeClr val="dk1"/>
                </a:solidFill>
                <a:ea typeface="Calibri"/>
                <a:cs typeface="Calibri"/>
              </a:rPr>
              <a:t> Римма Геннадьевна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39638"/>
            <a:ext cx="685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dirty="0" err="1" smtClean="0"/>
              <a:t>Войно-Ясенецкого</a:t>
            </a:r>
            <a:r>
              <a:rPr lang="ru-RU" dirty="0" smtClean="0"/>
              <a:t>» </a:t>
            </a:r>
            <a:br>
              <a:rPr lang="ru-RU" dirty="0" smtClean="0"/>
            </a:br>
            <a:r>
              <a:rPr lang="ru-RU" dirty="0" smtClean="0"/>
              <a:t>Министерства здравоохранения Российской Федерации</a:t>
            </a:r>
            <a:br>
              <a:rPr lang="ru-RU" dirty="0" smtClean="0"/>
            </a:br>
            <a:r>
              <a:rPr lang="ru-RU" dirty="0" smtClean="0"/>
              <a:t>Кафедра стоматологии ИПО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65682" y="6165304"/>
            <a:ext cx="833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2021 г.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53195"/>
            <a:ext cx="4299248" cy="228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44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Дискинезия желчевыводящих путей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78112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полости рта при дискинезии желчевыводящих путей часто выявляются заболевания маргинального периодонта различной степени тяжести, </a:t>
            </a:r>
            <a:r>
              <a:rPr lang="ru-RU" u="sng" dirty="0" smtClean="0"/>
              <a:t>отек и гиперемия слизистой </a:t>
            </a:r>
            <a:r>
              <a:rPr lang="ru-RU" dirty="0" smtClean="0"/>
              <a:t>оболочки полости рта, налеты на языке имеют </a:t>
            </a:r>
            <a:r>
              <a:rPr lang="ru-RU" dirty="0" err="1" smtClean="0"/>
              <a:t>желтокоричневатый</a:t>
            </a:r>
            <a:r>
              <a:rPr lang="ru-RU" dirty="0" smtClean="0"/>
              <a:t> оттенок (</a:t>
            </a:r>
            <a:r>
              <a:rPr lang="ru-RU" dirty="0" err="1" smtClean="0"/>
              <a:t>дуоденогастральный</a:t>
            </a:r>
            <a:r>
              <a:rPr lang="ru-RU" dirty="0" smtClean="0"/>
              <a:t> рефлюкс).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808" y="4077072"/>
            <a:ext cx="3207210" cy="200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3207210" cy="204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16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792"/>
            <a:ext cx="4649671" cy="360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Хронический холецистит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5976664" cy="59766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Хронический холецистит и дискинезия желчевыводящих протоков обычно проявляется у детей старшего возраста. </a:t>
            </a:r>
          </a:p>
          <a:p>
            <a:r>
              <a:rPr lang="ru-RU" dirty="0" smtClean="0"/>
              <a:t>В полости рта у детей с данной патологией отмечается </a:t>
            </a:r>
            <a:r>
              <a:rPr lang="ru-RU" u="sng" dirty="0" smtClean="0"/>
              <a:t>высокая интенсивность кариеса зубов</a:t>
            </a:r>
            <a:r>
              <a:rPr lang="ru-RU" dirty="0" smtClean="0"/>
              <a:t>, </a:t>
            </a:r>
            <a:r>
              <a:rPr lang="ru-RU" dirty="0" smtClean="0"/>
              <a:t>так же как и при гастродуодените преобладают </a:t>
            </a:r>
            <a:r>
              <a:rPr lang="ru-RU" dirty="0" smtClean="0"/>
              <a:t>декомпенсированные его формы и атипичная локализация кариозного процесса, развивается </a:t>
            </a:r>
            <a:r>
              <a:rPr lang="ru-RU" dirty="0" err="1" smtClean="0"/>
              <a:t>генерализованный</a:t>
            </a:r>
            <a:r>
              <a:rPr lang="ru-RU" dirty="0" smtClean="0"/>
              <a:t> процесс, приводящий к быстрому разрушению и раннему удалению постоянных зубов. </a:t>
            </a:r>
            <a:endParaRPr lang="ru-RU" dirty="0" smtClean="0"/>
          </a:p>
          <a:p>
            <a:r>
              <a:rPr lang="ru-RU" dirty="0" smtClean="0"/>
              <a:t>Так же отмечается горечь во рту и постоянная отрыжка из-за попадания желчи в полость рта .</a:t>
            </a:r>
            <a:endParaRPr lang="ru-RU" dirty="0" smtClean="0"/>
          </a:p>
          <a:p>
            <a:r>
              <a:rPr lang="ru-RU" dirty="0" smtClean="0"/>
              <a:t>Характерна высокая частота </a:t>
            </a:r>
            <a:r>
              <a:rPr lang="ru-RU" dirty="0" smtClean="0"/>
              <a:t>хронического катарального гингивита, </a:t>
            </a:r>
            <a:r>
              <a:rPr lang="ru-RU" dirty="0" smtClean="0"/>
              <a:t>отмечается складчатость и увеличение размеров языка вследствие стойкого отека.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96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88189"/>
            <a:ext cx="6542856" cy="376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Дисбактериоз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явлениях дисбактериоза пищеварительного тракта – </a:t>
            </a:r>
            <a:r>
              <a:rPr lang="ru-RU" u="sng" dirty="0" smtClean="0"/>
              <a:t>неприятный запах изо рта, отрыжка, металлический привкус во рту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80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42" y="4653136"/>
            <a:ext cx="47625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Хронический панкреатит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950" y="1268760"/>
            <a:ext cx="8502116" cy="37220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Хронический панкреатит - достаточно редкое заболевание у детей. </a:t>
            </a:r>
          </a:p>
          <a:p>
            <a:r>
              <a:rPr lang="ru-RU" dirty="0" smtClean="0"/>
              <a:t>Важная роль в возникновении и обострении заболеваний поджелудочной железы отводится инфекционным очагам в зубочелюстной системе. </a:t>
            </a:r>
          </a:p>
          <a:p>
            <a:r>
              <a:rPr lang="ru-RU" dirty="0" smtClean="0"/>
              <a:t>В полости рта отмечаются -</a:t>
            </a:r>
            <a:r>
              <a:rPr lang="ru-RU" u="sng" dirty="0" smtClean="0"/>
              <a:t>обильное слюноотделение, сухость губ, </a:t>
            </a:r>
            <a:r>
              <a:rPr lang="ru-RU" u="sng" dirty="0" err="1" smtClean="0"/>
              <a:t>хейлит,встречающийся</a:t>
            </a:r>
            <a:r>
              <a:rPr lang="ru-RU" u="sng" dirty="0" smtClean="0"/>
              <a:t> при гиповитаминозах</a:t>
            </a:r>
            <a:r>
              <a:rPr lang="ru-RU" dirty="0" smtClean="0"/>
              <a:t>, </a:t>
            </a:r>
            <a:r>
              <a:rPr lang="ru-RU" dirty="0" smtClean="0"/>
              <a:t>высокая интенсивность кариеса зубов, преобладают декомпенсированные и осложненные его формы, атипичная локализация кариозного процесса.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85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Диспансеризация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5544616" cy="525658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Дети с патологией желудочно-кишечного тракта должны быть выделены в отдельную диспансерную группу наблюдения с ежегодной трехразовой (и более) санацией полости рта, которая должна проводиться с целью предупреждения эндогенной реинфекции пищеварительного тракта, снижения риска или усугубления течения основного заболевания вследствие прогрессирования стоматологической патологии</a:t>
            </a: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38" y="1844824"/>
            <a:ext cx="38671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44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Роль </a:t>
            </a:r>
            <a:br>
              <a:rPr lang="ru-RU" dirty="0" smtClean="0"/>
            </a:br>
            <a:r>
              <a:rPr lang="ru-RU" dirty="0" smtClean="0"/>
              <a:t>врача-</a:t>
            </a:r>
            <a:r>
              <a:rPr lang="ru-RU" dirty="0" smtClean="0"/>
              <a:t>стоматолога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51723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Так как пациенты с сопутствующими хроническими заболеваниями ЖКТ имеют склонность к развитию заболеваний полости рта, профилактические осмотры данной группы детей должны проводиться не 2, а 3-4 раза в год.</a:t>
            </a:r>
          </a:p>
          <a:p>
            <a:pPr marL="0" indent="0" algn="ctr">
              <a:buNone/>
            </a:pPr>
            <a:r>
              <a:rPr lang="ru-RU" dirty="0" err="1" smtClean="0"/>
              <a:t>Следовательнопрофилактика</a:t>
            </a:r>
            <a:r>
              <a:rPr lang="ru-RU" dirty="0" smtClean="0"/>
              <a:t> изменений состояния зубов</a:t>
            </a:r>
            <a:r>
              <a:rPr lang="ru-RU" dirty="0" smtClean="0"/>
              <a:t> </a:t>
            </a:r>
            <a:r>
              <a:rPr lang="ru-RU" dirty="0" smtClean="0"/>
              <a:t>должна включать визиты к </a:t>
            </a:r>
            <a:r>
              <a:rPr lang="ru-RU" dirty="0" smtClean="0"/>
              <a:t>врачу-стоматологу </a:t>
            </a:r>
            <a:r>
              <a:rPr lang="ru-RU" dirty="0" smtClean="0"/>
              <a:t>не реже 1 раза в 3 месяца с целью проведения профессиональной гигиены полости рта, аппликаций </a:t>
            </a:r>
            <a:r>
              <a:rPr lang="ru-RU" dirty="0" err="1" smtClean="0"/>
              <a:t>фторлака</a:t>
            </a:r>
            <a:r>
              <a:rPr lang="ru-RU" dirty="0" smtClean="0"/>
              <a:t> или </a:t>
            </a:r>
            <a:r>
              <a:rPr lang="ru-RU" dirty="0" err="1" smtClean="0"/>
              <a:t>фторгеля</a:t>
            </a:r>
            <a:r>
              <a:rPr lang="ru-RU" dirty="0" smtClean="0"/>
              <a:t>, проведения контролируемой чистки зубов, </a:t>
            </a:r>
            <a:r>
              <a:rPr lang="ru-RU" dirty="0" smtClean="0"/>
              <a:t>запечатывания </a:t>
            </a:r>
            <a:r>
              <a:rPr lang="ru-RU" dirty="0" err="1" smtClean="0"/>
              <a:t>фиссур</a:t>
            </a:r>
            <a:r>
              <a:rPr lang="ru-RU" dirty="0" smtClean="0"/>
              <a:t> постоянных моляров </a:t>
            </a:r>
            <a:r>
              <a:rPr lang="ru-RU" dirty="0" smtClean="0"/>
              <a:t>сразу </a:t>
            </a:r>
            <a:r>
              <a:rPr lang="ru-RU" dirty="0" smtClean="0"/>
              <a:t>после прорезывания. </a:t>
            </a:r>
            <a:r>
              <a:rPr lang="ru-RU" dirty="0" smtClean="0"/>
              <a:t>У </a:t>
            </a:r>
            <a:r>
              <a:rPr lang="ru-RU" dirty="0"/>
              <a:t>пациентов с </a:t>
            </a:r>
            <a:r>
              <a:rPr lang="ru-RU" dirty="0" err="1"/>
              <a:t>гастро-эзофагальным</a:t>
            </a:r>
            <a:r>
              <a:rPr lang="ru-RU" dirty="0"/>
              <a:t> рефлюксом расширяются показания к инвазивной герметизации </a:t>
            </a:r>
            <a:r>
              <a:rPr lang="ru-RU" dirty="0" err="1"/>
              <a:t>фиссур</a:t>
            </a:r>
            <a:r>
              <a:rPr lang="ru-RU" dirty="0"/>
              <a:t>. 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512167" cy="113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6139"/>
            <a:ext cx="1519779" cy="113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78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Домашний уход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506916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В домашнем уходе за полостью рта акцентируют внимание на тщательном очищении зубов после каждого приема пищи (в </a:t>
            </a:r>
            <a:r>
              <a:rPr lang="ru-RU" dirty="0" err="1" smtClean="0"/>
              <a:t>т.ч</a:t>
            </a:r>
            <a:r>
              <a:rPr lang="ru-RU" dirty="0" smtClean="0"/>
              <a:t>. вне дома) (контроль родителей независимо от возраста), ежедневное применение дополнительных средств гигиены: ополаскивателей, минерализующего геля R.O.C.S. (и других средств домашней </a:t>
            </a:r>
            <a:r>
              <a:rPr lang="ru-RU" dirty="0" err="1" smtClean="0"/>
              <a:t>реминерализирующей</a:t>
            </a:r>
            <a:r>
              <a:rPr lang="ru-RU" dirty="0" smtClean="0"/>
              <a:t> терапии) Щелочные полоскания минеральной водой также может хорошим средством дополнительной профилактики возникновения эрозий зубов при рефлюксе или частой рвоте. Рекомендуется зубная паста с </a:t>
            </a:r>
            <a:r>
              <a:rPr lang="ru-RU" dirty="0" err="1" smtClean="0"/>
              <a:t>аминофторидом</a:t>
            </a:r>
            <a:r>
              <a:rPr lang="ru-RU" dirty="0" smtClean="0"/>
              <a:t> (</a:t>
            </a:r>
            <a:r>
              <a:rPr lang="ru-RU" dirty="0" err="1" smtClean="0"/>
              <a:t>Lacalut</a:t>
            </a:r>
            <a:r>
              <a:rPr lang="ru-RU" dirty="0" smtClean="0"/>
              <a:t> </a:t>
            </a:r>
            <a:r>
              <a:rPr lang="ru-RU" dirty="0" err="1" smtClean="0"/>
              <a:t>fluor</a:t>
            </a:r>
            <a:r>
              <a:rPr lang="ru-RU" dirty="0" smtClean="0"/>
              <a:t>, R.O.C.S. 8-18 лет), зубная щетка соответствующей возрастной маркировки, зубную нить используют ежедневно после установления </a:t>
            </a:r>
            <a:r>
              <a:rPr lang="ru-RU" dirty="0" err="1" smtClean="0"/>
              <a:t>апроксимальных</a:t>
            </a:r>
            <a:r>
              <a:rPr lang="ru-RU" dirty="0" smtClean="0"/>
              <a:t> контактов. </a:t>
            </a:r>
          </a:p>
          <a:p>
            <a:pPr algn="ctr"/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2656"/>
            <a:ext cx="1699295" cy="103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4518"/>
            <a:ext cx="1627287" cy="98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26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71648"/>
            <a:ext cx="8363272" cy="5400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Для лечения изменений в полости рта у детей с желудочно-кишечной патологией советуется санация полости рта, аккуратный гигиенический уход с использованием зубных паст с фтором и экстрактами трав, полоскание антисептическими или противовоспалительными препаратами (</a:t>
            </a:r>
            <a:r>
              <a:rPr lang="ru-RU" dirty="0" err="1" smtClean="0"/>
              <a:t>хлоргексидин</a:t>
            </a:r>
            <a:r>
              <a:rPr lang="ru-RU" dirty="0" smtClean="0"/>
              <a:t>, настойка календулы, ромашки), для дальнейшего уменьшения обострений. Важно отметить, что лечение основного заболевания приводит к исчезновению или уменьшению выраженности стоматологических проявлений и нормализации биохимических </a:t>
            </a:r>
            <a:r>
              <a:rPr lang="ru-RU" dirty="0" smtClean="0"/>
              <a:t>показателей</a:t>
            </a:r>
            <a:r>
              <a:rPr lang="ru-RU" dirty="0"/>
              <a:t>.</a:t>
            </a:r>
            <a:endParaRPr lang="ru-RU" dirty="0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41"/>
            <a:ext cx="1584176" cy="123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1"/>
            <a:ext cx="1584176" cy="123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86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Заключение: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91264" cy="525658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Значительные изменения общесоматического и стоматологического статуса, наблюдающиеся у детей с патологией желудочно-кишечного тракта, позволяют врачу-стоматологу на основании жалоб, тщательно собранного анамнеза и данных клинического осмотра заподозрить или констатировать наличие заболевания пищеварительной системы и направить на обследование или лечение ребенка к </a:t>
            </a:r>
            <a:r>
              <a:rPr lang="ru-RU" dirty="0" smtClean="0"/>
              <a:t>врачу-педиатру</a:t>
            </a:r>
            <a:r>
              <a:rPr lang="ru-RU" dirty="0" smtClean="0"/>
              <a:t>. </a:t>
            </a:r>
            <a:r>
              <a:rPr lang="ru-RU" dirty="0" smtClean="0"/>
              <a:t>Затем исходя из рекомендаций </a:t>
            </a:r>
            <a:r>
              <a:rPr lang="ru-RU" dirty="0" smtClean="0"/>
              <a:t>специалиста и </a:t>
            </a:r>
            <a:r>
              <a:rPr lang="ru-RU" dirty="0" smtClean="0"/>
              <a:t>учитывая процессы, происходящие в организме ребенка в целом и в полости рта в частности, а лучше совместно с лечащим врачом, составить план комплексной лечебно-профилактической стоматологической помощи ребенку.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62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Список использованной литературы: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003232" cy="5472608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Барер</a:t>
            </a:r>
            <a:r>
              <a:rPr lang="ru-RU" dirty="0" smtClean="0"/>
              <a:t> Г. М. / Терапевтическая стоматология. Часть 3. Заболевания слизистой оболочки полости рта./Г.М. </a:t>
            </a:r>
            <a:r>
              <a:rPr lang="ru-RU" dirty="0" err="1" smtClean="0"/>
              <a:t>Барер</a:t>
            </a:r>
            <a:r>
              <a:rPr lang="ru-RU" dirty="0" smtClean="0"/>
              <a:t>// – М.: ГЭОТАР-Медиа.- 2010. – С.165-175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Елизарова В.М. Стоматология детского возраста: учебник: в 3 ч. Ч. 1. Терапия / В.М. Елизарова.// – М.: ГЭОТАР Медиа. 2016. –  С. 136-156.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Терехова Т. Н. / Проявления в полости рта соматических заболеваний у детей. Роль врача-стоматолога/ Т. Н. Терехова // – М: БГМУ. – 2011. - С.4-14 </a:t>
            </a:r>
            <a:r>
              <a:rPr lang="en-US" dirty="0" smtClean="0"/>
              <a:t>http</a:t>
            </a:r>
            <a:r>
              <a:rPr lang="en-US" dirty="0"/>
              <a:t>://rep.bsmu.by/bitstream/handle/BSMU/3860</a:t>
            </a:r>
            <a:r>
              <a:rPr lang="en-US" dirty="0" smtClean="0"/>
              <a:t>/%D0%9F%D1%80%D0%BE%D1%8F%D0%B2%D0%BB%D0%B5%D0%BD%D0%B8%D1%8F%20%D0%B2%20%D0%BF%D0%BE%D0%BB%D0%BE%D1%81%D1%82%D0%B8%20%D1%80%D1%82%D0%B0%20%D1%81%D0%BE%D0%BC%D0%B0%D1%82%D0%B8%D1%87%D0%B5%D1%81%D0%BA%D0%B8%D1%85%20%D0%B7%D0%B0%D0%B1%D0%BE%D0%BB%D0%B5%D0%B2%D0%B0%D0%BD%D0%B8%D0%B9%20%D1%83%20%D0%B4%D0%B5%D1%82%D0%B5%D0%B9.pdf?sequence=3&amp;isAllowed=y</a:t>
            </a:r>
            <a:r>
              <a:rPr lang="ru-RU" dirty="0"/>
              <a:t>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Цимбалистов, А.В. Состояние органов полости рта у пациентов с воспалительными заболеваниями кишечника по данным функциональных и лабораторных исследований / А.В. Цимбалистов, Н.С. </a:t>
            </a:r>
            <a:r>
              <a:rPr lang="ru-RU" dirty="0" err="1"/>
              <a:t>Робакидзе</a:t>
            </a:r>
            <a:r>
              <a:rPr lang="ru-RU" dirty="0"/>
              <a:t>, С.Ю. </a:t>
            </a:r>
            <a:r>
              <a:rPr lang="ru-RU" dirty="0" err="1"/>
              <a:t>Тытюк</a:t>
            </a:r>
            <a:r>
              <a:rPr lang="ru-RU" dirty="0"/>
              <a:t> // Тихоокеанский медицинский журнал.-2013.-№1.-</a:t>
            </a:r>
            <a:r>
              <a:rPr lang="ru-RU" dirty="0" smtClean="0"/>
              <a:t>С.49-53.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cyberleninka.ru/article/n/sostoyanie-organov-polosti-rta-u-patsientov-s-vospalitelnymi-zabolevaniyami-kishechnika-po-dannym-funktsionalnyh-i-laboratornyh/viewer</a:t>
            </a:r>
            <a:r>
              <a:rPr lang="ru-RU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3"/>
              </a:rPr>
              <a:t>https://www.bsmu.by/downloads/kafedri/k_detstom/stud/2019-2/4_7ped/2.pdf</a:t>
            </a:r>
            <a:r>
              <a:rPr lang="ru-RU" dirty="0" smtClean="0"/>
              <a:t> (дата обращения 30.10.2021)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www.gastroscan.ru/disser/lukina-gi.pdf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(дата обращения 30.10.2021)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5"/>
              </a:rPr>
              <a:t>https://www.gastroscan.ru/literature/authors/2216</a:t>
            </a:r>
            <a:r>
              <a:rPr lang="ru-RU" dirty="0" smtClean="0"/>
              <a:t> (дата обращения 30.10.2021)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90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265054"/>
              </p:ext>
            </p:extLst>
          </p:nvPr>
        </p:nvGraphicFramePr>
        <p:xfrm>
          <a:off x="251520" y="1412776"/>
          <a:ext cx="871296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927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-229001"/>
            <a:ext cx="12643455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29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539095"/>
              </p:ext>
            </p:extLst>
          </p:nvPr>
        </p:nvGraphicFramePr>
        <p:xfrm>
          <a:off x="457200" y="1124744"/>
          <a:ext cx="84352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237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-1981"/>
            <a:ext cx="54006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32569"/>
            <a:ext cx="8229600" cy="1143000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0438" y="836712"/>
            <a:ext cx="6143562" cy="6336704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Полость рта называют </a:t>
            </a:r>
            <a:r>
              <a:rPr lang="ru-RU" u="sng" dirty="0" smtClean="0"/>
              <a:t>зеркалом</a:t>
            </a:r>
            <a:r>
              <a:rPr lang="ru-RU" dirty="0" smtClean="0"/>
              <a:t>, в котором отражается общее состояние организма. Хронические заболевания желудочно-кишечного тракта (желудка, кишечника, поджелудочной железы и др.) у детей сопровождаются дефицитом витаминов, минеральных веществ, белков, углеводов в организме, что приводит к функциональным и органическим нарушениям в слизистой оболочке полости рта, развитию воспалительных и дистрофических изменений в тканях полости рта, нарушению функции жевательного аппарата</a:t>
            </a:r>
            <a:r>
              <a:rPr lang="ru-RU" dirty="0"/>
              <a:t>. ХРАС, катаральный стоматит, пародонтит и другие стоматологические заболевания зачастую сопровождают воспалительные заболевания ЖКТ и рассматриваются в этой ситуации как их внекишечные проявления.</a:t>
            </a:r>
          </a:p>
        </p:txBody>
      </p:sp>
    </p:spTree>
    <p:extLst>
      <p:ext uri="{BB962C8B-B14F-4D97-AF65-F5344CB8AC3E}">
        <p14:creationId xmlns:p14="http://schemas.microsoft.com/office/powerpoint/2010/main" val="424110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94" y="332656"/>
            <a:ext cx="3700805" cy="205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65820" y="188640"/>
            <a:ext cx="8229600" cy="1143000"/>
          </a:xfrm>
        </p:spPr>
        <p:txBody>
          <a:bodyPr/>
          <a:lstStyle/>
          <a:p>
            <a:r>
              <a:rPr lang="ru-RU" dirty="0" smtClean="0"/>
              <a:t>Гастрит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28624"/>
            <a:ext cx="5554960" cy="550120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При хроническом гастрите наблюдается </a:t>
            </a:r>
            <a:r>
              <a:rPr lang="ru-RU" u="sng" dirty="0" smtClean="0"/>
              <a:t>десквамативный глоссит, отечность и </a:t>
            </a:r>
            <a:r>
              <a:rPr lang="ru-RU" u="sng" dirty="0" err="1" smtClean="0"/>
              <a:t>обложенность</a:t>
            </a:r>
            <a:r>
              <a:rPr lang="ru-RU" u="sng" dirty="0" smtClean="0"/>
              <a:t> языка.</a:t>
            </a:r>
          </a:p>
          <a:p>
            <a:pPr algn="ctr"/>
            <a:r>
              <a:rPr lang="ru-RU" dirty="0" smtClean="0"/>
              <a:t> Обильный налет на языке характерен для детей с пониженной секреторной функцией желудка, сосочки языка сглажены, характерно уменьшение секреции слюнных желез. </a:t>
            </a:r>
          </a:p>
          <a:p>
            <a:pPr algn="ctr"/>
            <a:r>
              <a:rPr lang="ru-RU" dirty="0" smtClean="0"/>
              <a:t>При гастрите с повышенной секрецией определяется гипертрофия(увеличение размеров) сосочков языка, бледность и отечность слизистой оболочки полости рта.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При всех формах гастрита больные нередко страдают хроническим </a:t>
            </a:r>
            <a:r>
              <a:rPr lang="ru-RU" dirty="0" err="1" smtClean="0"/>
              <a:t>афтозным</a:t>
            </a:r>
            <a:r>
              <a:rPr lang="ru-RU" dirty="0" smtClean="0"/>
              <a:t> стоматитом, </a:t>
            </a:r>
            <a:r>
              <a:rPr lang="ru-RU" dirty="0" err="1" smtClean="0"/>
              <a:t>хейлитом</a:t>
            </a:r>
            <a:r>
              <a:rPr lang="ru-RU" dirty="0" smtClean="0"/>
              <a:t>, катаральным гингивитом.</a:t>
            </a: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954" y="2500824"/>
            <a:ext cx="3445046" cy="435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95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684" y="1700808"/>
            <a:ext cx="3340315" cy="229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Язвенная болезнь желудка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5528329" cy="583264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У больных при язвенной болезни желудка </a:t>
            </a:r>
            <a:r>
              <a:rPr lang="ru-RU" u="sng" dirty="0" smtClean="0"/>
              <a:t>повышается температурная и тактильная </a:t>
            </a:r>
            <a:r>
              <a:rPr lang="ru-RU" u="sng" dirty="0" smtClean="0"/>
              <a:t>чувствительность на СОПР 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Характерны изменения в малых слюнных железах. Клинически это проявляется увеличением секреции слюнных желёз, нередко с последующей сухостью слизистой оболочки. </a:t>
            </a:r>
          </a:p>
          <a:p>
            <a:r>
              <a:rPr lang="ru-RU" dirty="0" smtClean="0"/>
              <a:t>Характерна обильная </a:t>
            </a:r>
            <a:r>
              <a:rPr lang="ru-RU" dirty="0" err="1" smtClean="0"/>
              <a:t>обложенность</a:t>
            </a:r>
            <a:r>
              <a:rPr lang="ru-RU" dirty="0" smtClean="0"/>
              <a:t>, покраснение и отечность языка, налеты желто- коричневого цвета, гипертрофия грибовидных и нитевидных сосочков с участками их десквамации, катаральный стоматит и гингивит.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329" y="4424077"/>
            <a:ext cx="4308285" cy="242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95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48"/>
            <a:ext cx="8229600" cy="1143000"/>
          </a:xfrm>
        </p:spPr>
        <p:txBody>
          <a:bodyPr/>
          <a:lstStyle/>
          <a:p>
            <a:r>
              <a:rPr lang="ru-RU" dirty="0" smtClean="0"/>
              <a:t>Вирусные гепатиты(</a:t>
            </a:r>
            <a:r>
              <a:rPr lang="ru-RU" dirty="0" smtClean="0"/>
              <a:t>В/С/</a:t>
            </a:r>
            <a:r>
              <a:rPr lang="en-US" dirty="0" smtClean="0"/>
              <a:t>D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391703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/>
              <a:t>В полости рта при вирусном гепатите у детей в период разгара болезни отмечаются катаральный стоматит и десквамативный глоссит, </a:t>
            </a:r>
            <a:r>
              <a:rPr lang="ru-RU" dirty="0" err="1"/>
              <a:t>иктеричность</a:t>
            </a:r>
            <a:r>
              <a:rPr lang="ru-RU" dirty="0"/>
              <a:t> альвеолярной десны и мягкого неба, геморрагические явления, сосудистые «звездочки» на слизистой полости рта, повышается порог чувствительности нервных окончаний пульпы. В периодах угасания и реконвалесценции наряду с обратным развитием выявленных изменений появляются грибковый и </a:t>
            </a:r>
            <a:r>
              <a:rPr lang="ru-RU" dirty="0" err="1"/>
              <a:t>афтозный</a:t>
            </a:r>
            <a:r>
              <a:rPr lang="ru-RU" dirty="0"/>
              <a:t> стоматиты, </a:t>
            </a:r>
            <a:r>
              <a:rPr lang="ru-RU" dirty="0" err="1"/>
              <a:t>ангулярный</a:t>
            </a:r>
            <a:r>
              <a:rPr lang="ru-RU" dirty="0"/>
              <a:t> </a:t>
            </a:r>
            <a:r>
              <a:rPr lang="ru-RU" dirty="0" err="1"/>
              <a:t>хейлит</a:t>
            </a:r>
            <a:r>
              <a:rPr lang="ru-RU" dirty="0"/>
              <a:t>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76134"/>
            <a:ext cx="5508103" cy="220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76134"/>
            <a:ext cx="3635896" cy="272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70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5057952" cy="324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Гастродуоденит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5266928" cy="52578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/>
              <a:t>О</a:t>
            </a:r>
            <a:r>
              <a:rPr lang="ru-RU" dirty="0" smtClean="0"/>
              <a:t>коло трети детей с хроническим гастродуоденитом жалуются на неприятный </a:t>
            </a:r>
            <a:r>
              <a:rPr lang="ru-RU" u="sng" dirty="0" smtClean="0"/>
              <a:t>запах изо рта, привкус кислого, горечь, жжение, сухость, высыпания на губах и в полости рта. </a:t>
            </a:r>
          </a:p>
          <a:p>
            <a:r>
              <a:rPr lang="ru-RU" dirty="0" smtClean="0"/>
              <a:t>У детей с хроническим гастродуоденитом выявлена высокая распространенность и интенсивность кариеса, неудовлетворительное состояние гигиены полости рта , часто регистрируется декомпенсированная форма кариеса. </a:t>
            </a:r>
          </a:p>
          <a:p>
            <a:r>
              <a:rPr lang="ru-RU" dirty="0" smtClean="0"/>
              <a:t>Твердые ткани зубов у детей с данным заболеванием являются в большей степени </a:t>
            </a:r>
            <a:r>
              <a:rPr lang="ru-RU" dirty="0" err="1" smtClean="0"/>
              <a:t>кариесвосприимчивыми</a:t>
            </a:r>
            <a:r>
              <a:rPr lang="ru-RU" dirty="0" smtClean="0"/>
              <a:t> вследствие как неудовлетворительной гигиены, так и более агрессивной (кислой) среды полости рта.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161" y="4941168"/>
            <a:ext cx="3552166" cy="231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19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Хронический колит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5069160"/>
          </a:xfrm>
        </p:spPr>
        <p:txBody>
          <a:bodyPr/>
          <a:lstStyle/>
          <a:p>
            <a:r>
              <a:rPr lang="ru-RU" dirty="0" smtClean="0"/>
              <a:t>У детей, страдающих хроническим колитом и энтероколитом, слизистая оболочка языка в период обострения покрыта белым налетом, имеет </a:t>
            </a:r>
            <a:r>
              <a:rPr lang="ru-RU" u="sng" dirty="0" smtClean="0"/>
              <a:t>по краям отпечатки зубов. </a:t>
            </a:r>
            <a:endParaRPr lang="ru-RU" u="sng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805237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280" y="4437112"/>
            <a:ext cx="3672804" cy="217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17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1339</Words>
  <Application>Microsoft Office PowerPoint</Application>
  <PresentationFormat>Экран (4:3)</PresentationFormat>
  <Paragraphs>76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Изменения полости рта  при заболеваниях  желудочно-кишечного тракта.  Диагностика, тактика лечения.</vt:lpstr>
      <vt:lpstr>Цели:</vt:lpstr>
      <vt:lpstr>Задачи:</vt:lpstr>
      <vt:lpstr>Актуальность</vt:lpstr>
      <vt:lpstr>Гастрит</vt:lpstr>
      <vt:lpstr>Язвенная болезнь желудка</vt:lpstr>
      <vt:lpstr>Вирусные гепатиты(В/С/D)</vt:lpstr>
      <vt:lpstr>Гастродуоденит</vt:lpstr>
      <vt:lpstr>Хронический колит</vt:lpstr>
      <vt:lpstr>Дискинезия желчевыводящих путей</vt:lpstr>
      <vt:lpstr>Хронический холецистит</vt:lpstr>
      <vt:lpstr>Дисбактериоз</vt:lpstr>
      <vt:lpstr>Хронический панкреатит</vt:lpstr>
      <vt:lpstr>Диспансеризация</vt:lpstr>
      <vt:lpstr>Роль  врача-стоматолога</vt:lpstr>
      <vt:lpstr>Домашний уход</vt:lpstr>
      <vt:lpstr>Лечение</vt:lpstr>
      <vt:lpstr>Заключение:</vt:lpstr>
      <vt:lpstr>Список использованной литературы: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Изменения полости рта  при заболеваниях  желудочно-кишечного тракта.  Диагностика, тактика лечения.</dc:title>
  <dc:creator>Пользователь</dc:creator>
  <cp:lastModifiedBy>Пользователь</cp:lastModifiedBy>
  <cp:revision>26</cp:revision>
  <dcterms:created xsi:type="dcterms:W3CDTF">2021-10-31T13:21:13Z</dcterms:created>
  <dcterms:modified xsi:type="dcterms:W3CDTF">2021-11-05T11:53:11Z</dcterms:modified>
</cp:coreProperties>
</file>