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8768" y="1970277"/>
            <a:ext cx="4885690" cy="3439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51828" y="1995095"/>
            <a:ext cx="4561840" cy="3877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7597" y="236600"/>
            <a:ext cx="10096804" cy="1476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6939" y="1710481"/>
            <a:ext cx="10358120" cy="2181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inform.ru/okpd-2/kod-86.html" TargetMode="External"/><Relationship Id="rId2" Type="http://schemas.openxmlformats.org/officeDocument/2006/relationships/hyperlink" Target="https://classinform.ru/okpd-2/razdel-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inform.ru/okpd-2/kod-86.90.1.html" TargetMode="External"/><Relationship Id="rId5" Type="http://schemas.openxmlformats.org/officeDocument/2006/relationships/hyperlink" Target="https://classinform.ru/okpd-2/kod-86.90.html" TargetMode="External"/><Relationship Id="rId4" Type="http://schemas.openxmlformats.org/officeDocument/2006/relationships/hyperlink" Target="https://classinform.ru/okpd-2/kod-86.9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6885" y="761491"/>
            <a:ext cx="8695690" cy="15621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065" marR="5080" algn="ctr">
              <a:lnSpc>
                <a:spcPts val="3890"/>
              </a:lnSpc>
              <a:spcBef>
                <a:spcPts val="585"/>
              </a:spcBef>
            </a:pPr>
            <a:r>
              <a:rPr b="1" spc="-30" dirty="0">
                <a:latin typeface="Calibri"/>
                <a:cs typeface="Calibri"/>
              </a:rPr>
              <a:t>НОРМАТИВНО-ПРАВОВАЯ </a:t>
            </a:r>
            <a:r>
              <a:rPr b="1" spc="-15" dirty="0">
                <a:latin typeface="Calibri"/>
                <a:cs typeface="Calibri"/>
              </a:rPr>
              <a:t>ОСНОВА </a:t>
            </a:r>
            <a:r>
              <a:rPr b="1" spc="-50" dirty="0">
                <a:latin typeface="Calibri"/>
                <a:cs typeface="Calibri"/>
              </a:rPr>
              <a:t>РАБОТЫ  </a:t>
            </a:r>
            <a:r>
              <a:rPr b="1" spc="-20" dirty="0">
                <a:latin typeface="Calibri"/>
                <a:cs typeface="Calibri"/>
              </a:rPr>
              <a:t>МЕДИЦИНСКОГО </a:t>
            </a:r>
            <a:r>
              <a:rPr b="1" spc="-55" dirty="0">
                <a:latin typeface="Calibri"/>
                <a:cs typeface="Calibri"/>
              </a:rPr>
              <a:t>ПСИХОЛОГА </a:t>
            </a:r>
            <a:r>
              <a:rPr b="1" dirty="0">
                <a:latin typeface="Calibri"/>
                <a:cs typeface="Calibri"/>
              </a:rPr>
              <a:t>НА  </a:t>
            </a:r>
            <a:r>
              <a:rPr b="1" spc="-10" dirty="0">
                <a:latin typeface="Calibri"/>
                <a:cs typeface="Calibri"/>
              </a:rPr>
              <a:t>ТЕРРИТОРИИ</a:t>
            </a:r>
            <a:r>
              <a:rPr b="1" spc="-3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РФ</a:t>
            </a:r>
          </a:p>
        </p:txBody>
      </p:sp>
      <p:sp>
        <p:nvSpPr>
          <p:cNvPr id="3" name="object 3"/>
          <p:cNvSpPr/>
          <p:nvPr/>
        </p:nvSpPr>
        <p:spPr>
          <a:xfrm>
            <a:off x="1703832" y="2705098"/>
            <a:ext cx="4392168" cy="4027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925" y="684352"/>
            <a:ext cx="80587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классификатор</a:t>
            </a:r>
            <a:r>
              <a:rPr spc="3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занятий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333"/>
            <a:ext cx="9832975" cy="2892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4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Классификатор </a:t>
            </a:r>
            <a:r>
              <a:rPr sz="2400" spc="-5" dirty="0">
                <a:latin typeface="Calibri"/>
                <a:cs typeface="Calibri"/>
              </a:rPr>
              <a:t>ОК 010-2014 (МСКЗ-08)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поправкой 1/2017 </a:t>
            </a:r>
            <a:r>
              <a:rPr sz="2400" spc="-15" dirty="0">
                <a:latin typeface="Calibri"/>
                <a:cs typeface="Calibri"/>
              </a:rPr>
              <a:t>от </a:t>
            </a:r>
            <a:r>
              <a:rPr sz="2400" spc="-5" dirty="0">
                <a:latin typeface="Calibri"/>
                <a:cs typeface="Calibri"/>
              </a:rPr>
              <a:t>октября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2017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740"/>
              </a:lnSpc>
            </a:pPr>
            <a:r>
              <a:rPr sz="2400" spc="-30" dirty="0">
                <a:latin typeface="Calibri"/>
                <a:cs typeface="Calibri"/>
              </a:rPr>
              <a:t>года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рубрике </a:t>
            </a:r>
            <a:r>
              <a:rPr sz="2400" spc="-5" dirty="0">
                <a:latin typeface="Calibri"/>
                <a:cs typeface="Calibri"/>
              </a:rPr>
              <a:t>«ОКЗ </a:t>
            </a:r>
            <a:r>
              <a:rPr sz="2400" dirty="0">
                <a:latin typeface="Calibri"/>
                <a:cs typeface="Calibri"/>
              </a:rPr>
              <a:t>22 </a:t>
            </a:r>
            <a:r>
              <a:rPr sz="2400" spc="-5" dirty="0">
                <a:latin typeface="Calibri"/>
                <a:cs typeface="Calibri"/>
              </a:rPr>
              <a:t>Специалисты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области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здравоохранения»</a:t>
            </a:r>
            <a:endParaRPr sz="2400">
              <a:latin typeface="Calibri"/>
              <a:cs typeface="Calibri"/>
            </a:endParaRPr>
          </a:p>
          <a:p>
            <a:pPr marL="698500" indent="-229235">
              <a:lnSpc>
                <a:spcPct val="100000"/>
              </a:lnSpc>
              <a:spcBef>
                <a:spcPts val="88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b="1" spc="-10" dirty="0">
                <a:latin typeface="Calibri"/>
                <a:cs typeface="Calibri"/>
              </a:rPr>
              <a:t>отсутствуют </a:t>
            </a:r>
            <a:r>
              <a:rPr sz="2000" spc="-10" dirty="0">
                <a:latin typeface="Calibri"/>
                <a:cs typeface="Calibri"/>
              </a:rPr>
              <a:t>психологи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вообще</a:t>
            </a:r>
            <a:endParaRPr sz="2000">
              <a:latin typeface="Calibri"/>
              <a:cs typeface="Calibri"/>
            </a:endParaRPr>
          </a:p>
          <a:p>
            <a:pPr marL="698500" indent="-229235">
              <a:lnSpc>
                <a:spcPts val="2280"/>
              </a:lnSpc>
              <a:spcBef>
                <a:spcPts val="865"/>
              </a:spcBef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2000" dirty="0">
                <a:latin typeface="Calibri"/>
                <a:cs typeface="Calibri"/>
              </a:rPr>
              <a:t>в </a:t>
            </a:r>
            <a:r>
              <a:rPr sz="2000" spc="-10" dirty="0">
                <a:latin typeface="Calibri"/>
                <a:cs typeface="Calibri"/>
              </a:rPr>
              <a:t>то </a:t>
            </a:r>
            <a:r>
              <a:rPr sz="2000" spc="-15" dirty="0">
                <a:latin typeface="Calibri"/>
                <a:cs typeface="Calibri"/>
              </a:rPr>
              <a:t>же </a:t>
            </a:r>
            <a:r>
              <a:rPr sz="2000" spc="-5" dirty="0">
                <a:latin typeface="Calibri"/>
                <a:cs typeface="Calibri"/>
              </a:rPr>
              <a:t>время присутствуют ветеринары, парамедики, «высококвалифицированные</a:t>
            </a:r>
            <a:endParaRPr sz="2000">
              <a:latin typeface="Calibri"/>
              <a:cs typeface="Calibri"/>
            </a:endParaRPr>
          </a:p>
          <a:p>
            <a:pPr marL="698500">
              <a:lnSpc>
                <a:spcPts val="2280"/>
              </a:lnSpc>
            </a:pPr>
            <a:r>
              <a:rPr sz="2000" spc="-15" dirty="0">
                <a:latin typeface="Calibri"/>
                <a:cs typeface="Calibri"/>
              </a:rPr>
              <a:t>целители </a:t>
            </a:r>
            <a:r>
              <a:rPr sz="2000" dirty="0">
                <a:latin typeface="Calibri"/>
                <a:cs typeface="Calibri"/>
              </a:rPr>
              <a:t>и практики </a:t>
            </a:r>
            <a:r>
              <a:rPr sz="2000" spc="-10" dirty="0">
                <a:latin typeface="Calibri"/>
                <a:cs typeface="Calibri"/>
              </a:rPr>
              <a:t>альтернативной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10" dirty="0">
                <a:latin typeface="Calibri"/>
                <a:cs typeface="Calibri"/>
              </a:rPr>
              <a:t>народной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медицины»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925" y="684352"/>
            <a:ext cx="80587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классификатор</a:t>
            </a:r>
            <a:r>
              <a:rPr spc="3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занятий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4540"/>
            <a:ext cx="10295890" cy="4004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2400" dirty="0">
                <a:latin typeface="Arial"/>
                <a:cs typeface="Arial"/>
              </a:rPr>
              <a:t>В рубрике </a:t>
            </a:r>
            <a:r>
              <a:rPr sz="2400" spc="-10" dirty="0">
                <a:latin typeface="Arial"/>
                <a:cs typeface="Arial"/>
              </a:rPr>
              <a:t>«ОКЗ </a:t>
            </a:r>
            <a:r>
              <a:rPr sz="2400" spc="-5" dirty="0">
                <a:latin typeface="Arial"/>
                <a:cs typeface="Arial"/>
              </a:rPr>
              <a:t>263 Специалисты </a:t>
            </a:r>
            <a:r>
              <a:rPr sz="2400" spc="-10" dirty="0">
                <a:latin typeface="Arial"/>
                <a:cs typeface="Arial"/>
              </a:rPr>
              <a:t>гуманитарной </a:t>
            </a:r>
            <a:r>
              <a:rPr sz="2400" dirty="0">
                <a:latin typeface="Arial"/>
                <a:cs typeface="Arial"/>
              </a:rPr>
              <a:t>сферы и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15" dirty="0">
                <a:latin typeface="Arial"/>
                <a:cs typeface="Arial"/>
              </a:rPr>
              <a:t>религии»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315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spc="-15" dirty="0">
                <a:latin typeface="Arial"/>
                <a:cs typeface="Arial"/>
              </a:rPr>
              <a:t>Код </a:t>
            </a:r>
            <a:r>
              <a:rPr sz="2400" spc="-5" dirty="0">
                <a:latin typeface="Arial"/>
                <a:cs typeface="Arial"/>
              </a:rPr>
              <a:t>2634</a:t>
            </a:r>
            <a:r>
              <a:rPr sz="2400" spc="-409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Психологи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b="1" dirty="0">
                <a:solidFill>
                  <a:srgbClr val="2C2C2C"/>
                </a:solidFill>
                <a:latin typeface="Arial"/>
                <a:cs typeface="Arial"/>
              </a:rPr>
              <a:t>Примеры </a:t>
            </a:r>
            <a:r>
              <a:rPr sz="2400" b="1" spc="-15" dirty="0">
                <a:solidFill>
                  <a:srgbClr val="2C2C2C"/>
                </a:solidFill>
                <a:latin typeface="Arial"/>
                <a:cs typeface="Arial"/>
              </a:rPr>
              <a:t>занятий, </a:t>
            </a:r>
            <a:r>
              <a:rPr sz="2400" b="1" spc="-20" dirty="0">
                <a:solidFill>
                  <a:srgbClr val="2C2C2C"/>
                </a:solidFill>
                <a:latin typeface="Arial"/>
                <a:cs typeface="Arial"/>
              </a:rPr>
              <a:t>отнесенных </a:t>
            </a:r>
            <a:r>
              <a:rPr sz="2400" b="1" dirty="0">
                <a:solidFill>
                  <a:srgbClr val="2C2C2C"/>
                </a:solidFill>
                <a:latin typeface="Arial"/>
                <a:cs typeface="Arial"/>
              </a:rPr>
              <a:t>к данной </a:t>
            </a:r>
            <a:r>
              <a:rPr sz="2400" b="1" spc="-10" dirty="0">
                <a:solidFill>
                  <a:srgbClr val="2C2C2C"/>
                </a:solidFill>
                <a:latin typeface="Arial"/>
                <a:cs typeface="Arial"/>
              </a:rPr>
              <a:t>начальной</a:t>
            </a:r>
            <a:r>
              <a:rPr sz="2400" b="1" spc="60" dirty="0">
                <a:solidFill>
                  <a:srgbClr val="2C2C2C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2C2C2C"/>
                </a:solidFill>
                <a:latin typeface="Arial"/>
                <a:cs typeface="Arial"/>
              </a:rPr>
              <a:t>группе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u="heavy" spc="-600" dirty="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Arial"/>
                <a:cs typeface="Arial"/>
              </a:rPr>
              <a:t>Медицинский</a:t>
            </a:r>
            <a:r>
              <a:rPr sz="2400" u="heavy" spc="-50" dirty="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Arial"/>
                <a:cs typeface="Arial"/>
              </a:rPr>
              <a:t> </a:t>
            </a:r>
            <a:r>
              <a:rPr sz="2400" u="heavy" spc="-15" dirty="0">
                <a:solidFill>
                  <a:srgbClr val="2C2C2C"/>
                </a:solidFill>
                <a:uFill>
                  <a:solidFill>
                    <a:srgbClr val="2C2C2C"/>
                  </a:solidFill>
                </a:uFill>
                <a:latin typeface="Arial"/>
                <a:cs typeface="Arial"/>
              </a:rPr>
              <a:t>психолог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1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solidFill>
                  <a:srgbClr val="2C2C2C"/>
                </a:solidFill>
                <a:latin typeface="Arial"/>
                <a:cs typeface="Arial"/>
              </a:rPr>
              <a:t>Психолог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solidFill>
                  <a:srgbClr val="2C2C2C"/>
                </a:solidFill>
                <a:latin typeface="Arial"/>
                <a:cs typeface="Arial"/>
              </a:rPr>
              <a:t>Спортивный</a:t>
            </a:r>
            <a:r>
              <a:rPr sz="2400" dirty="0">
                <a:solidFill>
                  <a:srgbClr val="2C2C2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C2C2C"/>
                </a:solidFill>
                <a:latin typeface="Arial"/>
                <a:cs typeface="Arial"/>
              </a:rPr>
              <a:t>психолог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  <a:spcBef>
                <a:spcPts val="315"/>
              </a:spcBef>
            </a:pPr>
            <a:r>
              <a:rPr sz="2400" b="1" spc="-20" dirty="0">
                <a:solidFill>
                  <a:srgbClr val="2C2C2C"/>
                </a:solidFill>
                <a:latin typeface="Arial"/>
                <a:cs typeface="Arial"/>
              </a:rPr>
              <a:t>Некоторые </a:t>
            </a:r>
            <a:r>
              <a:rPr sz="2400" b="1" spc="-15" dirty="0">
                <a:solidFill>
                  <a:srgbClr val="2C2C2C"/>
                </a:solidFill>
                <a:latin typeface="Arial"/>
                <a:cs typeface="Arial"/>
              </a:rPr>
              <a:t>родственные </a:t>
            </a:r>
            <a:r>
              <a:rPr sz="2400" b="1" spc="-10" dirty="0">
                <a:solidFill>
                  <a:srgbClr val="2C2C2C"/>
                </a:solidFill>
                <a:latin typeface="Arial"/>
                <a:cs typeface="Arial"/>
              </a:rPr>
              <a:t>занятия, </a:t>
            </a:r>
            <a:r>
              <a:rPr sz="2400" b="1" spc="-15" dirty="0">
                <a:solidFill>
                  <a:srgbClr val="2C2C2C"/>
                </a:solidFill>
                <a:latin typeface="Arial"/>
                <a:cs typeface="Arial"/>
              </a:rPr>
              <a:t>отнесенные </a:t>
            </a:r>
            <a:r>
              <a:rPr sz="2400" b="1" dirty="0">
                <a:solidFill>
                  <a:srgbClr val="2C2C2C"/>
                </a:solidFill>
                <a:latin typeface="Arial"/>
                <a:cs typeface="Arial"/>
              </a:rPr>
              <a:t>к </a:t>
            </a:r>
            <a:r>
              <a:rPr sz="2400" b="1" spc="-15" dirty="0">
                <a:solidFill>
                  <a:srgbClr val="2C2C2C"/>
                </a:solidFill>
                <a:latin typeface="Arial"/>
                <a:cs typeface="Arial"/>
              </a:rPr>
              <a:t>другим</a:t>
            </a:r>
            <a:r>
              <a:rPr sz="2400" b="1" spc="130" dirty="0">
                <a:solidFill>
                  <a:srgbClr val="2C2C2C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2C2C2C"/>
                </a:solidFill>
                <a:latin typeface="Arial"/>
                <a:cs typeface="Arial"/>
              </a:rPr>
              <a:t>начальным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b="1" spc="-15" dirty="0">
                <a:solidFill>
                  <a:srgbClr val="2C2C2C"/>
                </a:solidFill>
                <a:latin typeface="Arial"/>
                <a:cs typeface="Arial"/>
              </a:rPr>
              <a:t>группам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2C2C2C"/>
                </a:solidFill>
                <a:latin typeface="Arial"/>
                <a:cs typeface="Arial"/>
              </a:rPr>
              <a:t>Врач-психиатр </a:t>
            </a:r>
            <a:r>
              <a:rPr sz="2400" dirty="0">
                <a:solidFill>
                  <a:srgbClr val="2C2C2C"/>
                </a:solidFill>
                <a:latin typeface="Arial"/>
                <a:cs typeface="Arial"/>
              </a:rPr>
              <a:t>-</a:t>
            </a:r>
            <a:r>
              <a:rPr sz="2400" spc="5" dirty="0">
                <a:solidFill>
                  <a:srgbClr val="2C2C2C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2C2C2C"/>
                </a:solidFill>
                <a:latin typeface="Arial"/>
                <a:cs typeface="Arial"/>
              </a:rPr>
              <a:t>2212</a:t>
            </a:r>
            <a:endParaRPr sz="24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310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2C2C2C"/>
                </a:solidFill>
                <a:latin typeface="Arial"/>
                <a:cs typeface="Arial"/>
              </a:rPr>
              <a:t>Специалист </a:t>
            </a:r>
            <a:r>
              <a:rPr sz="2400" spc="-10" dirty="0">
                <a:solidFill>
                  <a:srgbClr val="2C2C2C"/>
                </a:solidFill>
                <a:latin typeface="Arial"/>
                <a:cs typeface="Arial"/>
              </a:rPr>
              <a:t>по </a:t>
            </a:r>
            <a:r>
              <a:rPr sz="2400" spc="-5" dirty="0">
                <a:solidFill>
                  <a:srgbClr val="2C2C2C"/>
                </a:solidFill>
                <a:latin typeface="Arial"/>
                <a:cs typeface="Arial"/>
              </a:rPr>
              <a:t>социальной </a:t>
            </a:r>
            <a:r>
              <a:rPr sz="2400" spc="-15" dirty="0">
                <a:solidFill>
                  <a:srgbClr val="2C2C2C"/>
                </a:solidFill>
                <a:latin typeface="Arial"/>
                <a:cs typeface="Arial"/>
              </a:rPr>
              <a:t>работе </a:t>
            </a:r>
            <a:r>
              <a:rPr sz="2400" dirty="0">
                <a:solidFill>
                  <a:srgbClr val="2C2C2C"/>
                </a:solidFill>
                <a:latin typeface="Arial"/>
                <a:cs typeface="Arial"/>
              </a:rPr>
              <a:t>-</a:t>
            </a:r>
            <a:r>
              <a:rPr sz="2400" spc="30" dirty="0">
                <a:solidFill>
                  <a:srgbClr val="2C2C2C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2C2C2C"/>
                </a:solidFill>
                <a:latin typeface="Arial"/>
                <a:cs typeface="Arial"/>
              </a:rPr>
              <a:t>2635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925" y="684352"/>
            <a:ext cx="80587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классификатор</a:t>
            </a:r>
            <a:r>
              <a:rPr spc="3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занятий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2312"/>
            <a:ext cx="10300335" cy="200850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705"/>
              </a:spcBef>
            </a:pPr>
            <a:r>
              <a:rPr sz="2400" spc="-40" dirty="0">
                <a:latin typeface="Calibri"/>
                <a:cs typeface="Calibri"/>
              </a:rPr>
              <a:t>Код </a:t>
            </a:r>
            <a:r>
              <a:rPr sz="2400" spc="-5" dirty="0">
                <a:latin typeface="Calibri"/>
                <a:cs typeface="Calibri"/>
              </a:rPr>
              <a:t>2634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Психологи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solidFill>
                  <a:srgbClr val="2C2C2C"/>
                </a:solidFill>
                <a:latin typeface="Calibri"/>
                <a:cs typeface="Calibri"/>
              </a:rPr>
              <a:t>Психологи </a:t>
            </a:r>
            <a:r>
              <a:rPr sz="2400" spc="-10" dirty="0">
                <a:solidFill>
                  <a:srgbClr val="2C2C2C"/>
                </a:solidFill>
                <a:latin typeface="Calibri"/>
                <a:cs typeface="Calibri"/>
              </a:rPr>
              <a:t>ведут </a:t>
            </a:r>
            <a:r>
              <a:rPr sz="2400" b="1" spc="-10" dirty="0">
                <a:solidFill>
                  <a:srgbClr val="2C2C2C"/>
                </a:solidFill>
                <a:latin typeface="Calibri"/>
                <a:cs typeface="Calibri"/>
              </a:rPr>
              <a:t>научно-исследовательскую </a:t>
            </a:r>
            <a:r>
              <a:rPr sz="2400" b="1" spc="-5" dirty="0">
                <a:solidFill>
                  <a:srgbClr val="2C2C2C"/>
                </a:solidFill>
                <a:latin typeface="Calibri"/>
                <a:cs typeface="Calibri"/>
              </a:rPr>
              <a:t>работу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изучают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психические 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процессы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2400" spc="-10" dirty="0">
                <a:solidFill>
                  <a:srgbClr val="2C2C2C"/>
                </a:solidFill>
                <a:latin typeface="Calibri"/>
                <a:cs typeface="Calibri"/>
              </a:rPr>
              <a:t>поведение </a:t>
            </a:r>
            <a:r>
              <a:rPr sz="2400" spc="-25" dirty="0">
                <a:solidFill>
                  <a:srgbClr val="2C2C2C"/>
                </a:solidFill>
                <a:latin typeface="Calibri"/>
                <a:cs typeface="Calibri"/>
              </a:rPr>
              <a:t>людей </a:t>
            </a:r>
            <a:r>
              <a:rPr sz="2400" spc="-15" dirty="0">
                <a:solidFill>
                  <a:srgbClr val="2C2C2C"/>
                </a:solidFill>
                <a:latin typeface="Calibri"/>
                <a:cs typeface="Calibri"/>
              </a:rPr>
              <a:t>как </a:t>
            </a:r>
            <a:r>
              <a:rPr sz="2400" spc="-25" dirty="0">
                <a:solidFill>
                  <a:srgbClr val="2C2C2C"/>
                </a:solidFill>
                <a:latin typeface="Calibri"/>
                <a:cs typeface="Calibri"/>
              </a:rPr>
              <a:t>отдельных </a:t>
            </a:r>
            <a:r>
              <a:rPr sz="2400" spc="-10" dirty="0">
                <a:solidFill>
                  <a:srgbClr val="2C2C2C"/>
                </a:solidFill>
                <a:latin typeface="Calibri"/>
                <a:cs typeface="Calibri"/>
              </a:rPr>
              <a:t>личностей,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так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групп,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а </a:t>
            </a:r>
            <a:r>
              <a:rPr sz="2400" spc="-10" dirty="0">
                <a:solidFill>
                  <a:srgbClr val="2C2C2C"/>
                </a:solidFill>
                <a:latin typeface="Calibri"/>
                <a:cs typeface="Calibri"/>
              </a:rPr>
              <a:t>также 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применяют эти знания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в </a:t>
            </a:r>
            <a:r>
              <a:rPr sz="2400" spc="-15" dirty="0">
                <a:solidFill>
                  <a:srgbClr val="2C2C2C"/>
                </a:solidFill>
                <a:latin typeface="Calibri"/>
                <a:cs typeface="Calibri"/>
              </a:rPr>
              <a:t>целях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планирования личностных, социальных,  </a:t>
            </a:r>
            <a:r>
              <a:rPr sz="2400" spc="-10" dirty="0">
                <a:solidFill>
                  <a:srgbClr val="2C2C2C"/>
                </a:solidFill>
                <a:latin typeface="Calibri"/>
                <a:cs typeface="Calibri"/>
              </a:rPr>
              <a:t>образовательных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или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профессиональных </a:t>
            </a:r>
            <a:r>
              <a:rPr sz="2400" dirty="0">
                <a:solidFill>
                  <a:srgbClr val="2C2C2C"/>
                </a:solidFill>
                <a:latin typeface="Calibri"/>
                <a:cs typeface="Calibri"/>
              </a:rPr>
              <a:t>изменений и</a:t>
            </a:r>
            <a:r>
              <a:rPr sz="2400" spc="-15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C2C2C"/>
                </a:solidFill>
                <a:latin typeface="Calibri"/>
                <a:cs typeface="Calibri"/>
              </a:rPr>
              <a:t>развития.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66925" y="684352"/>
            <a:ext cx="805878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классификатор</a:t>
            </a:r>
            <a:r>
              <a:rPr spc="3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занятий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3287" y="1442719"/>
            <a:ext cx="10949940" cy="47510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В их </a:t>
            </a: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обязанности</a:t>
            </a:r>
            <a:r>
              <a:rPr sz="1800" b="1" spc="-30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2C2C2C"/>
                </a:solidFill>
                <a:latin typeface="Calibri"/>
                <a:cs typeface="Calibri"/>
              </a:rPr>
              <a:t>входит</a:t>
            </a:r>
            <a:endParaRPr sz="1800">
              <a:latin typeface="Calibri"/>
              <a:cs typeface="Calibri"/>
            </a:endParaRPr>
          </a:p>
          <a:p>
            <a:pPr marL="355600" marR="278765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планирование и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проведение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тестов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для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определения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психических, физических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других характеристик,  включая </a:t>
            </a:r>
            <a:r>
              <a:rPr sz="1800" spc="-15" dirty="0">
                <a:solidFill>
                  <a:srgbClr val="2C2C2C"/>
                </a:solidFill>
                <a:latin typeface="Calibri"/>
                <a:cs typeface="Calibri"/>
              </a:rPr>
              <a:t>интеллект,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способности, склонности, возможности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spc="-20" dirty="0">
                <a:solidFill>
                  <a:srgbClr val="2C2C2C"/>
                </a:solidFill>
                <a:latin typeface="Calibri"/>
                <a:cs typeface="Calibri"/>
              </a:rPr>
              <a:t>т.д.,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интерпретация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оценка </a:t>
            </a:r>
            <a:r>
              <a:rPr sz="1800" spc="-20" dirty="0">
                <a:solidFill>
                  <a:srgbClr val="2C2C2C"/>
                </a:solidFill>
                <a:latin typeface="Calibri"/>
                <a:cs typeface="Calibri"/>
              </a:rPr>
              <a:t>результатов,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а 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также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предоставление</a:t>
            </a:r>
            <a:r>
              <a:rPr sz="1800" spc="10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C2C2C"/>
                </a:solidFill>
                <a:latin typeface="Calibri"/>
                <a:cs typeface="Calibri"/>
              </a:rPr>
              <a:t>консультаций;</a:t>
            </a:r>
            <a:endParaRPr sz="1800">
              <a:latin typeface="Calibri"/>
              <a:cs typeface="Calibri"/>
            </a:endParaRPr>
          </a:p>
          <a:p>
            <a:pPr marL="355600" marR="532765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анализ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влияния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наследственности,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социальных, профессиональных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других факторов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на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мышление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поведение личности;</a:t>
            </a:r>
            <a:endParaRPr sz="1800">
              <a:latin typeface="Calibri"/>
              <a:cs typeface="Calibri"/>
            </a:endParaRPr>
          </a:p>
          <a:p>
            <a:pPr marL="355600" marR="98044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проведение </a:t>
            </a:r>
            <a:r>
              <a:rPr sz="1800" b="1" spc="-15" dirty="0">
                <a:solidFill>
                  <a:srgbClr val="2C2C2C"/>
                </a:solidFill>
                <a:latin typeface="Calibri"/>
                <a:cs typeface="Calibri"/>
              </a:rPr>
              <a:t>консультаций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или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терапевтических </a:t>
            </a: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бесед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с </a:t>
            </a:r>
            <a:r>
              <a:rPr sz="1800" spc="-15" dirty="0">
                <a:solidFill>
                  <a:srgbClr val="2C2C2C"/>
                </a:solidFill>
                <a:latin typeface="Calibri"/>
                <a:cs typeface="Calibri"/>
              </a:rPr>
              <a:t>отдельными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лицами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группами,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а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также  последующего наблюдения;</a:t>
            </a:r>
            <a:endParaRPr sz="1800">
              <a:latin typeface="Calibri"/>
              <a:cs typeface="Calibri"/>
            </a:endParaRPr>
          </a:p>
          <a:p>
            <a:pPr marL="355600" marR="77470" indent="-342900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поддержание </a:t>
            </a:r>
            <a:r>
              <a:rPr sz="1800" b="1" spc="-15" dirty="0">
                <a:solidFill>
                  <a:srgbClr val="2C2C2C"/>
                </a:solidFill>
                <a:latin typeface="Calibri"/>
                <a:cs typeface="Calibri"/>
              </a:rPr>
              <a:t>необходимых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контактов,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в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том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числе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с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членами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семьи, </a:t>
            </a:r>
            <a:r>
              <a:rPr sz="1800" spc="-15" dirty="0">
                <a:solidFill>
                  <a:srgbClr val="2C2C2C"/>
                </a:solidFill>
                <a:latin typeface="Calibri"/>
                <a:cs typeface="Calibri"/>
              </a:rPr>
              <a:t>руководителями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учебных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заведений 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или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работодателями,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а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также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рекомендации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касательно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возможных решений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урегулирования</a:t>
            </a:r>
            <a:r>
              <a:rPr sz="1800" spc="80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проблем;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изучение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психологических </a:t>
            </a: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факторов при диагностике, лечении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и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предупреждении</a:t>
            </a:r>
            <a:r>
              <a:rPr sz="1800" b="1" spc="-120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психических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заболеваний,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а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также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эмоциональных и </a:t>
            </a: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личностных нарушений,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а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также </a:t>
            </a:r>
            <a:r>
              <a:rPr sz="1800" b="1" spc="-15" dirty="0">
                <a:solidFill>
                  <a:srgbClr val="2C2C2C"/>
                </a:solidFill>
                <a:latin typeface="Calibri"/>
                <a:cs typeface="Calibri"/>
              </a:rPr>
              <a:t>консультации </a:t>
            </a: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по этим</a:t>
            </a:r>
            <a:r>
              <a:rPr sz="1800" b="1" spc="5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вопросам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800" b="1" spc="-5" dirty="0">
                <a:solidFill>
                  <a:srgbClr val="2C2C2C"/>
                </a:solidFill>
                <a:latin typeface="Calibri"/>
                <a:cs typeface="Calibri"/>
              </a:rPr>
              <a:t>со специалистами-профессионалами </a:t>
            </a:r>
            <a:r>
              <a:rPr sz="1800" b="1" spc="-10" dirty="0">
                <a:solidFill>
                  <a:srgbClr val="2C2C2C"/>
                </a:solidFill>
                <a:latin typeface="Calibri"/>
                <a:cs typeface="Calibri"/>
              </a:rPr>
              <a:t>родственных</a:t>
            </a:r>
            <a:r>
              <a:rPr sz="1800" b="1" spc="-60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C2C2C"/>
                </a:solidFill>
                <a:latin typeface="Calibri"/>
                <a:cs typeface="Calibri"/>
              </a:rPr>
              <a:t>занятий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;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15" dirty="0">
                <a:solidFill>
                  <a:srgbClr val="2C2C2C"/>
                </a:solidFill>
                <a:latin typeface="Calibri"/>
                <a:cs typeface="Calibri"/>
              </a:rPr>
              <a:t>подготовка </a:t>
            </a:r>
            <a:r>
              <a:rPr sz="1800" spc="-5" dirty="0">
                <a:solidFill>
                  <a:srgbClr val="2C2C2C"/>
                </a:solidFill>
                <a:latin typeface="Calibri"/>
                <a:cs typeface="Calibri"/>
              </a:rPr>
              <a:t>научной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документации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</a:t>
            </a:r>
            <a:r>
              <a:rPr sz="1800" spc="45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C2C2C"/>
                </a:solidFill>
                <a:latin typeface="Calibri"/>
                <a:cs typeface="Calibri"/>
              </a:rPr>
              <a:t>отчетов;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и</a:t>
            </a:r>
            <a:r>
              <a:rPr sz="1800" spc="5" dirty="0">
                <a:solidFill>
                  <a:srgbClr val="2C2C2C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C2C2C"/>
                </a:solidFill>
                <a:latin typeface="Calibri"/>
                <a:cs typeface="Calibri"/>
              </a:rPr>
              <a:t>др.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460" y="190880"/>
            <a:ext cx="8625840" cy="156210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065" marR="5080" algn="ctr">
              <a:lnSpc>
                <a:spcPts val="3890"/>
              </a:lnSpc>
              <a:spcBef>
                <a:spcPts val="585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</a:t>
            </a:r>
            <a:r>
              <a:rPr spc="-15" dirty="0">
                <a:solidFill>
                  <a:srgbClr val="001F5F"/>
                </a:solidFill>
              </a:rPr>
              <a:t>классификатор </a:t>
            </a:r>
            <a:r>
              <a:rPr spc="-5" dirty="0">
                <a:solidFill>
                  <a:srgbClr val="001F5F"/>
                </a:solidFill>
              </a:rPr>
              <a:t>профессий  рабочих, </a:t>
            </a:r>
            <a:r>
              <a:rPr spc="-20" dirty="0">
                <a:solidFill>
                  <a:srgbClr val="001F5F"/>
                </a:solidFill>
              </a:rPr>
              <a:t>должностей</a:t>
            </a:r>
            <a:r>
              <a:rPr spc="1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служащих</a:t>
            </a:r>
          </a:p>
          <a:p>
            <a:pPr algn="ctr">
              <a:lnSpc>
                <a:spcPts val="3829"/>
              </a:lnSpc>
            </a:pPr>
            <a:r>
              <a:rPr dirty="0">
                <a:solidFill>
                  <a:srgbClr val="001F5F"/>
                </a:solidFill>
              </a:rPr>
              <a:t>и </a:t>
            </a:r>
            <a:r>
              <a:rPr spc="-5" dirty="0">
                <a:solidFill>
                  <a:srgbClr val="001F5F"/>
                </a:solidFill>
              </a:rPr>
              <a:t>тарифных </a:t>
            </a:r>
            <a:r>
              <a:rPr spc="-10" dirty="0">
                <a:solidFill>
                  <a:srgbClr val="001F5F"/>
                </a:solidFill>
              </a:rPr>
              <a:t>разрядов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38909"/>
            <a:ext cx="914781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ОКПДТР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5" dirty="0">
                <a:latin typeface="Calibri"/>
                <a:cs typeface="Calibri"/>
              </a:rPr>
              <a:t>Постановление </a:t>
            </a:r>
            <a:r>
              <a:rPr sz="2400" spc="-25" dirty="0">
                <a:latin typeface="Calibri"/>
                <a:cs typeface="Calibri"/>
              </a:rPr>
              <a:t>Госстандарта </a:t>
            </a:r>
            <a:r>
              <a:rPr sz="2400" spc="-10" dirty="0">
                <a:latin typeface="Calibri"/>
                <a:cs typeface="Calibri"/>
              </a:rPr>
              <a:t>РФ от 26.12.1994 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5" dirty="0">
                <a:latin typeface="Calibri"/>
                <a:cs typeface="Calibri"/>
              </a:rPr>
              <a:t>367 </a:t>
            </a:r>
            <a:r>
              <a:rPr sz="2400" spc="-10" dirty="0">
                <a:latin typeface="Calibri"/>
                <a:cs typeface="Calibri"/>
              </a:rPr>
              <a:t>(ред.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19.06.2012)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40" dirty="0">
                <a:latin typeface="Calibri"/>
                <a:cs typeface="Calibri"/>
              </a:rPr>
              <a:t>Код </a:t>
            </a:r>
            <a:r>
              <a:rPr sz="2400" spc="-5" dirty="0">
                <a:latin typeface="Calibri"/>
                <a:cs typeface="Calibri"/>
              </a:rPr>
              <a:t>24041 </a:t>
            </a:r>
            <a:r>
              <a:rPr sz="2400" spc="-10" dirty="0">
                <a:latin typeface="Calibri"/>
                <a:cs typeface="Calibri"/>
              </a:rPr>
              <a:t>«Медицинский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психолог»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При </a:t>
            </a:r>
            <a:r>
              <a:rPr sz="2400" spc="-15" dirty="0">
                <a:solidFill>
                  <a:srgbClr val="2F3035"/>
                </a:solidFill>
                <a:latin typeface="Calibri"/>
                <a:cs typeface="Calibri"/>
              </a:rPr>
              <a:t>этом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соотнесён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с </a:t>
            </a:r>
            <a:r>
              <a:rPr sz="2400" spc="-30" dirty="0">
                <a:solidFill>
                  <a:srgbClr val="2F3035"/>
                </a:solidFill>
                <a:latin typeface="Calibri"/>
                <a:cs typeface="Calibri"/>
              </a:rPr>
              <a:t>кодом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базовой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группы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по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ОКЗ (ОК</a:t>
            </a:r>
            <a:r>
              <a:rPr sz="2400" spc="-80" dirty="0">
                <a:solidFill>
                  <a:srgbClr val="2F303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010-93)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solidFill>
                  <a:srgbClr val="2F3035"/>
                </a:solidFill>
                <a:latin typeface="Calibri"/>
                <a:cs typeface="Calibri"/>
              </a:rPr>
              <a:t>2221 </a:t>
            </a:r>
            <a:r>
              <a:rPr sz="2400" b="1" dirty="0">
                <a:solidFill>
                  <a:srgbClr val="2F3035"/>
                </a:solidFill>
                <a:latin typeface="Calibri"/>
                <a:cs typeface="Calibri"/>
              </a:rPr>
              <a:t>- </a:t>
            </a:r>
            <a:r>
              <a:rPr sz="2400" b="1" spc="-5" dirty="0">
                <a:solidFill>
                  <a:srgbClr val="2F3035"/>
                </a:solidFill>
                <a:latin typeface="Calibri"/>
                <a:cs typeface="Calibri"/>
              </a:rPr>
              <a:t>Врачи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(утратил</a:t>
            </a:r>
            <a:r>
              <a:rPr sz="2400" spc="-25" dirty="0">
                <a:solidFill>
                  <a:srgbClr val="2F30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силу)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Возможные </a:t>
            </a:r>
            <a:r>
              <a:rPr sz="2400" spc="-30" dirty="0">
                <a:solidFill>
                  <a:srgbClr val="2F3035"/>
                </a:solidFill>
                <a:latin typeface="Calibri"/>
                <a:cs typeface="Calibri"/>
              </a:rPr>
              <a:t>коды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ОКЗ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по </a:t>
            </a:r>
            <a:r>
              <a:rPr sz="2400" spc="-10" dirty="0">
                <a:solidFill>
                  <a:srgbClr val="2F3035"/>
                </a:solidFill>
                <a:latin typeface="Calibri"/>
                <a:cs typeface="Calibri"/>
              </a:rPr>
              <a:t>действующему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ОК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F3035"/>
                </a:solidFill>
                <a:latin typeface="Calibri"/>
                <a:cs typeface="Calibri"/>
              </a:rPr>
              <a:t>010-2014: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2211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- Врачи </a:t>
            </a:r>
            <a:r>
              <a:rPr sz="2400" spc="-10" dirty="0">
                <a:solidFill>
                  <a:srgbClr val="2F3035"/>
                </a:solidFill>
                <a:latin typeface="Calibri"/>
                <a:cs typeface="Calibri"/>
              </a:rPr>
              <a:t>общей</a:t>
            </a:r>
            <a:r>
              <a:rPr sz="2400" spc="-35" dirty="0">
                <a:solidFill>
                  <a:srgbClr val="2F30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практики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2212 </a:t>
            </a:r>
            <a:r>
              <a:rPr sz="2400" dirty="0">
                <a:solidFill>
                  <a:srgbClr val="2F3035"/>
                </a:solidFill>
                <a:latin typeface="Calibri"/>
                <a:cs typeface="Calibri"/>
              </a:rPr>
              <a:t>-</a:t>
            </a:r>
            <a:r>
              <a:rPr sz="2400" spc="-20" dirty="0">
                <a:solidFill>
                  <a:srgbClr val="2F303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2F3035"/>
                </a:solidFill>
                <a:latin typeface="Calibri"/>
                <a:cs typeface="Calibri"/>
              </a:rPr>
              <a:t>Врачи-специалисты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82228" y="4104132"/>
            <a:ext cx="2212848" cy="20726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563" rIns="0" bIns="0" rtlCol="0">
            <a:spAutoFit/>
          </a:bodyPr>
          <a:lstStyle/>
          <a:p>
            <a:pPr marL="7620" marR="2540" algn="ctr">
              <a:lnSpc>
                <a:spcPts val="4105"/>
              </a:lnSpc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</a:t>
            </a:r>
            <a:r>
              <a:rPr spc="25" dirty="0">
                <a:solidFill>
                  <a:srgbClr val="001F5F"/>
                </a:solidFill>
              </a:rPr>
              <a:t> </a:t>
            </a:r>
            <a:r>
              <a:rPr spc="-40" dirty="0">
                <a:solidFill>
                  <a:srgbClr val="001F5F"/>
                </a:solidFill>
              </a:rPr>
              <a:t>КЛАССИФИКАТОР</a:t>
            </a:r>
          </a:p>
          <a:p>
            <a:pPr marL="7620" algn="ctr">
              <a:lnSpc>
                <a:spcPts val="4105"/>
              </a:lnSpc>
            </a:pPr>
            <a:r>
              <a:rPr spc="-20" dirty="0">
                <a:solidFill>
                  <a:srgbClr val="001F5F"/>
                </a:solidFill>
              </a:rPr>
              <a:t>ВИДОВ ЭКОНОМИЧЕСКОЙ</a:t>
            </a:r>
            <a:r>
              <a:rPr spc="20" dirty="0">
                <a:solidFill>
                  <a:srgbClr val="001F5F"/>
                </a:solidFill>
              </a:rPr>
              <a:t> </a:t>
            </a:r>
            <a:r>
              <a:rPr spc="-10" dirty="0">
                <a:solidFill>
                  <a:srgbClr val="001F5F"/>
                </a:solidFill>
              </a:rPr>
              <a:t>ДЕЯТЕЛЬНОСТИ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86036"/>
            <a:ext cx="10260330" cy="402018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15" dirty="0">
                <a:latin typeface="Calibri"/>
                <a:cs typeface="Calibri"/>
              </a:rPr>
              <a:t>ОКВЭД-2 </a:t>
            </a:r>
            <a:r>
              <a:rPr sz="2400" spc="-10" dirty="0">
                <a:latin typeface="Calibri"/>
                <a:cs typeface="Calibri"/>
              </a:rPr>
              <a:t>(ред. </a:t>
            </a:r>
            <a:r>
              <a:rPr sz="2400" spc="-5" dirty="0">
                <a:latin typeface="Calibri"/>
                <a:cs typeface="Calibri"/>
              </a:rPr>
              <a:t>5/2016, </a:t>
            </a:r>
            <a:r>
              <a:rPr sz="2400" dirty="0">
                <a:latin typeface="Calibri"/>
                <a:cs typeface="Calibri"/>
              </a:rPr>
              <a:t>утв. </a:t>
            </a:r>
            <a:r>
              <a:rPr sz="2400" spc="-5" dirty="0">
                <a:latin typeface="Calibri"/>
                <a:cs typeface="Calibri"/>
              </a:rPr>
              <a:t>Приказом Росстандарта </a:t>
            </a:r>
            <a:r>
              <a:rPr sz="2400" spc="-10" dirty="0">
                <a:latin typeface="Calibri"/>
                <a:cs typeface="Calibri"/>
              </a:rPr>
              <a:t>от 17.02.2016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N40-ст)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30" dirty="0">
                <a:latin typeface="Calibri"/>
                <a:cs typeface="Calibri"/>
              </a:rPr>
              <a:t>РАЗДЕЛ </a:t>
            </a:r>
            <a:r>
              <a:rPr sz="2400" dirty="0">
                <a:latin typeface="Calibri"/>
                <a:cs typeface="Calibri"/>
              </a:rPr>
              <a:t>Q - </a:t>
            </a:r>
            <a:r>
              <a:rPr sz="2400" spc="-5" dirty="0">
                <a:latin typeface="Calibri"/>
                <a:cs typeface="Calibri"/>
              </a:rPr>
              <a:t>ДЕЯТЕЛЬНОСТЬ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ОБЛАСТИ </a:t>
            </a:r>
            <a:r>
              <a:rPr sz="2400" spc="-25" dirty="0">
                <a:latin typeface="Calibri"/>
                <a:cs typeface="Calibri"/>
              </a:rPr>
              <a:t>ЗДРАВООХРАНЕНИЯ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СОЦИАЛЬНЫХ  </a:t>
            </a:r>
            <a:r>
              <a:rPr sz="2400" spc="-20" dirty="0">
                <a:latin typeface="Calibri"/>
                <a:cs typeface="Calibri"/>
              </a:rPr>
              <a:t>УСЛУГ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86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Деятельность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области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здравоохранения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87 </a:t>
            </a:r>
            <a:r>
              <a:rPr sz="2400" dirty="0">
                <a:latin typeface="Calibri"/>
                <a:cs typeface="Calibri"/>
              </a:rPr>
              <a:t>– </a:t>
            </a:r>
            <a:r>
              <a:rPr sz="2400" spc="-10" dirty="0">
                <a:latin typeface="Calibri"/>
                <a:cs typeface="Calibri"/>
              </a:rPr>
              <a:t>Деятельность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30" dirty="0">
                <a:latin typeface="Calibri"/>
                <a:cs typeface="Calibri"/>
              </a:rPr>
              <a:t>уходу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обеспечением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проживания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88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Предоставление </a:t>
            </a:r>
            <a:r>
              <a:rPr sz="2400" spc="-5" dirty="0">
                <a:latin typeface="Calibri"/>
                <a:cs typeface="Calibri"/>
              </a:rPr>
              <a:t>социальных услуг </a:t>
            </a:r>
            <a:r>
              <a:rPr sz="2400" dirty="0">
                <a:latin typeface="Calibri"/>
                <a:cs typeface="Calibri"/>
              </a:rPr>
              <a:t>без </a:t>
            </a:r>
            <a:r>
              <a:rPr sz="2400" spc="-5" dirty="0">
                <a:latin typeface="Calibri"/>
                <a:cs typeface="Calibri"/>
              </a:rPr>
              <a:t>обеспечения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проживания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2400" b="1" spc="-5" dirty="0">
                <a:latin typeface="Calibri"/>
                <a:cs typeface="Calibri"/>
              </a:rPr>
              <a:t>Деятельность </a:t>
            </a:r>
            <a:r>
              <a:rPr sz="2400" b="1" spc="-15" dirty="0">
                <a:latin typeface="Calibri"/>
                <a:cs typeface="Calibri"/>
              </a:rPr>
              <a:t>медицинского </a:t>
            </a:r>
            <a:r>
              <a:rPr sz="2400" b="1" spc="-10" dirty="0">
                <a:latin typeface="Calibri"/>
                <a:cs typeface="Calibri"/>
              </a:rPr>
              <a:t>психолога </a:t>
            </a:r>
            <a:r>
              <a:rPr sz="2400" b="1" spc="-5" dirty="0">
                <a:latin typeface="Calibri"/>
                <a:cs typeface="Calibri"/>
              </a:rPr>
              <a:t>не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указана</a:t>
            </a:r>
            <a:endParaRPr sz="24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195"/>
              </a:spcBef>
            </a:pPr>
            <a:r>
              <a:rPr sz="2400" spc="-10" dirty="0">
                <a:latin typeface="Calibri"/>
                <a:cs typeface="Calibri"/>
              </a:rPr>
              <a:t>Реалии </a:t>
            </a:r>
            <a:r>
              <a:rPr sz="2400" spc="-5" dirty="0">
                <a:latin typeface="Calibri"/>
                <a:cs typeface="Calibri"/>
              </a:rPr>
              <a:t>работы </a:t>
            </a:r>
            <a:r>
              <a:rPr sz="2400" spc="-10" dirty="0">
                <a:latin typeface="Calibri"/>
                <a:cs typeface="Calibri"/>
              </a:rPr>
              <a:t>психологических </a:t>
            </a:r>
            <a:r>
              <a:rPr sz="2400" spc="-5" dirty="0">
                <a:latin typeface="Calibri"/>
                <a:cs typeface="Calibri"/>
              </a:rPr>
              <a:t>центров </a:t>
            </a:r>
            <a:r>
              <a:rPr sz="2400" dirty="0">
                <a:latin typeface="Calibri"/>
                <a:cs typeface="Calibri"/>
              </a:rPr>
              <a:t>и практикующих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психологов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4711" y="5346191"/>
            <a:ext cx="516890" cy="445134"/>
          </a:xfrm>
          <a:custGeom>
            <a:avLst/>
            <a:gdLst/>
            <a:ahLst/>
            <a:cxnLst/>
            <a:rect l="l" t="t" r="r" b="b"/>
            <a:pathLst>
              <a:path w="516889" h="445135">
                <a:moveTo>
                  <a:pt x="294131" y="0"/>
                </a:moveTo>
                <a:lnTo>
                  <a:pt x="294131" y="111252"/>
                </a:lnTo>
                <a:lnTo>
                  <a:pt x="0" y="111252"/>
                </a:lnTo>
                <a:lnTo>
                  <a:pt x="0" y="333756"/>
                </a:lnTo>
                <a:lnTo>
                  <a:pt x="294131" y="333756"/>
                </a:lnTo>
                <a:lnTo>
                  <a:pt x="294131" y="445008"/>
                </a:lnTo>
                <a:lnTo>
                  <a:pt x="516636" y="222504"/>
                </a:lnTo>
                <a:lnTo>
                  <a:pt x="294131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4711" y="5346191"/>
            <a:ext cx="516890" cy="445134"/>
          </a:xfrm>
          <a:custGeom>
            <a:avLst/>
            <a:gdLst/>
            <a:ahLst/>
            <a:cxnLst/>
            <a:rect l="l" t="t" r="r" b="b"/>
            <a:pathLst>
              <a:path w="516889" h="445135">
                <a:moveTo>
                  <a:pt x="0" y="111252"/>
                </a:moveTo>
                <a:lnTo>
                  <a:pt x="294131" y="111252"/>
                </a:lnTo>
                <a:lnTo>
                  <a:pt x="294131" y="0"/>
                </a:lnTo>
                <a:lnTo>
                  <a:pt x="516636" y="222504"/>
                </a:lnTo>
                <a:lnTo>
                  <a:pt x="294131" y="445008"/>
                </a:lnTo>
                <a:lnTo>
                  <a:pt x="294131" y="333756"/>
                </a:lnTo>
                <a:lnTo>
                  <a:pt x="0" y="333756"/>
                </a:lnTo>
                <a:lnTo>
                  <a:pt x="0" y="111252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889" y="437464"/>
            <a:ext cx="863536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466725" marR="5080" indent="-454659">
              <a:lnSpc>
                <a:spcPts val="3890"/>
              </a:lnSpc>
              <a:spcBef>
                <a:spcPts val="59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классификатор </a:t>
            </a:r>
            <a:r>
              <a:rPr spc="-15" dirty="0">
                <a:solidFill>
                  <a:srgbClr val="001F5F"/>
                </a:solidFill>
              </a:rPr>
              <a:t>продукции  </a:t>
            </a:r>
            <a:r>
              <a:rPr dirty="0">
                <a:solidFill>
                  <a:srgbClr val="001F5F"/>
                </a:solidFill>
              </a:rPr>
              <a:t>по видам </a:t>
            </a:r>
            <a:r>
              <a:rPr spc="-15" dirty="0">
                <a:solidFill>
                  <a:srgbClr val="001F5F"/>
                </a:solidFill>
              </a:rPr>
              <a:t>экономической</a:t>
            </a:r>
            <a:r>
              <a:rPr spc="2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деятельности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86036"/>
            <a:ext cx="8300720" cy="194691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5" dirty="0">
                <a:latin typeface="Calibri"/>
                <a:cs typeface="Calibri"/>
              </a:rPr>
              <a:t>ОКПД </a:t>
            </a:r>
            <a:r>
              <a:rPr sz="2400" dirty="0">
                <a:latin typeface="Calibri"/>
                <a:cs typeface="Calibri"/>
              </a:rPr>
              <a:t>2 </a:t>
            </a:r>
            <a:r>
              <a:rPr sz="2400" spc="-5" dirty="0">
                <a:latin typeface="Calibri"/>
                <a:cs typeface="Calibri"/>
              </a:rPr>
              <a:t>(с </a:t>
            </a:r>
            <a:r>
              <a:rPr sz="2400" dirty="0">
                <a:latin typeface="Calibri"/>
                <a:cs typeface="Calibri"/>
              </a:rPr>
              <a:t>изменениями </a:t>
            </a:r>
            <a:r>
              <a:rPr sz="2400" spc="-10" dirty="0">
                <a:latin typeface="Calibri"/>
                <a:cs typeface="Calibri"/>
              </a:rPr>
              <a:t>от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01.05.2019)</a:t>
            </a:r>
            <a:endParaRPr sz="2400">
              <a:latin typeface="Calibri"/>
              <a:cs typeface="Calibri"/>
            </a:endParaRPr>
          </a:p>
          <a:p>
            <a:pPr marL="550545" marR="5080">
              <a:lnSpc>
                <a:spcPct val="100000"/>
              </a:lnSpc>
              <a:spcBef>
                <a:spcPts val="1205"/>
              </a:spcBef>
              <a:buChar char="-"/>
              <a:tabLst>
                <a:tab pos="712470" algn="l"/>
              </a:tabLst>
            </a:pPr>
            <a:r>
              <a:rPr sz="2400" spc="-5" dirty="0">
                <a:latin typeface="Calibri"/>
                <a:cs typeface="Calibri"/>
              </a:rPr>
              <a:t>72.20.12 </a:t>
            </a:r>
            <a:r>
              <a:rPr sz="2400" spc="-25" dirty="0">
                <a:latin typeface="Calibri"/>
                <a:cs typeface="Calibri"/>
              </a:rPr>
              <a:t>Услуги, </a:t>
            </a:r>
            <a:r>
              <a:rPr sz="2400" spc="-5" dirty="0">
                <a:latin typeface="Calibri"/>
                <a:cs typeface="Calibri"/>
              </a:rPr>
              <a:t>связанные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научными </a:t>
            </a:r>
            <a:r>
              <a:rPr sz="2400" spc="-10" dirty="0">
                <a:latin typeface="Calibri"/>
                <a:cs typeface="Calibri"/>
              </a:rPr>
              <a:t>исследованиями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5" dirty="0">
                <a:latin typeface="Calibri"/>
                <a:cs typeface="Calibri"/>
              </a:rPr>
              <a:t>экспериментальными </a:t>
            </a:r>
            <a:r>
              <a:rPr sz="2400" spc="-10" dirty="0">
                <a:latin typeface="Calibri"/>
                <a:cs typeface="Calibri"/>
              </a:rPr>
              <a:t>разработками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области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психологии</a:t>
            </a:r>
            <a:endParaRPr sz="2400">
              <a:latin typeface="Calibri"/>
              <a:cs typeface="Calibri"/>
            </a:endParaRPr>
          </a:p>
          <a:p>
            <a:pPr marL="712470" indent="-161925">
              <a:lnSpc>
                <a:spcPct val="100000"/>
              </a:lnSpc>
              <a:spcBef>
                <a:spcPts val="1200"/>
              </a:spcBef>
              <a:buChar char="-"/>
              <a:tabLst>
                <a:tab pos="712470" algn="l"/>
              </a:tabLst>
            </a:pPr>
            <a:r>
              <a:rPr sz="2400" spc="-10" dirty="0">
                <a:latin typeface="Calibri"/>
                <a:cs typeface="Calibri"/>
              </a:rPr>
              <a:t>86.90.18 </a:t>
            </a:r>
            <a:r>
              <a:rPr sz="2400" spc="-25" dirty="0">
                <a:latin typeface="Calibri"/>
                <a:cs typeface="Calibri"/>
              </a:rPr>
              <a:t>Услуги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области психического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здоровья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8889" y="437464"/>
            <a:ext cx="863536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466725" marR="5080" indent="-454659">
              <a:lnSpc>
                <a:spcPts val="3890"/>
              </a:lnSpc>
              <a:spcBef>
                <a:spcPts val="590"/>
              </a:spcBef>
            </a:pPr>
            <a:r>
              <a:rPr spc="-10" dirty="0">
                <a:solidFill>
                  <a:srgbClr val="001F5F"/>
                </a:solidFill>
              </a:rPr>
              <a:t>Общероссийский классификатор </a:t>
            </a:r>
            <a:r>
              <a:rPr spc="-15" dirty="0">
                <a:solidFill>
                  <a:srgbClr val="001F5F"/>
                </a:solidFill>
              </a:rPr>
              <a:t>продукции  </a:t>
            </a:r>
            <a:r>
              <a:rPr dirty="0">
                <a:solidFill>
                  <a:srgbClr val="001F5F"/>
                </a:solidFill>
              </a:rPr>
              <a:t>по видам </a:t>
            </a:r>
            <a:r>
              <a:rPr spc="-15" dirty="0">
                <a:solidFill>
                  <a:srgbClr val="001F5F"/>
                </a:solidFill>
              </a:rPr>
              <a:t>экономической</a:t>
            </a:r>
            <a:r>
              <a:rPr spc="2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деятельности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94629"/>
            <a:ext cx="9778365" cy="41973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200" spc="-5" dirty="0">
                <a:latin typeface="Calibri"/>
                <a:cs typeface="Calibri"/>
              </a:rPr>
              <a:t>ОКПД 2 </a:t>
            </a:r>
            <a:r>
              <a:rPr sz="2200" spc="-10" dirty="0">
                <a:latin typeface="Calibri"/>
                <a:cs typeface="Calibri"/>
              </a:rPr>
              <a:t>(с </a:t>
            </a:r>
            <a:r>
              <a:rPr sz="2200" spc="-5" dirty="0">
                <a:latin typeface="Calibri"/>
                <a:cs typeface="Calibri"/>
              </a:rPr>
              <a:t>изменениями от</a:t>
            </a:r>
            <a:r>
              <a:rPr sz="2200" spc="3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01.05.2019)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92929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u="heavy" spc="-5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2200" b="1" u="heavy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Раздел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Q </a:t>
            </a:r>
            <a:r>
              <a:rPr sz="2200" b="1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Услуги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в </a:t>
            </a:r>
            <a:r>
              <a:rPr sz="22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области здравоохранения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и </a:t>
            </a: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социальные</a:t>
            </a:r>
            <a:r>
              <a:rPr sz="2200" b="1" u="heavy" spc="29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 </a:t>
            </a:r>
            <a:r>
              <a:rPr sz="2200" b="1" u="heavy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услуги</a:t>
            </a:r>
            <a:endParaRPr sz="2200">
              <a:latin typeface="Calibri"/>
              <a:cs typeface="Calibri"/>
            </a:endParaRPr>
          </a:p>
          <a:p>
            <a:pPr marL="725805" lvl="1" indent="-343535">
              <a:lnSpc>
                <a:spcPct val="100000"/>
              </a:lnSpc>
              <a:spcBef>
                <a:spcPts val="675"/>
              </a:spcBef>
              <a:buClr>
                <a:srgbClr val="929292"/>
              </a:buClr>
              <a:buFont typeface="Arial"/>
              <a:buChar char="•"/>
              <a:tabLst>
                <a:tab pos="725805" algn="l"/>
                <a:tab pos="726440" algn="l"/>
              </a:tabLst>
            </a:pPr>
            <a:r>
              <a:rPr sz="2200" u="heavy" spc="-5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86 </a:t>
            </a:r>
            <a:r>
              <a:rPr sz="2200" b="1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Услуги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в </a:t>
            </a:r>
            <a:r>
              <a:rPr sz="22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области</a:t>
            </a:r>
            <a:r>
              <a:rPr sz="2200" b="1" u="heavy" spc="8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здравоохранения</a:t>
            </a:r>
            <a:endParaRPr sz="2200">
              <a:latin typeface="Calibri"/>
              <a:cs typeface="Calibri"/>
            </a:endParaRPr>
          </a:p>
          <a:p>
            <a:pPr marL="1088390" lvl="2" indent="-343535">
              <a:lnSpc>
                <a:spcPct val="100000"/>
              </a:lnSpc>
              <a:spcBef>
                <a:spcPts val="670"/>
              </a:spcBef>
              <a:buClr>
                <a:srgbClr val="929292"/>
              </a:buClr>
              <a:buFont typeface="Arial"/>
              <a:buChar char="•"/>
              <a:tabLst>
                <a:tab pos="1088390" algn="l"/>
                <a:tab pos="1089025" algn="l"/>
              </a:tabLst>
            </a:pPr>
            <a:r>
              <a:rPr sz="2200" u="heavy" spc="-5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86.9 </a:t>
            </a:r>
            <a:r>
              <a:rPr sz="2200" b="1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Услуги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в </a:t>
            </a:r>
            <a:r>
              <a:rPr sz="22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области </a:t>
            </a: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медицины</a:t>
            </a:r>
            <a:r>
              <a:rPr sz="2200" b="1" u="heavy" spc="10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прочие</a:t>
            </a:r>
            <a:endParaRPr sz="2200">
              <a:latin typeface="Calibri"/>
              <a:cs typeface="Calibri"/>
            </a:endParaRPr>
          </a:p>
          <a:p>
            <a:pPr marL="1624965" lvl="3" indent="-343535">
              <a:lnSpc>
                <a:spcPct val="100000"/>
              </a:lnSpc>
              <a:spcBef>
                <a:spcPts val="675"/>
              </a:spcBef>
              <a:buClr>
                <a:srgbClr val="929292"/>
              </a:buClr>
              <a:buFont typeface="Arial"/>
              <a:buChar char="•"/>
              <a:tabLst>
                <a:tab pos="1624965" algn="l"/>
                <a:tab pos="1625600" algn="l"/>
              </a:tabLst>
            </a:pPr>
            <a:r>
              <a:rPr sz="2200" u="heavy" spc="-5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86.90 </a:t>
            </a:r>
            <a:r>
              <a:rPr sz="2200" b="1" u="heavy" spc="-3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Услуги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в </a:t>
            </a:r>
            <a:r>
              <a:rPr sz="22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области </a:t>
            </a: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медицины</a:t>
            </a:r>
            <a:r>
              <a:rPr sz="2200" b="1" u="heavy" spc="10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прочие</a:t>
            </a:r>
            <a:endParaRPr sz="2200">
              <a:latin typeface="Calibri"/>
              <a:cs typeface="Calibri"/>
            </a:endParaRPr>
          </a:p>
          <a:p>
            <a:pPr marL="2070100" lvl="4" indent="-342900">
              <a:lnSpc>
                <a:spcPct val="100000"/>
              </a:lnSpc>
              <a:spcBef>
                <a:spcPts val="670"/>
              </a:spcBef>
              <a:buClr>
                <a:srgbClr val="929292"/>
              </a:buClr>
              <a:buFont typeface="Arial"/>
              <a:buChar char="•"/>
              <a:tabLst>
                <a:tab pos="2069464" algn="l"/>
                <a:tab pos="2070100" algn="l"/>
              </a:tabLst>
            </a:pPr>
            <a:r>
              <a:rPr sz="2200" u="heavy" spc="-55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Times New Roman"/>
                <a:cs typeface="Times New Roman"/>
                <a:hlinkClick r:id="rId6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86.90.1 </a:t>
            </a:r>
            <a:r>
              <a:rPr sz="2200" b="1" u="heavy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Услуги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в </a:t>
            </a:r>
            <a:r>
              <a:rPr sz="2200" b="1" u="heavy" spc="-1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области </a:t>
            </a:r>
            <a:r>
              <a:rPr sz="2200" b="1" u="heavy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медицины</a:t>
            </a:r>
            <a:r>
              <a:rPr sz="2200" b="1" u="heavy" spc="7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 </a:t>
            </a:r>
            <a:r>
              <a:rPr sz="2200" b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прочие</a:t>
            </a:r>
            <a:endParaRPr sz="2200">
              <a:latin typeface="Calibri"/>
              <a:cs typeface="Calibri"/>
            </a:endParaRPr>
          </a:p>
          <a:p>
            <a:pPr marL="2876550" lvl="5" indent="-34353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876550" algn="l"/>
                <a:tab pos="2877185" algn="l"/>
              </a:tabLst>
            </a:pPr>
            <a:r>
              <a:rPr sz="2200" b="1" spc="-5" dirty="0">
                <a:solidFill>
                  <a:srgbClr val="444444"/>
                </a:solidFill>
                <a:latin typeface="Calibri"/>
                <a:cs typeface="Calibri"/>
              </a:rPr>
              <a:t>86.90.18 </a:t>
            </a:r>
            <a:r>
              <a:rPr sz="2200" b="1" spc="-25" dirty="0">
                <a:solidFill>
                  <a:srgbClr val="444444"/>
                </a:solidFill>
                <a:latin typeface="Calibri"/>
                <a:cs typeface="Calibri"/>
              </a:rPr>
              <a:t>Услуги </a:t>
            </a:r>
            <a:r>
              <a:rPr sz="2200" b="1" spc="-5" dirty="0">
                <a:solidFill>
                  <a:srgbClr val="444444"/>
                </a:solidFill>
                <a:latin typeface="Calibri"/>
                <a:cs typeface="Calibri"/>
              </a:rPr>
              <a:t>в </a:t>
            </a:r>
            <a:r>
              <a:rPr sz="2200" b="1" spc="-15" dirty="0">
                <a:solidFill>
                  <a:srgbClr val="444444"/>
                </a:solidFill>
                <a:latin typeface="Calibri"/>
                <a:cs typeface="Calibri"/>
              </a:rPr>
              <a:t>области </a:t>
            </a:r>
            <a:r>
              <a:rPr sz="2200" b="1" spc="-10" dirty="0">
                <a:solidFill>
                  <a:srgbClr val="444444"/>
                </a:solidFill>
                <a:latin typeface="Calibri"/>
                <a:cs typeface="Calibri"/>
              </a:rPr>
              <a:t>психического</a:t>
            </a:r>
            <a:r>
              <a:rPr sz="2200" b="1" spc="9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2200" b="1" spc="-10" dirty="0">
                <a:solidFill>
                  <a:srgbClr val="444444"/>
                </a:solidFill>
                <a:latin typeface="Calibri"/>
                <a:cs typeface="Calibri"/>
              </a:rPr>
              <a:t>здоровья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375"/>
              </a:lnSpc>
              <a:spcBef>
                <a:spcPts val="675"/>
              </a:spcBef>
            </a:pPr>
            <a:r>
              <a:rPr sz="2200" spc="-5" dirty="0">
                <a:latin typeface="Calibri"/>
                <a:cs typeface="Calibri"/>
              </a:rPr>
              <a:t>Эта </a:t>
            </a:r>
            <a:r>
              <a:rPr sz="2200" spc="-10" dirty="0">
                <a:latin typeface="Calibri"/>
                <a:cs typeface="Calibri"/>
              </a:rPr>
              <a:t>группировка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включает:</a:t>
            </a:r>
            <a:endParaRPr sz="22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265"/>
              </a:spcBef>
            </a:pPr>
            <a:r>
              <a:rPr sz="2200" spc="-5" dirty="0">
                <a:latin typeface="Calibri"/>
                <a:cs typeface="Calibri"/>
              </a:rPr>
              <a:t>- услуги, оказываемые не лечащими </a:t>
            </a:r>
            <a:r>
              <a:rPr sz="2200" dirty="0">
                <a:latin typeface="Calibri"/>
                <a:cs typeface="Calibri"/>
              </a:rPr>
              <a:t>врачами, </a:t>
            </a:r>
            <a:r>
              <a:rPr sz="2200" spc="-5" dirty="0">
                <a:latin typeface="Calibri"/>
                <a:cs typeface="Calibri"/>
              </a:rPr>
              <a:t>а лицами, </a:t>
            </a:r>
            <a:r>
              <a:rPr sz="2200" spc="-15" dirty="0">
                <a:latin typeface="Calibri"/>
                <a:cs typeface="Calibri"/>
              </a:rPr>
              <a:t>которым </a:t>
            </a:r>
            <a:r>
              <a:rPr sz="2200" spc="-10" dirty="0">
                <a:latin typeface="Calibri"/>
                <a:cs typeface="Calibri"/>
              </a:rPr>
              <a:t>предоставлены  </a:t>
            </a:r>
            <a:r>
              <a:rPr sz="2200" spc="-5" dirty="0">
                <a:latin typeface="Calibri"/>
                <a:cs typeface="Calibri"/>
              </a:rPr>
              <a:t>юридические права </a:t>
            </a:r>
            <a:r>
              <a:rPr sz="2200" spc="-10" dirty="0">
                <a:latin typeface="Calibri"/>
                <a:cs typeface="Calibri"/>
              </a:rPr>
              <a:t>по обслуживанию </a:t>
            </a:r>
            <a:r>
              <a:rPr sz="2200" spc="-5" dirty="0">
                <a:latin typeface="Calibri"/>
                <a:cs typeface="Calibri"/>
              </a:rPr>
              <a:t>пациентов: </a:t>
            </a:r>
            <a:r>
              <a:rPr sz="2200" spc="-10" dirty="0">
                <a:latin typeface="Calibri"/>
                <a:cs typeface="Calibri"/>
              </a:rPr>
              <a:t>услуги </a:t>
            </a:r>
            <a:r>
              <a:rPr sz="2200" spc="-5" dirty="0">
                <a:latin typeface="Calibri"/>
                <a:cs typeface="Calibri"/>
              </a:rPr>
              <a:t>в </a:t>
            </a:r>
            <a:r>
              <a:rPr sz="2200" spc="-15" dirty="0">
                <a:latin typeface="Calibri"/>
                <a:cs typeface="Calibri"/>
              </a:rPr>
              <a:t>области </a:t>
            </a:r>
            <a:r>
              <a:rPr sz="2200" spc="-10" dirty="0">
                <a:latin typeface="Calibri"/>
                <a:cs typeface="Calibri"/>
              </a:rPr>
              <a:t>психического  здоровья, оказываемые </a:t>
            </a:r>
            <a:r>
              <a:rPr sz="2200" b="1" spc="-10" dirty="0">
                <a:latin typeface="Calibri"/>
                <a:cs typeface="Calibri"/>
              </a:rPr>
              <a:t>психоаналитиками, </a:t>
            </a:r>
            <a:r>
              <a:rPr sz="2200" b="1" spc="-15" dirty="0">
                <a:latin typeface="Calibri"/>
                <a:cs typeface="Calibri"/>
              </a:rPr>
              <a:t>психологами </a:t>
            </a:r>
            <a:r>
              <a:rPr sz="2200" b="1" spc="-5" dirty="0">
                <a:latin typeface="Calibri"/>
                <a:cs typeface="Calibri"/>
              </a:rPr>
              <a:t>и</a:t>
            </a:r>
            <a:r>
              <a:rPr sz="2200" b="1" spc="22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психотерапевтами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4604" marR="5080" algn="ctr">
              <a:lnSpc>
                <a:spcPct val="90000"/>
              </a:lnSpc>
              <a:spcBef>
                <a:spcPts val="505"/>
              </a:spcBef>
            </a:pPr>
            <a:r>
              <a:rPr sz="3400" b="0" spc="-15" dirty="0">
                <a:solidFill>
                  <a:srgbClr val="001F5F"/>
                </a:solidFill>
                <a:latin typeface="Calibri Light"/>
                <a:cs typeface="Calibri Light"/>
              </a:rPr>
              <a:t>Об </a:t>
            </a:r>
            <a:r>
              <a:rPr sz="3400" b="0" spc="-30" dirty="0">
                <a:solidFill>
                  <a:srgbClr val="001F5F"/>
                </a:solidFill>
                <a:latin typeface="Calibri Light"/>
                <a:cs typeface="Calibri Light"/>
              </a:rPr>
              <a:t>утверждении профессиональных</a:t>
            </a:r>
            <a:r>
              <a:rPr sz="3400" b="0" spc="-16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3400" b="0" spc="-35" dirty="0">
                <a:solidFill>
                  <a:srgbClr val="001F5F"/>
                </a:solidFill>
                <a:latin typeface="Calibri Light"/>
                <a:cs typeface="Calibri Light"/>
              </a:rPr>
              <a:t>квалификационных  </a:t>
            </a:r>
            <a:r>
              <a:rPr sz="3400" b="0" spc="-20" dirty="0">
                <a:solidFill>
                  <a:srgbClr val="001F5F"/>
                </a:solidFill>
                <a:latin typeface="Calibri Light"/>
                <a:cs typeface="Calibri Light"/>
              </a:rPr>
              <a:t>групп </a:t>
            </a:r>
            <a:r>
              <a:rPr sz="3400" b="0" spc="-30" dirty="0">
                <a:solidFill>
                  <a:srgbClr val="001F5F"/>
                </a:solidFill>
                <a:latin typeface="Calibri Light"/>
                <a:cs typeface="Calibri Light"/>
              </a:rPr>
              <a:t>должностей работников, </a:t>
            </a:r>
            <a:r>
              <a:rPr sz="3400" b="0" spc="-25" dirty="0">
                <a:solidFill>
                  <a:srgbClr val="001F5F"/>
                </a:solidFill>
                <a:latin typeface="Calibri Light"/>
                <a:cs typeface="Calibri Light"/>
              </a:rPr>
              <a:t>занятых </a:t>
            </a:r>
            <a:r>
              <a:rPr sz="3400" b="0" spc="-5" dirty="0">
                <a:solidFill>
                  <a:srgbClr val="001F5F"/>
                </a:solidFill>
                <a:latin typeface="Calibri Light"/>
                <a:cs typeface="Calibri Light"/>
              </a:rPr>
              <a:t>в </a:t>
            </a:r>
            <a:r>
              <a:rPr sz="3400" b="0" spc="-20" dirty="0">
                <a:solidFill>
                  <a:srgbClr val="001F5F"/>
                </a:solidFill>
                <a:latin typeface="Calibri Light"/>
                <a:cs typeface="Calibri Light"/>
              </a:rPr>
              <a:t>сфере  </a:t>
            </a:r>
            <a:r>
              <a:rPr sz="3400" b="0" spc="-30" dirty="0">
                <a:solidFill>
                  <a:srgbClr val="001F5F"/>
                </a:solidFill>
                <a:latin typeface="Calibri Light"/>
                <a:cs typeface="Calibri Light"/>
              </a:rPr>
              <a:t>здравоохранения </a:t>
            </a:r>
            <a:r>
              <a:rPr sz="3400" b="0" spc="-5" dirty="0">
                <a:solidFill>
                  <a:srgbClr val="001F5F"/>
                </a:solidFill>
                <a:latin typeface="Calibri Light"/>
                <a:cs typeface="Calibri Light"/>
              </a:rPr>
              <a:t>и </a:t>
            </a:r>
            <a:r>
              <a:rPr sz="3400" b="0" spc="-30" dirty="0">
                <a:solidFill>
                  <a:srgbClr val="001F5F"/>
                </a:solidFill>
                <a:latin typeface="Calibri Light"/>
                <a:cs typeface="Calibri Light"/>
              </a:rPr>
              <a:t>предоставления </a:t>
            </a:r>
            <a:r>
              <a:rPr sz="3400" b="0" spc="-25" dirty="0">
                <a:solidFill>
                  <a:srgbClr val="001F5F"/>
                </a:solidFill>
                <a:latin typeface="Calibri Light"/>
                <a:cs typeface="Calibri Light"/>
              </a:rPr>
              <a:t>социальных</a:t>
            </a:r>
            <a:r>
              <a:rPr sz="3400" b="0" spc="-26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3400" b="0" spc="-15" dirty="0">
                <a:solidFill>
                  <a:srgbClr val="001F5F"/>
                </a:solidFill>
                <a:latin typeface="Calibri Light"/>
                <a:cs typeface="Calibri Light"/>
              </a:rPr>
              <a:t>услуг</a:t>
            </a:r>
            <a:endParaRPr sz="3400">
              <a:latin typeface="Calibri Light"/>
              <a:cs typeface="Calibr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838909"/>
            <a:ext cx="10356215" cy="200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Приказ </a:t>
            </a:r>
            <a:r>
              <a:rPr sz="2400" spc="-5" dirty="0">
                <a:latin typeface="Calibri"/>
                <a:cs typeface="Calibri"/>
              </a:rPr>
              <a:t>Министерства </a:t>
            </a:r>
            <a:r>
              <a:rPr sz="2400" spc="-10" dirty="0">
                <a:latin typeface="Calibri"/>
                <a:cs typeface="Calibri"/>
              </a:rPr>
              <a:t>здравоохранения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социального развития </a:t>
            </a:r>
            <a:r>
              <a:rPr sz="2400" spc="-10" dirty="0">
                <a:latin typeface="Calibri"/>
                <a:cs typeface="Calibri"/>
              </a:rPr>
              <a:t>от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31.03.08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N149н </a:t>
            </a:r>
            <a:r>
              <a:rPr sz="2400" spc="-10" dirty="0">
                <a:latin typeface="Calibri"/>
                <a:cs typeface="Calibri"/>
              </a:rPr>
              <a:t>(ред. от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03.03.2017)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5" dirty="0">
                <a:latin typeface="Calibri"/>
                <a:cs typeface="Calibri"/>
              </a:rPr>
              <a:t>Профессиональная квалификационная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группа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spc="-10" dirty="0">
                <a:latin typeface="Calibri"/>
                <a:cs typeface="Calibri"/>
              </a:rPr>
              <a:t>«</a:t>
            </a:r>
            <a:r>
              <a:rPr sz="2400" b="1" spc="-10" dirty="0">
                <a:latin typeface="Calibri"/>
                <a:cs typeface="Calibri"/>
              </a:rPr>
              <a:t>Должности </a:t>
            </a:r>
            <a:r>
              <a:rPr sz="2400" b="1" spc="-5" dirty="0">
                <a:latin typeface="Calibri"/>
                <a:cs typeface="Calibri"/>
              </a:rPr>
              <a:t>специалистов третьего </a:t>
            </a:r>
            <a:r>
              <a:rPr sz="2400" b="1" dirty="0">
                <a:latin typeface="Calibri"/>
                <a:cs typeface="Calibri"/>
              </a:rPr>
              <a:t>уровня в </a:t>
            </a:r>
            <a:r>
              <a:rPr sz="2400" b="1" spc="-10" dirty="0">
                <a:latin typeface="Calibri"/>
                <a:cs typeface="Calibri"/>
              </a:rPr>
              <a:t>учреждениях</a:t>
            </a:r>
            <a:r>
              <a:rPr sz="2400" b="1" spc="17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здравоохранения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5" dirty="0">
                <a:latin typeface="Calibri"/>
                <a:cs typeface="Calibri"/>
              </a:rPr>
              <a:t>осуществляющих предоставление социальных</a:t>
            </a:r>
            <a:r>
              <a:rPr sz="2400" b="1" spc="-4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услуг</a:t>
            </a:r>
            <a:r>
              <a:rPr sz="2400" spc="-5" dirty="0"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78382" y="3994911"/>
          <a:ext cx="10593705" cy="2665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33745"/>
                <a:gridCol w="4740275"/>
              </a:tblGrid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1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квалификационный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уровень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latin typeface="Calibri"/>
                          <a:cs typeface="Calibri"/>
                        </a:rPr>
                        <a:t>2 </a:t>
                      </a:r>
                      <a:r>
                        <a:rPr sz="1800" b="1" spc="-5" dirty="0">
                          <a:latin typeface="Calibri"/>
                          <a:cs typeface="Calibri"/>
                        </a:rPr>
                        <a:t>квалификационный</a:t>
                      </a:r>
                      <a:r>
                        <a:rPr sz="18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уровень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2011705">
                <a:tc>
                  <a:txBody>
                    <a:bodyPr/>
                    <a:lstStyle/>
                    <a:p>
                      <a:pPr marL="835025" marR="411480" indent="-28702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Char char="–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Специалист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профессиональной ориентации  инвалидов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025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Специалист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физиологии</a:t>
                      </a:r>
                      <a:r>
                        <a:rPr sz="1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>
                          <a:latin typeface="Calibri"/>
                          <a:cs typeface="Calibri"/>
                        </a:rPr>
                        <a:t>труда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025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Специалист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эргономике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025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Специалист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социальной</a:t>
                      </a:r>
                      <a:r>
                        <a:rPr sz="1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работе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025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025" algn="l"/>
                          <a:tab pos="835660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Инструктор-методист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по лечебной</a:t>
                      </a:r>
                      <a:r>
                        <a:rPr sz="1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физкультуре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835660" indent="-28702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/>
                        <a:buChar char="–"/>
                        <a:tabLst>
                          <a:tab pos="835660" algn="l"/>
                          <a:tab pos="83629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Биолог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660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660" algn="l"/>
                          <a:tab pos="836294" algn="l"/>
                        </a:tabLst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Зоолог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660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660" algn="l"/>
                          <a:tab pos="836294" algn="l"/>
                        </a:tabLst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Энтомолог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835660" indent="-287020">
                        <a:lnSpc>
                          <a:spcPct val="100000"/>
                        </a:lnSpc>
                        <a:buFont typeface="Arial"/>
                        <a:buChar char="–"/>
                        <a:tabLst>
                          <a:tab pos="835660" algn="l"/>
                          <a:tab pos="836294" algn="l"/>
                        </a:tabLst>
                      </a:pPr>
                      <a:r>
                        <a:rPr sz="1800" b="1" spc="-5" dirty="0">
                          <a:latin typeface="Calibri"/>
                          <a:cs typeface="Calibri"/>
                        </a:rPr>
                        <a:t>Медицинский</a:t>
                      </a:r>
                      <a:r>
                        <a:rPr sz="18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latin typeface="Calibri"/>
                          <a:cs typeface="Calibri"/>
                        </a:rPr>
                        <a:t>психолог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549275">
                        <a:lnSpc>
                          <a:spcPct val="100000"/>
                        </a:lnSpc>
                        <a:tabLst>
                          <a:tab pos="835660" algn="l"/>
                        </a:tabLst>
                      </a:pPr>
                      <a:r>
                        <a:rPr sz="1800" dirty="0">
                          <a:latin typeface="Arial"/>
                          <a:cs typeface="Arial"/>
                        </a:rPr>
                        <a:t>–	</a:t>
                      </a:r>
                      <a:r>
                        <a:rPr sz="1800" b="1" dirty="0">
                          <a:latin typeface="Calibri"/>
                          <a:cs typeface="Calibri"/>
                        </a:rPr>
                        <a:t>…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1869" y="684352"/>
            <a:ext cx="666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</a:rPr>
              <a:t>Номенклатура </a:t>
            </a:r>
            <a:r>
              <a:rPr spc="-10" dirty="0">
                <a:solidFill>
                  <a:srgbClr val="001F5F"/>
                </a:solidFill>
              </a:rPr>
              <a:t>медицинских</a:t>
            </a:r>
            <a:r>
              <a:rPr spc="-1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услуг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73377"/>
            <a:ext cx="10356850" cy="1943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Приказ</a:t>
            </a:r>
            <a:r>
              <a:rPr sz="2400" spc="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Минздрава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РФ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от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13.10.17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804н</a:t>
            </a:r>
            <a:r>
              <a:rPr sz="2400" spc="8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«ОБ</a:t>
            </a:r>
            <a:r>
              <a:rPr sz="2400" spc="9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УТВЕРЖДЕНИИ</a:t>
            </a:r>
            <a:r>
              <a:rPr sz="2400" spc="7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НОМЕНКЛАТУРЫ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5"/>
              </a:lnSpc>
            </a:pPr>
            <a:r>
              <a:rPr sz="2400" spc="-5" dirty="0">
                <a:latin typeface="Calibri"/>
                <a:cs typeface="Calibri"/>
              </a:rPr>
              <a:t>МЕДИЦИНСКИХ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УСЛУГ»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Перечень </a:t>
            </a:r>
            <a:r>
              <a:rPr sz="2400" spc="-10" dirty="0">
                <a:latin typeface="Calibri"/>
                <a:cs typeface="Calibri"/>
              </a:rPr>
              <a:t>медицинских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специальностей: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Класс 070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"Прочие"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3744848"/>
            <a:ext cx="176148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2105" algn="l"/>
              </a:tabLst>
            </a:pPr>
            <a:r>
              <a:rPr sz="2400" dirty="0">
                <a:latin typeface="Calibri"/>
                <a:cs typeface="Calibri"/>
              </a:rPr>
              <a:t>включает	в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838" y="3744848"/>
            <a:ext cx="82537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8375" algn="l"/>
                <a:tab pos="3107690" algn="l"/>
                <a:tab pos="4380865" algn="l"/>
                <a:tab pos="5835015" algn="l"/>
                <a:tab pos="6519545" algn="l"/>
                <a:tab pos="7614920" algn="l"/>
              </a:tabLst>
            </a:pPr>
            <a:r>
              <a:rPr sz="2400" dirty="0">
                <a:latin typeface="Calibri"/>
                <a:cs typeface="Calibri"/>
              </a:rPr>
              <a:t>себя	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spc="-35" dirty="0">
                <a:latin typeface="Calibri"/>
                <a:cs typeface="Calibri"/>
              </a:rPr>
              <a:t>е</a:t>
            </a:r>
            <a:r>
              <a:rPr sz="2400" spc="-5" dirty="0">
                <a:latin typeface="Calibri"/>
                <a:cs typeface="Calibri"/>
              </a:rPr>
              <a:t>дицин</a:t>
            </a:r>
            <a:r>
              <a:rPr sz="2400" spc="5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кие	</a:t>
            </a:r>
            <a:r>
              <a:rPr sz="2400" spc="-20" dirty="0">
                <a:latin typeface="Calibri"/>
                <a:cs typeface="Calibri"/>
              </a:rPr>
              <a:t>у</a:t>
            </a:r>
            <a:r>
              <a:rPr sz="2400" dirty="0">
                <a:latin typeface="Calibri"/>
                <a:cs typeface="Calibri"/>
              </a:rPr>
              <a:t>с</a:t>
            </a:r>
            <a:r>
              <a:rPr sz="2400" spc="5" dirty="0">
                <a:latin typeface="Calibri"/>
                <a:cs typeface="Calibri"/>
              </a:rPr>
              <a:t>л</a:t>
            </a:r>
            <a:r>
              <a:rPr sz="2400" dirty="0">
                <a:latin typeface="Calibri"/>
                <a:cs typeface="Calibri"/>
              </a:rPr>
              <a:t>уги,	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ор</a:t>
            </a:r>
            <a:r>
              <a:rPr sz="2400" spc="-10" dirty="0">
                <a:latin typeface="Calibri"/>
                <a:cs typeface="Calibri"/>
              </a:rPr>
              <a:t>ы</a:t>
            </a:r>
            <a:r>
              <a:rPr sz="2400" dirty="0">
                <a:latin typeface="Calibri"/>
                <a:cs typeface="Calibri"/>
              </a:rPr>
              <a:t>е	не	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spc="-10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гут	б</a:t>
            </a:r>
            <a:r>
              <a:rPr sz="2400" spc="-10" dirty="0">
                <a:latin typeface="Calibri"/>
                <a:cs typeface="Calibri"/>
              </a:rPr>
              <a:t>ы</a:t>
            </a:r>
            <a:r>
              <a:rPr sz="2400" spc="-5" dirty="0">
                <a:latin typeface="Calibri"/>
                <a:cs typeface="Calibri"/>
              </a:rPr>
              <a:t>ть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39" y="3982952"/>
            <a:ext cx="6751320" cy="866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95"/>
              </a:spcBef>
            </a:pPr>
            <a:r>
              <a:rPr sz="2400" spc="-5" dirty="0">
                <a:latin typeface="Calibri"/>
                <a:cs typeface="Calibri"/>
              </a:rPr>
              <a:t>классифицированы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соответствующем </a:t>
            </a:r>
            <a:r>
              <a:rPr sz="2400" spc="-20" dirty="0">
                <a:latin typeface="Calibri"/>
                <a:cs typeface="Calibri"/>
              </a:rPr>
              <a:t>подразделе  </a:t>
            </a:r>
            <a:r>
              <a:rPr sz="2400" spc="-5" dirty="0">
                <a:latin typeface="Calibri"/>
                <a:cs typeface="Calibri"/>
              </a:rPr>
              <a:t>(например: услуги </a:t>
            </a:r>
            <a:r>
              <a:rPr sz="2400" b="1" spc="-15" dirty="0">
                <a:latin typeface="Calibri"/>
                <a:cs typeface="Calibri"/>
              </a:rPr>
              <a:t>медицинского </a:t>
            </a:r>
            <a:r>
              <a:rPr sz="2400" b="1" spc="-10" dirty="0">
                <a:latin typeface="Calibri"/>
                <a:cs typeface="Calibri"/>
              </a:rPr>
              <a:t>психолога</a:t>
            </a:r>
            <a:r>
              <a:rPr sz="2400" spc="-10" dirty="0">
                <a:latin typeface="Calibri"/>
                <a:cs typeface="Calibri"/>
              </a:rPr>
              <a:t>).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0364" y="720928"/>
            <a:ext cx="63531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/>
              <a:t>СТРУКТУРА </a:t>
            </a:r>
            <a:r>
              <a:rPr sz="3200" spc="-20" dirty="0"/>
              <a:t>УЧЕБНОГО </a:t>
            </a:r>
            <a:r>
              <a:rPr sz="3200" spc="-15" dirty="0"/>
              <a:t>СОДЕРЖАНИЯ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18005" y="1552194"/>
            <a:ext cx="9107170" cy="3866515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3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Calibri"/>
                <a:cs typeface="Calibri"/>
              </a:rPr>
              <a:t>Актуальность </a:t>
            </a:r>
            <a:r>
              <a:rPr sz="2400" dirty="0">
                <a:latin typeface="Calibri"/>
                <a:cs typeface="Calibri"/>
              </a:rPr>
              <a:t>специальности </a:t>
            </a:r>
            <a:r>
              <a:rPr sz="2400" spc="-10" dirty="0">
                <a:latin typeface="Calibri"/>
                <a:cs typeface="Calibri"/>
              </a:rPr>
              <a:t>«Медицинский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психолог»</a:t>
            </a:r>
            <a:endParaRPr sz="24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latin typeface="Calibri"/>
                <a:cs typeface="Calibri"/>
              </a:rPr>
              <a:t>Проблема терминологии: медицинская </a:t>
            </a:r>
            <a:r>
              <a:rPr sz="2400" spc="-15" dirty="0">
                <a:latin typeface="Calibri"/>
                <a:cs typeface="Calibri"/>
              </a:rPr>
              <a:t>психология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клиническая  </a:t>
            </a:r>
            <a:r>
              <a:rPr sz="2400" spc="-15" dirty="0">
                <a:latin typeface="Calibri"/>
                <a:cs typeface="Calibri"/>
              </a:rPr>
              <a:t>психология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0" dirty="0">
                <a:latin typeface="Calibri"/>
                <a:cs typeface="Calibri"/>
              </a:rPr>
              <a:t>Статус </a:t>
            </a:r>
            <a:r>
              <a:rPr sz="2400" spc="-15" dirty="0">
                <a:latin typeface="Calibri"/>
                <a:cs typeface="Calibri"/>
              </a:rPr>
              <a:t>медицинского психолога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системе здравоохранения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РФ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Calibri"/>
                <a:cs typeface="Calibri"/>
              </a:rPr>
              <a:t>Клинический </a:t>
            </a:r>
            <a:r>
              <a:rPr sz="2400" spc="-15" dirty="0">
                <a:latin typeface="Calibri"/>
                <a:cs typeface="Calibri"/>
              </a:rPr>
              <a:t>психолог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психотерапии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5" dirty="0">
                <a:latin typeface="Calibri"/>
                <a:cs typeface="Calibri"/>
              </a:rPr>
              <a:t>Проблема </a:t>
            </a:r>
            <a:r>
              <a:rPr sz="2400" spc="-20" dirty="0">
                <a:latin typeface="Calibri"/>
                <a:cs typeface="Calibri"/>
              </a:rPr>
              <a:t>подготовки </a:t>
            </a:r>
            <a:r>
              <a:rPr sz="2400" spc="-5" dirty="0">
                <a:latin typeface="Calibri"/>
                <a:cs typeface="Calibri"/>
              </a:rPr>
              <a:t>специалистов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25" dirty="0">
                <a:latin typeface="Calibri"/>
                <a:cs typeface="Calibri"/>
              </a:rPr>
              <a:t>ФГОС </a:t>
            </a:r>
            <a:r>
              <a:rPr sz="2400" spc="-5" dirty="0">
                <a:latin typeface="Calibri"/>
                <a:cs typeface="Calibri"/>
              </a:rPr>
              <a:t>3+, проект </a:t>
            </a:r>
            <a:r>
              <a:rPr sz="2400" spc="-15" dirty="0">
                <a:latin typeface="Calibri"/>
                <a:cs typeface="Calibri"/>
              </a:rPr>
              <a:t>ФГОС3++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проект профессионального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стандарта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«Медицинский </a:t>
            </a:r>
            <a:r>
              <a:rPr sz="2400" spc="-15" dirty="0">
                <a:latin typeface="Calibri"/>
                <a:cs typeface="Calibri"/>
              </a:rPr>
              <a:t>психолог»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1869" y="684352"/>
            <a:ext cx="666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</a:rPr>
              <a:t>Номенклатура </a:t>
            </a:r>
            <a:r>
              <a:rPr spc="-10" dirty="0">
                <a:solidFill>
                  <a:srgbClr val="001F5F"/>
                </a:solidFill>
              </a:rPr>
              <a:t>медицинских</a:t>
            </a:r>
            <a:r>
              <a:rPr spc="-1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услуг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9663"/>
            <a:ext cx="10360025" cy="358775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525"/>
              </a:spcBef>
            </a:pPr>
            <a:r>
              <a:rPr sz="2400" dirty="0">
                <a:latin typeface="Calibri"/>
                <a:cs typeface="Calibri"/>
              </a:rPr>
              <a:t>Вид </a:t>
            </a:r>
            <a:r>
              <a:rPr sz="2400" spc="-10" dirty="0">
                <a:latin typeface="Calibri"/>
                <a:cs typeface="Calibri"/>
              </a:rPr>
              <a:t>медицинской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услуги: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20"/>
              </a:spcBef>
            </a:pPr>
            <a:r>
              <a:rPr sz="2400" spc="-15" dirty="0">
                <a:latin typeface="Calibri"/>
                <a:cs typeface="Calibri"/>
              </a:rPr>
              <a:t>Раздел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"B"</a:t>
            </a:r>
            <a:endParaRPr sz="2400">
              <a:latin typeface="Calibri"/>
              <a:cs typeface="Calibri"/>
            </a:endParaRPr>
          </a:p>
          <a:p>
            <a:pPr marL="12700" marR="8890" algn="just">
              <a:lnSpc>
                <a:spcPct val="80000"/>
              </a:lnSpc>
              <a:spcBef>
                <a:spcPts val="1010"/>
              </a:spcBef>
            </a:pPr>
            <a:r>
              <a:rPr sz="2400" dirty="0">
                <a:latin typeface="Calibri"/>
                <a:cs typeface="Calibri"/>
              </a:rPr>
              <a:t>включает </a:t>
            </a:r>
            <a:r>
              <a:rPr sz="2400" spc="-10" dirty="0">
                <a:latin typeface="Calibri"/>
                <a:cs typeface="Calibri"/>
              </a:rPr>
              <a:t>медицинские </a:t>
            </a:r>
            <a:r>
              <a:rPr sz="2400" spc="-5" dirty="0">
                <a:latin typeface="Calibri"/>
                <a:cs typeface="Calibri"/>
              </a:rPr>
              <a:t>услуги, </a:t>
            </a:r>
            <a:r>
              <a:rPr sz="2400" spc="-10" dirty="0">
                <a:latin typeface="Calibri"/>
                <a:cs typeface="Calibri"/>
              </a:rPr>
              <a:t>представляющие </a:t>
            </a:r>
            <a:r>
              <a:rPr sz="2400" dirty="0">
                <a:latin typeface="Calibri"/>
                <a:cs typeface="Calibri"/>
              </a:rPr>
              <a:t>собой </a:t>
            </a:r>
            <a:r>
              <a:rPr sz="2400" spc="-10" dirty="0">
                <a:latin typeface="Calibri"/>
                <a:cs typeface="Calibri"/>
              </a:rPr>
              <a:t>комплекс медицинских  вмешательств, </a:t>
            </a:r>
            <a:r>
              <a:rPr sz="2400" spc="-5" dirty="0">
                <a:latin typeface="Calibri"/>
                <a:cs typeface="Calibri"/>
              </a:rPr>
              <a:t>направленных </a:t>
            </a:r>
            <a:r>
              <a:rPr sz="2400" spc="5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профилактику, </a:t>
            </a:r>
            <a:r>
              <a:rPr sz="2400" spc="-5" dirty="0">
                <a:latin typeface="Calibri"/>
                <a:cs typeface="Calibri"/>
              </a:rPr>
              <a:t>диагностику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лечение  </a:t>
            </a:r>
            <a:r>
              <a:rPr sz="2400" spc="-10" dirty="0">
                <a:latin typeface="Calibri"/>
                <a:cs typeface="Calibri"/>
              </a:rPr>
              <a:t>заболеваний, медицинскую </a:t>
            </a:r>
            <a:r>
              <a:rPr sz="2400" spc="-5" dirty="0">
                <a:latin typeface="Calibri"/>
                <a:cs typeface="Calibri"/>
              </a:rPr>
              <a:t>реабилитацию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имеющих </a:t>
            </a:r>
            <a:r>
              <a:rPr sz="2400" spc="-15" dirty="0">
                <a:latin typeface="Calibri"/>
                <a:cs typeface="Calibri"/>
              </a:rPr>
              <a:t>самостоятельное  </a:t>
            </a:r>
            <a:r>
              <a:rPr sz="2400" spc="-10" dirty="0">
                <a:latin typeface="Calibri"/>
                <a:cs typeface="Calibri"/>
              </a:rPr>
              <a:t>законченное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значение.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20"/>
              </a:spcBef>
            </a:pPr>
            <a:r>
              <a:rPr sz="2400" spc="-5" dirty="0">
                <a:latin typeface="Calibri"/>
                <a:cs typeface="Calibri"/>
              </a:rPr>
              <a:t>В-01 </a:t>
            </a:r>
            <a:r>
              <a:rPr sz="2400" dirty="0">
                <a:latin typeface="Calibri"/>
                <a:cs typeface="Calibri"/>
              </a:rPr>
              <a:t>- врачебная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лечебно-диагностическая</a:t>
            </a:r>
            <a:endParaRPr sz="2400">
              <a:latin typeface="Calibri"/>
              <a:cs typeface="Calibri"/>
            </a:endParaRPr>
          </a:p>
          <a:p>
            <a:pPr marL="12700" marR="5080" algn="just">
              <a:lnSpc>
                <a:spcPct val="80100"/>
              </a:lnSpc>
              <a:spcBef>
                <a:spcPts val="995"/>
              </a:spcBef>
            </a:pPr>
            <a:r>
              <a:rPr sz="2400" spc="-5" dirty="0">
                <a:latin typeface="Calibri"/>
                <a:cs typeface="Calibri"/>
              </a:rPr>
              <a:t>В-03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сложные </a:t>
            </a:r>
            <a:r>
              <a:rPr sz="2400" spc="-5" dirty="0">
                <a:latin typeface="Calibri"/>
                <a:cs typeface="Calibri"/>
              </a:rPr>
              <a:t>диагностические услуги </a:t>
            </a:r>
            <a:r>
              <a:rPr sz="2400" spc="-20" dirty="0">
                <a:latin typeface="Calibri"/>
                <a:cs typeface="Calibri"/>
              </a:rPr>
              <a:t>(методы </a:t>
            </a:r>
            <a:r>
              <a:rPr sz="2400" spc="-10" dirty="0">
                <a:latin typeface="Calibri"/>
                <a:cs typeface="Calibri"/>
              </a:rPr>
              <a:t>исследования: лабораторный,  </a:t>
            </a:r>
            <a:r>
              <a:rPr sz="2400" spc="-5" dirty="0">
                <a:latin typeface="Calibri"/>
                <a:cs typeface="Calibri"/>
              </a:rPr>
              <a:t>функциональный, инструментальный, рентгенорадиологический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другие),  формирующие диагностические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комплексы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1869" y="684352"/>
            <a:ext cx="666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</a:rPr>
              <a:t>Номенклатура </a:t>
            </a:r>
            <a:r>
              <a:rPr spc="-10" dirty="0">
                <a:solidFill>
                  <a:srgbClr val="001F5F"/>
                </a:solidFill>
              </a:rPr>
              <a:t>медицинских</a:t>
            </a:r>
            <a:r>
              <a:rPr spc="-1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услуг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2218" y="1775205"/>
            <a:ext cx="25196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Вид </a:t>
            </a:r>
            <a:r>
              <a:rPr sz="1800" spc="-10" dirty="0">
                <a:latin typeface="Calibri"/>
                <a:cs typeface="Calibri"/>
              </a:rPr>
              <a:t>медицинской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услуги: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2218" y="2043125"/>
            <a:ext cx="1202055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5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B01.070.009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35"/>
              </a:lnSpc>
            </a:pPr>
            <a:r>
              <a:rPr sz="1800" b="1" spc="-5" dirty="0">
                <a:latin typeface="Calibri"/>
                <a:cs typeface="Calibri"/>
              </a:rPr>
              <a:t>B01.070.010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11373" y="2043125"/>
            <a:ext cx="7429500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35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Прием (тестирование, </a:t>
            </a:r>
            <a:r>
              <a:rPr sz="1800" b="1" spc="-15" dirty="0">
                <a:latin typeface="Calibri"/>
                <a:cs typeface="Calibri"/>
              </a:rPr>
              <a:t>консультация) </a:t>
            </a:r>
            <a:r>
              <a:rPr sz="1800" b="1" spc="-10" dirty="0">
                <a:latin typeface="Calibri"/>
                <a:cs typeface="Calibri"/>
              </a:rPr>
              <a:t>медицинского психолога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первичный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35"/>
              </a:lnSpc>
            </a:pPr>
            <a:r>
              <a:rPr sz="1800" b="1" spc="-5" dirty="0">
                <a:latin typeface="Calibri"/>
                <a:cs typeface="Calibri"/>
              </a:rPr>
              <a:t>Прием (тестирование, </a:t>
            </a:r>
            <a:r>
              <a:rPr sz="1800" b="1" spc="-15" dirty="0">
                <a:latin typeface="Calibri"/>
                <a:cs typeface="Calibri"/>
              </a:rPr>
              <a:t>консультация) </a:t>
            </a:r>
            <a:r>
              <a:rPr sz="1800" b="1" spc="-10" dirty="0">
                <a:latin typeface="Calibri"/>
                <a:cs typeface="Calibri"/>
              </a:rPr>
              <a:t>медицинского </a:t>
            </a:r>
            <a:r>
              <a:rPr sz="1800" b="1" spc="-15" dirty="0">
                <a:latin typeface="Calibri"/>
                <a:cs typeface="Calibri"/>
              </a:rPr>
              <a:t>психолога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повторный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218" y="2580259"/>
            <a:ext cx="1193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B03.035.003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1373" y="2580259"/>
            <a:ext cx="86645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6345" algn="l"/>
                <a:tab pos="2059305" algn="l"/>
                <a:tab pos="3604895" algn="l"/>
                <a:tab pos="5250815" algn="l"/>
                <a:tab pos="6668134" algn="l"/>
                <a:tab pos="7057390" algn="l"/>
                <a:tab pos="7785734" algn="l"/>
              </a:tabLst>
            </a:pPr>
            <a:r>
              <a:rPr sz="1800" spc="-10" dirty="0">
                <a:latin typeface="Calibri"/>
                <a:cs typeface="Calibri"/>
              </a:rPr>
              <a:t>Комплекс	</a:t>
            </a:r>
            <a:r>
              <a:rPr sz="1800" spc="-20" dirty="0">
                <a:latin typeface="Calibri"/>
                <a:cs typeface="Calibri"/>
              </a:rPr>
              <a:t>услуг,	</a:t>
            </a:r>
            <a:r>
              <a:rPr sz="1800" spc="-10" dirty="0">
                <a:latin typeface="Calibri"/>
                <a:cs typeface="Calibri"/>
              </a:rPr>
              <a:t>проводимый	медицинским	</a:t>
            </a:r>
            <a:r>
              <a:rPr sz="1800" spc="-15" dirty="0">
                <a:latin typeface="Calibri"/>
                <a:cs typeface="Calibri"/>
              </a:rPr>
              <a:t>психологом	</a:t>
            </a:r>
            <a:r>
              <a:rPr sz="1800" dirty="0">
                <a:latin typeface="Calibri"/>
                <a:cs typeface="Calibri"/>
              </a:rPr>
              <a:t>в	</a:t>
            </a:r>
            <a:r>
              <a:rPr sz="1800" spc="-25" dirty="0">
                <a:latin typeface="Calibri"/>
                <a:cs typeface="Calibri"/>
              </a:rPr>
              <a:t>ходе	</a:t>
            </a:r>
            <a:r>
              <a:rPr sz="1800" spc="-15" dirty="0">
                <a:latin typeface="Calibri"/>
                <a:cs typeface="Calibri"/>
              </a:rPr>
              <a:t>судебно-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2218" y="2772283"/>
            <a:ext cx="2864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психиатрической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экспертизы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2218" y="3040507"/>
            <a:ext cx="10492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sz="1800" spc="-5" dirty="0">
                <a:latin typeface="Calibri"/>
                <a:cs typeface="Calibri"/>
              </a:rPr>
              <a:t>B03.035.003.001	Изучение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материалов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дела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подэкспертного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их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анализ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медицинским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психологом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2218" y="3232226"/>
            <a:ext cx="10493375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  <a:tabLst>
                <a:tab pos="1413510" algn="l"/>
                <a:tab pos="5261610" algn="l"/>
                <a:tab pos="7821930" algn="l"/>
                <a:tab pos="9464040" algn="l"/>
                <a:tab pos="9784080" algn="l"/>
              </a:tabLst>
            </a:pPr>
            <a:r>
              <a:rPr sz="1800" spc="-5" dirty="0">
                <a:latin typeface="Calibri"/>
                <a:cs typeface="Calibri"/>
              </a:rPr>
              <a:t>проведении	</a:t>
            </a:r>
            <a:r>
              <a:rPr sz="1800" spc="-10" dirty="0">
                <a:latin typeface="Calibri"/>
                <a:cs typeface="Calibri"/>
              </a:rPr>
              <a:t>экспериментально-психологического	(психодиагностического	исследования)	</a:t>
            </a:r>
            <a:r>
              <a:rPr sz="1800" dirty="0">
                <a:latin typeface="Calibri"/>
                <a:cs typeface="Calibri"/>
              </a:rPr>
              <a:t>в	</a:t>
            </a:r>
            <a:r>
              <a:rPr sz="1800" spc="-10" dirty="0">
                <a:latin typeface="Calibri"/>
                <a:cs typeface="Calibri"/>
              </a:rPr>
              <a:t>рамках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835"/>
              </a:lnSpc>
            </a:pPr>
            <a:r>
              <a:rPr sz="1800" spc="-15" dirty="0">
                <a:latin typeface="Calibri"/>
                <a:cs typeface="Calibri"/>
              </a:rPr>
              <a:t>однородной </a:t>
            </a:r>
            <a:r>
              <a:rPr sz="1800" spc="-10" dirty="0">
                <a:latin typeface="Calibri"/>
                <a:cs typeface="Calibri"/>
              </a:rPr>
              <a:t>судебно-психиатрической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экспертизы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2218" y="3693032"/>
            <a:ext cx="27813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03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5" dirty="0">
                <a:latin typeface="Calibri"/>
                <a:cs typeface="Calibri"/>
              </a:rPr>
              <a:t>035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5" dirty="0">
                <a:latin typeface="Calibri"/>
                <a:cs typeface="Calibri"/>
              </a:rPr>
              <a:t>00</a:t>
            </a:r>
            <a:r>
              <a:rPr sz="1800" dirty="0">
                <a:latin typeface="Calibri"/>
                <a:cs typeface="Calibri"/>
              </a:rPr>
              <a:t>3.</a:t>
            </a:r>
            <a:r>
              <a:rPr sz="1800" spc="-5" dirty="0">
                <a:latin typeface="Calibri"/>
                <a:cs typeface="Calibri"/>
              </a:rPr>
              <a:t>00</a:t>
            </a:r>
            <a:r>
              <a:rPr sz="1800" dirty="0">
                <a:latin typeface="Calibri"/>
                <a:cs typeface="Calibri"/>
              </a:rPr>
              <a:t>2	И</a:t>
            </a:r>
            <a:r>
              <a:rPr sz="1800" spc="-2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уче</a:t>
            </a:r>
            <a:r>
              <a:rPr sz="1800" spc="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34561" y="3693032"/>
            <a:ext cx="6153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9555" algn="l"/>
                <a:tab pos="2877820" algn="l"/>
                <a:tab pos="4439920" algn="l"/>
                <a:tab pos="5775325" algn="l"/>
              </a:tabLst>
            </a:pP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дици</a:t>
            </a:r>
            <a:r>
              <a:rPr sz="1800" spc="-10" dirty="0">
                <a:latin typeface="Calibri"/>
                <a:cs typeface="Calibri"/>
              </a:rPr>
              <a:t>нс</a:t>
            </a:r>
            <a:r>
              <a:rPr sz="1800" spc="1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их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ок</a:t>
            </a:r>
            <a:r>
              <a:rPr sz="1800" spc="-10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мен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	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дици</a:t>
            </a:r>
            <a:r>
              <a:rPr sz="1800" spc="-10" dirty="0">
                <a:latin typeface="Calibri"/>
                <a:cs typeface="Calibri"/>
              </a:rPr>
              <a:t>нс</a:t>
            </a:r>
            <a:r>
              <a:rPr sz="1800" dirty="0">
                <a:latin typeface="Calibri"/>
                <a:cs typeface="Calibri"/>
              </a:rPr>
              <a:t>ким	</a:t>
            </a:r>
            <a:r>
              <a:rPr sz="1800" spc="5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5" dirty="0">
                <a:latin typeface="Calibri"/>
                <a:cs typeface="Calibri"/>
              </a:rPr>
              <a:t>х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м	п</a:t>
            </a:r>
            <a:r>
              <a:rPr sz="1800" spc="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35667" y="3693032"/>
            <a:ext cx="1239520" cy="4921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 indent="22860">
              <a:lnSpc>
                <a:spcPct val="70000"/>
              </a:lnSpc>
              <a:spcBef>
                <a:spcPts val="745"/>
              </a:spcBef>
            </a:pPr>
            <a:r>
              <a:rPr sz="1800" dirty="0">
                <a:latin typeface="Calibri"/>
                <a:cs typeface="Calibri"/>
              </a:rPr>
              <a:t>пров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dirty="0">
                <a:latin typeface="Calibri"/>
                <a:cs typeface="Calibri"/>
              </a:rPr>
              <a:t>ении  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днор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дной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2218" y="3885057"/>
            <a:ext cx="9072245" cy="492125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 marR="5080">
              <a:lnSpc>
                <a:spcPct val="70000"/>
              </a:lnSpc>
              <a:spcBef>
                <a:spcPts val="745"/>
              </a:spcBef>
              <a:tabLst>
                <a:tab pos="3855085" algn="l"/>
                <a:tab pos="6410960" algn="l"/>
                <a:tab pos="8047990" algn="l"/>
                <a:tab pos="8362950" algn="l"/>
              </a:tabLst>
            </a:pPr>
            <a:r>
              <a:rPr sz="1800" dirty="0">
                <a:latin typeface="Calibri"/>
                <a:cs typeface="Calibri"/>
              </a:rPr>
              <a:t>э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1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риментальн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5" dirty="0">
                <a:latin typeface="Calibri"/>
                <a:cs typeface="Calibri"/>
              </a:rPr>
              <a:t>п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5" dirty="0">
                <a:latin typeface="Calibri"/>
                <a:cs typeface="Calibri"/>
              </a:rPr>
              <a:t>х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оги</a:t>
            </a:r>
            <a:r>
              <a:rPr sz="1800" dirty="0">
                <a:latin typeface="Calibri"/>
                <a:cs typeface="Calibri"/>
              </a:rPr>
              <a:t>чес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5" dirty="0">
                <a:latin typeface="Calibri"/>
                <a:cs typeface="Calibri"/>
              </a:rPr>
              <a:t>(пси</a:t>
            </a:r>
            <a:r>
              <a:rPr sz="1800" spc="-30" dirty="0">
                <a:latin typeface="Calibri"/>
                <a:cs typeface="Calibri"/>
              </a:rPr>
              <a:t>х</a:t>
            </a:r>
            <a:r>
              <a:rPr sz="1800" spc="-50" dirty="0">
                <a:latin typeface="Calibri"/>
                <a:cs typeface="Calibri"/>
              </a:rPr>
              <a:t>о</a:t>
            </a:r>
            <a:r>
              <a:rPr sz="1800" spc="-5" dirty="0">
                <a:latin typeface="Calibri"/>
                <a:cs typeface="Calibri"/>
              </a:rPr>
              <a:t>диагност</a:t>
            </a:r>
            <a:r>
              <a:rPr sz="1800" dirty="0">
                <a:latin typeface="Calibri"/>
                <a:cs typeface="Calibri"/>
              </a:rPr>
              <a:t>иче</a:t>
            </a:r>
            <a:r>
              <a:rPr sz="1800" spc="-5" dirty="0">
                <a:latin typeface="Calibri"/>
                <a:cs typeface="Calibri"/>
              </a:rPr>
              <a:t>с</a:t>
            </a:r>
            <a:r>
              <a:rPr sz="1800" spc="-20" dirty="0">
                <a:latin typeface="Calibri"/>
                <a:cs typeface="Calibri"/>
              </a:rPr>
              <a:t>к</a:t>
            </a:r>
            <a:r>
              <a:rPr sz="1800" spc="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5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с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20" dirty="0">
                <a:latin typeface="Calibri"/>
                <a:cs typeface="Calibri"/>
              </a:rPr>
              <a:t>е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ова</a:t>
            </a:r>
            <a:r>
              <a:rPr sz="1800" spc="-1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ия)	в	</a:t>
            </a:r>
            <a:r>
              <a:rPr sz="1800" spc="-5" dirty="0">
                <a:latin typeface="Calibri"/>
                <a:cs typeface="Calibri"/>
              </a:rPr>
              <a:t>рам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ах  </a:t>
            </a:r>
            <a:r>
              <a:rPr sz="1800" spc="-10" dirty="0">
                <a:latin typeface="Calibri"/>
                <a:cs typeface="Calibri"/>
              </a:rPr>
              <a:t>судебно-психиатрической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экспертизы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82218" y="4345304"/>
            <a:ext cx="10492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sz="1800" spc="-5" dirty="0">
                <a:latin typeface="Calibri"/>
                <a:cs typeface="Calibri"/>
              </a:rPr>
              <a:t>B03.035.003.003	Изучение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материалов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дела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подэкспертного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их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анализ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медицинским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психологом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2218" y="4537024"/>
            <a:ext cx="743330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проведении </a:t>
            </a:r>
            <a:r>
              <a:rPr sz="1800" spc="-10" dirty="0">
                <a:latin typeface="Calibri"/>
                <a:cs typeface="Calibri"/>
              </a:rPr>
              <a:t>комплексной судебно-психиатрической </a:t>
            </a:r>
            <a:r>
              <a:rPr sz="1800" spc="-5" dirty="0">
                <a:latin typeface="Calibri"/>
                <a:cs typeface="Calibri"/>
              </a:rPr>
              <a:t>экспертизы живых</a:t>
            </a:r>
            <a:r>
              <a:rPr sz="1800" spc="18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лиц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2218" y="4805933"/>
            <a:ext cx="1598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B03.035.003.004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11373" y="4805933"/>
            <a:ext cx="86633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22045" algn="l"/>
                <a:tab pos="2616835" algn="l"/>
                <a:tab pos="3961129" algn="l"/>
                <a:tab pos="5412105" algn="l"/>
                <a:tab pos="6962775" algn="l"/>
                <a:tab pos="8285480" algn="l"/>
              </a:tabLst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25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уче</a:t>
            </a:r>
            <a:r>
              <a:rPr sz="1800" spc="5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ие	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дици</a:t>
            </a:r>
            <a:r>
              <a:rPr sz="1800" spc="-10" dirty="0">
                <a:latin typeface="Calibri"/>
                <a:cs typeface="Calibri"/>
              </a:rPr>
              <a:t>нс</a:t>
            </a:r>
            <a:r>
              <a:rPr sz="1800" spc="10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их	</a:t>
            </a:r>
            <a:r>
              <a:rPr sz="1800" spc="-10" dirty="0">
                <a:latin typeface="Calibri"/>
                <a:cs typeface="Calibri"/>
              </a:rPr>
              <a:t>д</a:t>
            </a:r>
            <a:r>
              <a:rPr sz="1800" spc="-5" dirty="0">
                <a:latin typeface="Calibri"/>
                <a:cs typeface="Calibri"/>
              </a:rPr>
              <a:t>ок</a:t>
            </a:r>
            <a:r>
              <a:rPr sz="1800" spc="-25" dirty="0">
                <a:latin typeface="Calibri"/>
                <a:cs typeface="Calibri"/>
              </a:rPr>
              <a:t>у</a:t>
            </a:r>
            <a:r>
              <a:rPr sz="1800" spc="-5" dirty="0">
                <a:latin typeface="Calibri"/>
                <a:cs typeface="Calibri"/>
              </a:rPr>
              <a:t>мен</a:t>
            </a:r>
            <a:r>
              <a:rPr sz="1800" spc="-30" dirty="0">
                <a:latin typeface="Calibri"/>
                <a:cs typeface="Calibri"/>
              </a:rPr>
              <a:t>т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в	и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</a:t>
            </a:r>
            <a:r>
              <a:rPr sz="1800" spc="5" dirty="0">
                <a:latin typeface="Calibri"/>
                <a:cs typeface="Calibri"/>
              </a:rPr>
              <a:t>ыт</a:t>
            </a:r>
            <a:r>
              <a:rPr sz="1800" spc="-25" dirty="0">
                <a:latin typeface="Calibri"/>
                <a:cs typeface="Calibri"/>
              </a:rPr>
              <a:t>у</a:t>
            </a:r>
            <a:r>
              <a:rPr sz="1800" spc="-1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spc="-10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дици</a:t>
            </a:r>
            <a:r>
              <a:rPr sz="1800" spc="-10" dirty="0">
                <a:latin typeface="Calibri"/>
                <a:cs typeface="Calibri"/>
              </a:rPr>
              <a:t>нс</a:t>
            </a:r>
            <a:r>
              <a:rPr sz="1800" dirty="0">
                <a:latin typeface="Calibri"/>
                <a:cs typeface="Calibri"/>
              </a:rPr>
              <a:t>ким	п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25" dirty="0">
                <a:latin typeface="Calibri"/>
                <a:cs typeface="Calibri"/>
              </a:rPr>
              <a:t>х</a:t>
            </a:r>
            <a:r>
              <a:rPr sz="1800" spc="-30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м	п</a:t>
            </a:r>
            <a:r>
              <a:rPr sz="1800" spc="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2218" y="4997958"/>
            <a:ext cx="74333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проведении </a:t>
            </a:r>
            <a:r>
              <a:rPr sz="1800" spc="-10" dirty="0">
                <a:latin typeface="Calibri"/>
                <a:cs typeface="Calibri"/>
              </a:rPr>
              <a:t>комплексной судебно-психиатрической </a:t>
            </a:r>
            <a:r>
              <a:rPr sz="1800" spc="-5" dirty="0">
                <a:latin typeface="Calibri"/>
                <a:cs typeface="Calibri"/>
              </a:rPr>
              <a:t>экспертизы живых</a:t>
            </a:r>
            <a:r>
              <a:rPr sz="1800" spc="1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лиц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82218" y="5266182"/>
            <a:ext cx="29622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1500" algn="l"/>
              </a:tabLst>
            </a:pPr>
            <a:r>
              <a:rPr sz="1800" spc="-5" dirty="0">
                <a:latin typeface="Calibri"/>
                <a:cs typeface="Calibri"/>
              </a:rPr>
              <a:t>B03.035.003.005	</a:t>
            </a:r>
            <a:r>
              <a:rPr sz="1800" spc="-20" dirty="0">
                <a:latin typeface="Calibri"/>
                <a:cs typeface="Calibri"/>
              </a:rPr>
              <a:t>Подготовка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2390" y="5266182"/>
            <a:ext cx="73920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1503045" algn="l"/>
                <a:tab pos="2850515" algn="l"/>
                <a:tab pos="4182745" algn="l"/>
                <a:tab pos="5713095" algn="l"/>
                <a:tab pos="7014209" algn="l"/>
              </a:tabLst>
            </a:pPr>
            <a:r>
              <a:rPr sz="1800" dirty="0">
                <a:latin typeface="Calibri"/>
                <a:cs typeface="Calibri"/>
              </a:rPr>
              <a:t>и	напи</a:t>
            </a:r>
            <a:r>
              <a:rPr sz="1800" spc="-15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ание	э</a:t>
            </a:r>
            <a:r>
              <a:rPr sz="1800" spc="-25" dirty="0">
                <a:latin typeface="Calibri"/>
                <a:cs typeface="Calibri"/>
              </a:rPr>
              <a:t>к</a:t>
            </a:r>
            <a:r>
              <a:rPr sz="1800" spc="5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пертно</a:t>
            </a:r>
            <a:r>
              <a:rPr sz="1800" spc="-10" dirty="0">
                <a:latin typeface="Calibri"/>
                <a:cs typeface="Calibri"/>
              </a:rPr>
              <a:t>г</a:t>
            </a:r>
            <a:r>
              <a:rPr sz="1800" dirty="0">
                <a:latin typeface="Calibri"/>
                <a:cs typeface="Calibri"/>
              </a:rPr>
              <a:t>о	</a:t>
            </a:r>
            <a:r>
              <a:rPr sz="1800" spc="-10" dirty="0">
                <a:latin typeface="Calibri"/>
                <a:cs typeface="Calibri"/>
              </a:rPr>
              <a:t>з</a:t>
            </a:r>
            <a:r>
              <a:rPr sz="1800" dirty="0">
                <a:latin typeface="Calibri"/>
                <a:cs typeface="Calibri"/>
              </a:rPr>
              <a:t>а</a:t>
            </a:r>
            <a:r>
              <a:rPr sz="1800" spc="5" dirty="0">
                <a:latin typeface="Calibri"/>
                <a:cs typeface="Calibri"/>
              </a:rPr>
              <a:t>к</a:t>
            </a:r>
            <a:r>
              <a:rPr sz="1800" dirty="0">
                <a:latin typeface="Calibri"/>
                <a:cs typeface="Calibri"/>
              </a:rPr>
              <a:t>лю</a:t>
            </a:r>
            <a:r>
              <a:rPr sz="1800" spc="-10" dirty="0">
                <a:latin typeface="Calibri"/>
                <a:cs typeface="Calibri"/>
              </a:rPr>
              <a:t>ч</a:t>
            </a:r>
            <a:r>
              <a:rPr sz="1800" dirty="0">
                <a:latin typeface="Calibri"/>
                <a:cs typeface="Calibri"/>
              </a:rPr>
              <a:t>е</a:t>
            </a:r>
            <a:r>
              <a:rPr sz="1800" spc="10" dirty="0">
                <a:latin typeface="Calibri"/>
                <a:cs typeface="Calibri"/>
              </a:rPr>
              <a:t>н</a:t>
            </a:r>
            <a:r>
              <a:rPr sz="1800" dirty="0">
                <a:latin typeface="Calibri"/>
                <a:cs typeface="Calibri"/>
              </a:rPr>
              <a:t>ия	</a:t>
            </a:r>
            <a:r>
              <a:rPr sz="1800" spc="-5" dirty="0">
                <a:latin typeface="Calibri"/>
                <a:cs typeface="Calibri"/>
              </a:rPr>
              <a:t>м</a:t>
            </a:r>
            <a:r>
              <a:rPr sz="1800" spc="-30" dirty="0">
                <a:latin typeface="Calibri"/>
                <a:cs typeface="Calibri"/>
              </a:rPr>
              <a:t>е</a:t>
            </a:r>
            <a:r>
              <a:rPr sz="1800" spc="-5" dirty="0">
                <a:latin typeface="Calibri"/>
                <a:cs typeface="Calibri"/>
              </a:rPr>
              <a:t>ди</a:t>
            </a:r>
            <a:r>
              <a:rPr sz="1800" spc="5" dirty="0">
                <a:latin typeface="Calibri"/>
                <a:cs typeface="Calibri"/>
              </a:rPr>
              <a:t>ц</a:t>
            </a:r>
            <a:r>
              <a:rPr sz="1800" dirty="0">
                <a:latin typeface="Calibri"/>
                <a:cs typeface="Calibri"/>
              </a:rPr>
              <a:t>ин</a:t>
            </a:r>
            <a:r>
              <a:rPr sz="1800" spc="-10" dirty="0">
                <a:latin typeface="Calibri"/>
                <a:cs typeface="Calibri"/>
              </a:rPr>
              <a:t>с</a:t>
            </a:r>
            <a:r>
              <a:rPr sz="1800" dirty="0">
                <a:latin typeface="Calibri"/>
                <a:cs typeface="Calibri"/>
              </a:rPr>
              <a:t>ким	пси</a:t>
            </a:r>
            <a:r>
              <a:rPr sz="1800" spc="-20" dirty="0">
                <a:latin typeface="Calibri"/>
                <a:cs typeface="Calibri"/>
              </a:rPr>
              <a:t>х</a:t>
            </a:r>
            <a:r>
              <a:rPr sz="1800" spc="-40" dirty="0">
                <a:latin typeface="Calibri"/>
                <a:cs typeface="Calibri"/>
              </a:rPr>
              <a:t>о</a:t>
            </a:r>
            <a:r>
              <a:rPr sz="1800" spc="-10" dirty="0">
                <a:latin typeface="Calibri"/>
                <a:cs typeface="Calibri"/>
              </a:rPr>
              <a:t>л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spc="-25" dirty="0">
                <a:latin typeface="Calibri"/>
                <a:cs typeface="Calibri"/>
              </a:rPr>
              <a:t>г</a:t>
            </a:r>
            <a:r>
              <a:rPr sz="1800" spc="-5" dirty="0">
                <a:latin typeface="Calibri"/>
                <a:cs typeface="Calibri"/>
              </a:rPr>
              <a:t>о</a:t>
            </a:r>
            <a:r>
              <a:rPr sz="1800" dirty="0">
                <a:latin typeface="Calibri"/>
                <a:cs typeface="Calibri"/>
              </a:rPr>
              <a:t>м	п</a:t>
            </a:r>
            <a:r>
              <a:rPr sz="1800" spc="10" dirty="0">
                <a:latin typeface="Calibri"/>
                <a:cs typeface="Calibri"/>
              </a:rPr>
              <a:t>р</a:t>
            </a:r>
            <a:r>
              <a:rPr sz="1800" dirty="0">
                <a:latin typeface="Calibri"/>
                <a:cs typeface="Calibri"/>
              </a:rPr>
              <a:t>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2218" y="5458155"/>
            <a:ext cx="6319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проведении </a:t>
            </a:r>
            <a:r>
              <a:rPr sz="1800" spc="-10" dirty="0">
                <a:latin typeface="Calibri"/>
                <a:cs typeface="Calibri"/>
              </a:rPr>
              <a:t>комплексной судебно-психиатрической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экспертизы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11373" y="5726074"/>
            <a:ext cx="866394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65545" algn="l"/>
              </a:tabLst>
            </a:pPr>
            <a:r>
              <a:rPr sz="1800" b="1" spc="-10" dirty="0">
                <a:latin typeface="Calibri"/>
                <a:cs typeface="Calibri"/>
              </a:rPr>
              <a:t>Патопсихологическое-экспериментальное-психологическое	(психодиагностическое)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2218" y="5726074"/>
            <a:ext cx="1424305" cy="4927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B03.035.004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835"/>
              </a:lnSpc>
            </a:pP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10" dirty="0">
                <a:latin typeface="Calibri"/>
                <a:cs typeface="Calibri"/>
              </a:rPr>
              <a:t>с</a:t>
            </a:r>
            <a:r>
              <a:rPr sz="1800" b="1" spc="-5" dirty="0">
                <a:latin typeface="Calibri"/>
                <a:cs typeface="Calibri"/>
              </a:rPr>
              <a:t>сл</a:t>
            </a:r>
            <a:r>
              <a:rPr sz="1800" b="1" spc="-15" dirty="0">
                <a:latin typeface="Calibri"/>
                <a:cs typeface="Calibri"/>
              </a:rPr>
              <a:t>е</a:t>
            </a:r>
            <a:r>
              <a:rPr sz="1800" b="1" spc="-20" dirty="0">
                <a:latin typeface="Calibri"/>
                <a:cs typeface="Calibri"/>
              </a:rPr>
              <a:t>д</a:t>
            </a:r>
            <a:r>
              <a:rPr sz="1800" b="1" dirty="0">
                <a:latin typeface="Calibri"/>
                <a:cs typeface="Calibri"/>
              </a:rPr>
              <a:t>ование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445" y="684352"/>
            <a:ext cx="65963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</a:rPr>
              <a:t>Стандарты </a:t>
            </a:r>
            <a:r>
              <a:rPr spc="-15" dirty="0">
                <a:solidFill>
                  <a:srgbClr val="001F5F"/>
                </a:solidFill>
              </a:rPr>
              <a:t>медицинской</a:t>
            </a:r>
            <a:r>
              <a:rPr spc="-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помощи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43785"/>
            <a:ext cx="10323830" cy="455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Стандарт </a:t>
            </a:r>
            <a:r>
              <a:rPr sz="1800" spc="-10" dirty="0">
                <a:latin typeface="Calibri"/>
                <a:cs typeface="Calibri"/>
              </a:rPr>
              <a:t>медицинской </a:t>
            </a:r>
            <a:r>
              <a:rPr sz="1800" spc="-5" dirty="0">
                <a:latin typeface="Calibri"/>
                <a:cs typeface="Calibri"/>
              </a:rPr>
              <a:t>помощи </a:t>
            </a:r>
            <a:r>
              <a:rPr sz="1800" spc="-10" dirty="0">
                <a:latin typeface="Calibri"/>
                <a:cs typeface="Calibri"/>
              </a:rPr>
              <a:t>больным </a:t>
            </a:r>
            <a:r>
              <a:rPr sz="1800" dirty="0">
                <a:latin typeface="Calibri"/>
                <a:cs typeface="Calibri"/>
              </a:rPr>
              <a:t>с </a:t>
            </a:r>
            <a:r>
              <a:rPr sz="1800" spc="-25" dirty="0">
                <a:latin typeface="Calibri"/>
                <a:cs typeface="Calibri"/>
              </a:rPr>
              <a:t>инсультом </a:t>
            </a:r>
            <a:r>
              <a:rPr sz="1800" spc="-5" dirty="0">
                <a:latin typeface="Calibri"/>
                <a:cs typeface="Calibri"/>
              </a:rPr>
              <a:t>(при оказании специализированной помощи) (утв.  Приказом Министерства здравоохранения </a:t>
            </a:r>
            <a:r>
              <a:rPr sz="1800" dirty="0">
                <a:latin typeface="Calibri"/>
                <a:cs typeface="Calibri"/>
              </a:rPr>
              <a:t>и </a:t>
            </a:r>
            <a:r>
              <a:rPr sz="1800" spc="-10" dirty="0">
                <a:latin typeface="Calibri"/>
                <a:cs typeface="Calibri"/>
              </a:rPr>
              <a:t>социального </a:t>
            </a:r>
            <a:r>
              <a:rPr sz="1800" spc="-5" dirty="0">
                <a:latin typeface="Calibri"/>
                <a:cs typeface="Calibri"/>
              </a:rPr>
              <a:t>развития РФ </a:t>
            </a:r>
            <a:r>
              <a:rPr sz="1800" spc="-10" dirty="0">
                <a:latin typeface="Calibri"/>
                <a:cs typeface="Calibri"/>
              </a:rPr>
              <a:t>от </a:t>
            </a:r>
            <a:r>
              <a:rPr sz="1800" dirty="0">
                <a:latin typeface="Calibri"/>
                <a:cs typeface="Calibri"/>
              </a:rPr>
              <a:t>1.08.07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N513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инфаркте мозга,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внутримозговом кровоизлиянии,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20" dirty="0">
                <a:latin typeface="Calibri"/>
                <a:cs typeface="Calibri"/>
              </a:rPr>
              <a:t>инсульте, </a:t>
            </a:r>
            <a:r>
              <a:rPr sz="1800" dirty="0">
                <a:latin typeface="Calibri"/>
                <a:cs typeface="Calibri"/>
              </a:rPr>
              <a:t>не </a:t>
            </a:r>
            <a:r>
              <a:rPr sz="1800" spc="-5" dirty="0">
                <a:latin typeface="Calibri"/>
                <a:cs typeface="Calibri"/>
              </a:rPr>
              <a:t>уточненном</a:t>
            </a:r>
            <a:r>
              <a:rPr sz="1800" spc="1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как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кровоизлияние </a:t>
            </a:r>
            <a:r>
              <a:rPr sz="1800" dirty="0">
                <a:latin typeface="Calibri"/>
                <a:cs typeface="Calibri"/>
              </a:rPr>
              <a:t>или инфаркт и в </a:t>
            </a:r>
            <a:r>
              <a:rPr sz="1800" spc="-10" dirty="0">
                <a:latin typeface="Calibri"/>
                <a:cs typeface="Calibri"/>
              </a:rPr>
              <a:t>отсутствие </a:t>
            </a:r>
            <a:r>
              <a:rPr sz="1800" spc="-5" dirty="0">
                <a:latin typeface="Calibri"/>
                <a:cs typeface="Calibri"/>
              </a:rPr>
              <a:t>нарушений жизненно-важных функций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рекомендовано: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А13.30.010 </a:t>
            </a:r>
            <a:r>
              <a:rPr sz="1800" b="1" spc="-10" dirty="0">
                <a:latin typeface="Calibri"/>
                <a:cs typeface="Calibri"/>
              </a:rPr>
              <a:t>Нейропсихологическое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исследование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А13.23.009 </a:t>
            </a:r>
            <a:r>
              <a:rPr sz="1800" spc="-10" dirty="0">
                <a:latin typeface="Calibri"/>
                <a:cs typeface="Calibri"/>
              </a:rPr>
              <a:t>Нейропсихологические </a:t>
            </a:r>
            <a:r>
              <a:rPr sz="1800" spc="-5" dirty="0">
                <a:latin typeface="Calibri"/>
                <a:cs typeface="Calibri"/>
              </a:rPr>
              <a:t>коррекционно-восстановительные процедуры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индивидуальные</a:t>
            </a:r>
            <a:endParaRPr sz="1800">
              <a:latin typeface="Calibri"/>
              <a:cs typeface="Calibri"/>
            </a:endParaRPr>
          </a:p>
          <a:p>
            <a:pPr marL="355600" marR="396875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А13.23.009.001 </a:t>
            </a:r>
            <a:r>
              <a:rPr sz="1800" spc="-10" dirty="0">
                <a:latin typeface="Calibri"/>
                <a:cs typeface="Calibri"/>
              </a:rPr>
              <a:t>Нейропсихологические </a:t>
            </a:r>
            <a:r>
              <a:rPr sz="1800" spc="-5" dirty="0">
                <a:latin typeface="Calibri"/>
                <a:cs typeface="Calibri"/>
              </a:rPr>
              <a:t>коррекционно-восстановительные процедуры </a:t>
            </a:r>
            <a:r>
              <a:rPr sz="1800" dirty="0">
                <a:latin typeface="Calibri"/>
                <a:cs typeface="Calibri"/>
              </a:rPr>
              <a:t>при </a:t>
            </a:r>
            <a:r>
              <a:rPr sz="1800" spc="-5" dirty="0">
                <a:latin typeface="Calibri"/>
                <a:cs typeface="Calibri"/>
              </a:rPr>
              <a:t>афазии  индивидуальные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А13.23.009.002 </a:t>
            </a:r>
            <a:r>
              <a:rPr sz="1800" spc="-10" dirty="0">
                <a:latin typeface="Calibri"/>
                <a:cs typeface="Calibri"/>
              </a:rPr>
              <a:t>Нейропсихологические коррекционно-восстановительные </a:t>
            </a:r>
            <a:r>
              <a:rPr sz="1800" spc="-5" dirty="0">
                <a:latin typeface="Calibri"/>
                <a:cs typeface="Calibri"/>
              </a:rPr>
              <a:t>процедуры </a:t>
            </a:r>
            <a:r>
              <a:rPr sz="1800" dirty="0">
                <a:latin typeface="Calibri"/>
                <a:cs typeface="Calibri"/>
              </a:rPr>
              <a:t>при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афазии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latin typeface="Calibri"/>
                <a:cs typeface="Calibri"/>
              </a:rPr>
              <a:t>групповые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А13.23.010 </a:t>
            </a:r>
            <a:r>
              <a:rPr sz="1800" spc="-10" dirty="0">
                <a:latin typeface="Calibri"/>
                <a:cs typeface="Calibri"/>
              </a:rPr>
              <a:t>Нейропсихологические </a:t>
            </a:r>
            <a:r>
              <a:rPr sz="1800" spc="-5" dirty="0">
                <a:latin typeface="Calibri"/>
                <a:cs typeface="Calibri"/>
              </a:rPr>
              <a:t>коррекционно-восстановительные процедуры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групповые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А13.30.003 </a:t>
            </a:r>
            <a:r>
              <a:rPr sz="1800" b="1" spc="-10" dirty="0">
                <a:latin typeface="Calibri"/>
                <a:cs typeface="Calibri"/>
              </a:rPr>
              <a:t>Психологическая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адаптация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А13.30.005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Психотерапия</a:t>
            </a:r>
            <a:endParaRPr sz="1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800" dirty="0">
                <a:latin typeface="Calibri"/>
                <a:cs typeface="Calibri"/>
              </a:rPr>
              <a:t>А13.30.005.001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Арттерапия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8445" y="684352"/>
            <a:ext cx="65963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1F5F"/>
                </a:solidFill>
              </a:rPr>
              <a:t>Стандарты </a:t>
            </a:r>
            <a:r>
              <a:rPr spc="-15" dirty="0">
                <a:solidFill>
                  <a:srgbClr val="001F5F"/>
                </a:solidFill>
              </a:rPr>
              <a:t>медицинской</a:t>
            </a:r>
            <a:r>
              <a:rPr spc="-5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помощи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02333"/>
            <a:ext cx="10514965" cy="459803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340995">
              <a:lnSpc>
                <a:spcPct val="90100"/>
              </a:lnSpc>
              <a:spcBef>
                <a:spcPts val="385"/>
              </a:spcBef>
            </a:pPr>
            <a:r>
              <a:rPr sz="2400" spc="-10" dirty="0">
                <a:latin typeface="Calibri"/>
                <a:cs typeface="Calibri"/>
              </a:rPr>
              <a:t>Порядок оказания медицинской </a:t>
            </a:r>
            <a:r>
              <a:rPr sz="2400" spc="-5" dirty="0">
                <a:latin typeface="Calibri"/>
                <a:cs typeface="Calibri"/>
              </a:rPr>
              <a:t>помощи </a:t>
            </a:r>
            <a:r>
              <a:rPr sz="2400" spc="-15" dirty="0">
                <a:latin typeface="Calibri"/>
                <a:cs typeface="Calibri"/>
              </a:rPr>
              <a:t>больным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10" dirty="0">
                <a:latin typeface="Calibri"/>
                <a:cs typeface="Calibri"/>
              </a:rPr>
              <a:t>острыми </a:t>
            </a:r>
            <a:r>
              <a:rPr sz="2400" spc="-5" dirty="0">
                <a:latin typeface="Calibri"/>
                <a:cs typeface="Calibri"/>
              </a:rPr>
              <a:t>нарушениями  </a:t>
            </a:r>
            <a:r>
              <a:rPr sz="2400" spc="-10" dirty="0">
                <a:latin typeface="Calibri"/>
                <a:cs typeface="Calibri"/>
              </a:rPr>
              <a:t>мозгового </a:t>
            </a:r>
            <a:r>
              <a:rPr sz="2400" spc="-5" dirty="0">
                <a:latin typeface="Calibri"/>
                <a:cs typeface="Calibri"/>
              </a:rPr>
              <a:t>кровообращения (утв. </a:t>
            </a:r>
            <a:r>
              <a:rPr sz="2400" spc="-10" dirty="0">
                <a:latin typeface="Calibri"/>
                <a:cs typeface="Calibri"/>
              </a:rPr>
              <a:t>Приказом </a:t>
            </a:r>
            <a:r>
              <a:rPr sz="2400" spc="-5" dirty="0">
                <a:latin typeface="Calibri"/>
                <a:cs typeface="Calibri"/>
              </a:rPr>
              <a:t>Министерства </a:t>
            </a:r>
            <a:r>
              <a:rPr sz="2400" spc="-10" dirty="0">
                <a:latin typeface="Calibri"/>
                <a:cs typeface="Calibri"/>
              </a:rPr>
              <a:t>здравоохранения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5" dirty="0">
                <a:latin typeface="Calibri"/>
                <a:cs typeface="Calibri"/>
              </a:rPr>
              <a:t>социального развития </a:t>
            </a:r>
            <a:r>
              <a:rPr sz="2400" dirty="0">
                <a:latin typeface="Calibri"/>
                <a:cs typeface="Calibri"/>
              </a:rPr>
              <a:t>РФ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5" dirty="0">
                <a:latin typeface="Calibri"/>
                <a:cs typeface="Calibri"/>
              </a:rPr>
              <a:t>15.11.2012 </a:t>
            </a:r>
            <a:r>
              <a:rPr sz="2400" dirty="0">
                <a:latin typeface="Calibri"/>
                <a:cs typeface="Calibri"/>
              </a:rPr>
              <a:t>N </a:t>
            </a:r>
            <a:r>
              <a:rPr sz="2400" spc="-5" dirty="0">
                <a:latin typeface="Calibri"/>
                <a:cs typeface="Calibri"/>
              </a:rPr>
              <a:t>928н </a:t>
            </a:r>
            <a:r>
              <a:rPr sz="2400" spc="-10" dirty="0">
                <a:latin typeface="Calibri"/>
                <a:cs typeface="Calibri"/>
              </a:rPr>
              <a:t>(ред. от 22.02.2019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N88н)</a:t>
            </a:r>
            <a:endParaRPr sz="2400">
              <a:latin typeface="Calibri"/>
              <a:cs typeface="Calibri"/>
            </a:endParaRPr>
          </a:p>
          <a:p>
            <a:pPr marL="241300" marR="899160" indent="-228600">
              <a:lnSpc>
                <a:spcPts val="2590"/>
              </a:lnSpc>
              <a:spcBef>
                <a:spcPts val="105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Комплекс </a:t>
            </a:r>
            <a:r>
              <a:rPr sz="2400" spc="-5" dirty="0">
                <a:latin typeface="Calibri"/>
                <a:cs typeface="Calibri"/>
              </a:rPr>
              <a:t>мероприятий, направленных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восстановление </a:t>
            </a:r>
            <a:r>
              <a:rPr sz="2400" dirty="0">
                <a:latin typeface="Calibri"/>
                <a:cs typeface="Calibri"/>
              </a:rPr>
              <a:t>нарушенных  </a:t>
            </a:r>
            <a:r>
              <a:rPr sz="2400" spc="-5" dirty="0">
                <a:latin typeface="Calibri"/>
                <a:cs typeface="Calibri"/>
              </a:rPr>
              <a:t>вследствие ОНМК функций </a:t>
            </a:r>
            <a:r>
              <a:rPr sz="2400" dirty="0">
                <a:latin typeface="Calibri"/>
                <a:cs typeface="Calibri"/>
              </a:rPr>
              <a:t>нервной </a:t>
            </a:r>
            <a:r>
              <a:rPr sz="2400" spc="-5" dirty="0">
                <a:latin typeface="Calibri"/>
                <a:cs typeface="Calibri"/>
              </a:rPr>
              <a:t>системы, </a:t>
            </a:r>
            <a:r>
              <a:rPr sz="2400" spc="-15" dirty="0">
                <a:latin typeface="Calibri"/>
                <a:cs typeface="Calibri"/>
              </a:rPr>
              <a:t>проводится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бригадой</a:t>
            </a:r>
            <a:endParaRPr sz="2400">
              <a:latin typeface="Calibri"/>
              <a:cs typeface="Calibri"/>
            </a:endParaRPr>
          </a:p>
          <a:p>
            <a:pPr marL="241300" marR="5080" algn="just">
              <a:lnSpc>
                <a:spcPts val="259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специалистов </a:t>
            </a:r>
            <a:r>
              <a:rPr sz="2400" spc="-20" dirty="0">
                <a:latin typeface="Calibri"/>
                <a:cs typeface="Calibri"/>
              </a:rPr>
              <a:t>Отделения, </a:t>
            </a:r>
            <a:r>
              <a:rPr sz="2400" spc="-5" dirty="0">
                <a:latin typeface="Calibri"/>
                <a:cs typeface="Calibri"/>
              </a:rPr>
              <a:t>включающей </a:t>
            </a:r>
            <a:r>
              <a:rPr sz="2400" dirty="0">
                <a:latin typeface="Calibri"/>
                <a:cs typeface="Calibri"/>
              </a:rPr>
              <a:t>врача лечебной </a:t>
            </a:r>
            <a:r>
              <a:rPr sz="2400" spc="-15" dirty="0">
                <a:latin typeface="Calibri"/>
                <a:cs typeface="Calibri"/>
              </a:rPr>
              <a:t>физкультуры, </a:t>
            </a:r>
            <a:r>
              <a:rPr sz="2400" dirty="0">
                <a:latin typeface="Calibri"/>
                <a:cs typeface="Calibri"/>
              </a:rPr>
              <a:t>врача по  </a:t>
            </a:r>
            <a:r>
              <a:rPr sz="2400" spc="-10" dirty="0">
                <a:latin typeface="Calibri"/>
                <a:cs typeface="Calibri"/>
              </a:rPr>
              <a:t>медицинской </a:t>
            </a:r>
            <a:r>
              <a:rPr sz="2400" dirty="0">
                <a:latin typeface="Calibri"/>
                <a:cs typeface="Calibri"/>
              </a:rPr>
              <a:t>реабилитации, </a:t>
            </a:r>
            <a:r>
              <a:rPr sz="2400" spc="-10" dirty="0">
                <a:latin typeface="Calibri"/>
                <a:cs typeface="Calibri"/>
              </a:rPr>
              <a:t>врача-физиотерапевта, </a:t>
            </a:r>
            <a:r>
              <a:rPr sz="2400" spc="-15" dirty="0">
                <a:latin typeface="Calibri"/>
                <a:cs typeface="Calibri"/>
              </a:rPr>
              <a:t>логопеда, </a:t>
            </a:r>
            <a:r>
              <a:rPr sz="2400" spc="-5" dirty="0">
                <a:latin typeface="Calibri"/>
                <a:cs typeface="Calibri"/>
              </a:rPr>
              <a:t>инструктора </a:t>
            </a:r>
            <a:r>
              <a:rPr sz="2400" dirty="0">
                <a:latin typeface="Calibri"/>
                <a:cs typeface="Calibri"/>
              </a:rPr>
              <a:t>по  лечебной </a:t>
            </a:r>
            <a:r>
              <a:rPr sz="2400" spc="-20" dirty="0">
                <a:latin typeface="Calibri"/>
                <a:cs typeface="Calibri"/>
              </a:rPr>
              <a:t>физкультуре, </a:t>
            </a:r>
            <a:r>
              <a:rPr sz="2400" b="1" spc="-15" dirty="0">
                <a:latin typeface="Calibri"/>
                <a:cs typeface="Calibri"/>
              </a:rPr>
              <a:t>медицинского </a:t>
            </a:r>
            <a:r>
              <a:rPr sz="2400" b="1" spc="-10" dirty="0">
                <a:latin typeface="Calibri"/>
                <a:cs typeface="Calibri"/>
              </a:rPr>
              <a:t>психолога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spc="-5" dirty="0">
                <a:latin typeface="Calibri"/>
                <a:cs typeface="Calibri"/>
              </a:rPr>
              <a:t>социального </a:t>
            </a:r>
            <a:r>
              <a:rPr sz="2400" spc="-10" dirty="0">
                <a:latin typeface="Calibri"/>
                <a:cs typeface="Calibri"/>
              </a:rPr>
              <a:t>работника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и,</a:t>
            </a:r>
            <a:endParaRPr sz="2400">
              <a:latin typeface="Calibri"/>
              <a:cs typeface="Calibri"/>
            </a:endParaRPr>
          </a:p>
          <a:p>
            <a:pPr marL="241300" algn="just">
              <a:lnSpc>
                <a:spcPts val="2560"/>
              </a:lnSpc>
            </a:pPr>
            <a:r>
              <a:rPr sz="2400" dirty="0">
                <a:latin typeface="Calibri"/>
                <a:cs typeface="Calibri"/>
              </a:rPr>
              <a:t>при наличии </a:t>
            </a:r>
            <a:r>
              <a:rPr sz="2400" spc="-5" dirty="0">
                <a:latin typeface="Calibri"/>
                <a:cs typeface="Calibri"/>
              </a:rPr>
              <a:t>медицинских показаний, </a:t>
            </a:r>
            <a:r>
              <a:rPr sz="2400" dirty="0">
                <a:latin typeface="Calibri"/>
                <a:cs typeface="Calibri"/>
              </a:rPr>
              <a:t>иных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специалистов</a:t>
            </a:r>
            <a:endParaRPr sz="2400">
              <a:latin typeface="Calibri"/>
              <a:cs typeface="Calibri"/>
            </a:endParaRPr>
          </a:p>
          <a:p>
            <a:pPr marL="241300" marR="472440" indent="-228600">
              <a:lnSpc>
                <a:spcPct val="9000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проведение </a:t>
            </a:r>
            <a:r>
              <a:rPr sz="2400" spc="-10" dirty="0">
                <a:latin typeface="Calibri"/>
                <a:cs typeface="Calibri"/>
              </a:rPr>
              <a:t>комплексной </a:t>
            </a:r>
            <a:r>
              <a:rPr sz="2400" spc="-5" dirty="0">
                <a:latin typeface="Calibri"/>
                <a:cs typeface="Calibri"/>
              </a:rPr>
              <a:t>терапии </a:t>
            </a:r>
            <a:r>
              <a:rPr sz="2400" spc="-15" dirty="0">
                <a:latin typeface="Calibri"/>
                <a:cs typeface="Calibri"/>
              </a:rPr>
              <a:t>больному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ОНМК, направленной </a:t>
            </a:r>
            <a:r>
              <a:rPr sz="2400" dirty="0">
                <a:latin typeface="Calibri"/>
                <a:cs typeface="Calibri"/>
              </a:rPr>
              <a:t>на  </a:t>
            </a:r>
            <a:r>
              <a:rPr sz="2400" spc="-5" dirty="0">
                <a:latin typeface="Calibri"/>
                <a:cs typeface="Calibri"/>
              </a:rPr>
              <a:t>восстановление </a:t>
            </a:r>
            <a:r>
              <a:rPr sz="2400" dirty="0">
                <a:latin typeface="Calibri"/>
                <a:cs typeface="Calibri"/>
              </a:rPr>
              <a:t>нарушенных </a:t>
            </a:r>
            <a:r>
              <a:rPr sz="2400" spc="-5" dirty="0">
                <a:latin typeface="Calibri"/>
                <a:cs typeface="Calibri"/>
              </a:rPr>
              <a:t>функций включает кинезотерапию, </a:t>
            </a:r>
            <a:r>
              <a:rPr sz="2400" spc="-10" dirty="0">
                <a:latin typeface="Calibri"/>
                <a:cs typeface="Calibri"/>
              </a:rPr>
              <a:t>бытовую  </a:t>
            </a:r>
            <a:r>
              <a:rPr sz="2400" dirty="0">
                <a:latin typeface="Calibri"/>
                <a:cs typeface="Calibri"/>
              </a:rPr>
              <a:t>реабилитацию, </a:t>
            </a:r>
            <a:r>
              <a:rPr sz="2400" spc="-5" dirty="0">
                <a:latin typeface="Calibri"/>
                <a:cs typeface="Calibri"/>
              </a:rPr>
              <a:t>физиотерапию, </a:t>
            </a:r>
            <a:r>
              <a:rPr sz="2400" b="1" spc="-10" dirty="0">
                <a:latin typeface="Calibri"/>
                <a:cs typeface="Calibri"/>
              </a:rPr>
              <a:t>медико-психологическую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spc="-5" dirty="0">
                <a:latin typeface="Calibri"/>
                <a:cs typeface="Calibri"/>
              </a:rPr>
              <a:t>педагогическую  </a:t>
            </a:r>
            <a:r>
              <a:rPr sz="2400" dirty="0">
                <a:latin typeface="Calibri"/>
                <a:cs typeface="Calibri"/>
              </a:rPr>
              <a:t>(включая </a:t>
            </a:r>
            <a:r>
              <a:rPr sz="2400" spc="-5" dirty="0">
                <a:latin typeface="Calibri"/>
                <a:cs typeface="Calibri"/>
              </a:rPr>
              <a:t>логопедическую), </a:t>
            </a:r>
            <a:r>
              <a:rPr sz="2400" spc="-10" dirty="0">
                <a:latin typeface="Calibri"/>
                <a:cs typeface="Calibri"/>
              </a:rPr>
              <a:t>медико-социальную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помощь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02758" y="684352"/>
            <a:ext cx="15875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1F5F"/>
                </a:solidFill>
              </a:rPr>
              <a:t>Выв</a:t>
            </a:r>
            <a:r>
              <a:rPr spc="-100" dirty="0">
                <a:solidFill>
                  <a:srgbClr val="001F5F"/>
                </a:solidFill>
              </a:rPr>
              <a:t>о</a:t>
            </a:r>
            <a:r>
              <a:rPr spc="-5" dirty="0">
                <a:solidFill>
                  <a:srgbClr val="001F5F"/>
                </a:solidFill>
              </a:rPr>
              <a:t>ды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38909"/>
            <a:ext cx="10227310" cy="319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Противоречия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нормативно-правовом </a:t>
            </a:r>
            <a:r>
              <a:rPr sz="2400" spc="-10" dirty="0">
                <a:latin typeface="Calibri"/>
                <a:cs typeface="Calibri"/>
              </a:rPr>
              <a:t>регулировании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профессиональной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деятельности </a:t>
            </a:r>
            <a:r>
              <a:rPr sz="2400" spc="-15" dirty="0">
                <a:latin typeface="Calibri"/>
                <a:cs typeface="Calibri"/>
              </a:rPr>
              <a:t>медицинского психолога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области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здравоохранения:</a:t>
            </a:r>
            <a:endParaRPr sz="2400">
              <a:latin typeface="Calibri"/>
              <a:cs typeface="Calibri"/>
            </a:endParaRPr>
          </a:p>
          <a:p>
            <a:pPr marL="756285" marR="801370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libri"/>
                <a:cs typeface="Calibri"/>
              </a:rPr>
              <a:t>Отсутствие </a:t>
            </a:r>
            <a:r>
              <a:rPr sz="2400" spc="-5" dirty="0">
                <a:latin typeface="Calibri"/>
                <a:cs typeface="Calibri"/>
              </a:rPr>
              <a:t>указания, игнорирование </a:t>
            </a:r>
            <a:r>
              <a:rPr sz="2400" dirty="0">
                <a:latin typeface="Calibri"/>
                <a:cs typeface="Calibri"/>
              </a:rPr>
              <a:t>специальности </a:t>
            </a:r>
            <a:r>
              <a:rPr sz="2400" spc="-10" dirty="0">
                <a:latin typeface="Calibri"/>
                <a:cs typeface="Calibri"/>
              </a:rPr>
              <a:t>клинического  </a:t>
            </a:r>
            <a:r>
              <a:rPr sz="2400" spc="-15" dirty="0">
                <a:latin typeface="Calibri"/>
                <a:cs typeface="Calibri"/>
              </a:rPr>
              <a:t>психолога</a:t>
            </a:r>
            <a:endParaRPr sz="24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Приравнивание 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врачам</a:t>
            </a:r>
            <a:endParaRPr sz="24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Приравнивание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5" dirty="0">
                <a:latin typeface="Calibri"/>
                <a:cs typeface="Calibri"/>
              </a:rPr>
              <a:t>социальным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работникам</a:t>
            </a:r>
            <a:endParaRPr sz="24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120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libri"/>
                <a:cs typeface="Calibri"/>
              </a:rPr>
              <a:t>Приравнивание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20" dirty="0">
                <a:latin typeface="Calibri"/>
                <a:cs typeface="Calibri"/>
              </a:rPr>
              <a:t>целителям, </a:t>
            </a:r>
            <a:r>
              <a:rPr sz="2400" dirty="0">
                <a:latin typeface="Calibri"/>
                <a:cs typeface="Calibri"/>
              </a:rPr>
              <a:t>специалистам </a:t>
            </a:r>
            <a:r>
              <a:rPr sz="2400" spc="-10" dirty="0">
                <a:latin typeface="Calibri"/>
                <a:cs typeface="Calibri"/>
              </a:rPr>
              <a:t>нетрадиционной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медицины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2935" y="2764244"/>
            <a:ext cx="4547235" cy="12674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2630" marR="5080" indent="-710565">
              <a:lnSpc>
                <a:spcPct val="113100"/>
              </a:lnSpc>
              <a:spcBef>
                <a:spcPts val="100"/>
              </a:spcBef>
            </a:pPr>
            <a:r>
              <a:rPr b="1" dirty="0">
                <a:latin typeface="Calibri"/>
                <a:cs typeface="Calibri"/>
              </a:rPr>
              <a:t>Клинический</a:t>
            </a:r>
            <a:r>
              <a:rPr b="1" spc="-70" dirty="0">
                <a:latin typeface="Calibri"/>
                <a:cs typeface="Calibri"/>
              </a:rPr>
              <a:t> </a:t>
            </a:r>
            <a:r>
              <a:rPr b="1" spc="-20" dirty="0">
                <a:latin typeface="Calibri"/>
                <a:cs typeface="Calibri"/>
              </a:rPr>
              <a:t>психолог  </a:t>
            </a:r>
            <a:r>
              <a:rPr b="1" dirty="0">
                <a:latin typeface="Calibri"/>
                <a:cs typeface="Calibri"/>
              </a:rPr>
              <a:t>в</a:t>
            </a:r>
            <a:r>
              <a:rPr b="1" spc="-10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психотерапии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4817" y="565861"/>
            <a:ext cx="82670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Приказ </a:t>
            </a:r>
            <a:r>
              <a:rPr b="0" spc="-10" dirty="0">
                <a:solidFill>
                  <a:srgbClr val="001F5F"/>
                </a:solidFill>
                <a:latin typeface="Calibri Light"/>
                <a:cs typeface="Calibri Light"/>
              </a:rPr>
              <a:t>«О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психотерапевтической</a:t>
            </a:r>
            <a:r>
              <a:rPr b="0" spc="-20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помощи»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403350"/>
            <a:ext cx="10197465" cy="519620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400" spc="-10" dirty="0">
                <a:latin typeface="Calibri"/>
                <a:cs typeface="Calibri"/>
              </a:rPr>
              <a:t>Приказ </a:t>
            </a:r>
            <a:r>
              <a:rPr sz="2400" spc="-5" dirty="0">
                <a:latin typeface="Calibri"/>
                <a:cs typeface="Calibri"/>
              </a:rPr>
              <a:t>Минздрава </a:t>
            </a:r>
            <a:r>
              <a:rPr sz="2400" dirty="0">
                <a:latin typeface="Calibri"/>
                <a:cs typeface="Calibri"/>
              </a:rPr>
              <a:t>РФ </a:t>
            </a:r>
            <a:r>
              <a:rPr sz="2400" spc="-10" dirty="0">
                <a:latin typeface="Calibri"/>
                <a:cs typeface="Calibri"/>
              </a:rPr>
              <a:t>от 16.09.2003 </a:t>
            </a:r>
            <a:r>
              <a:rPr sz="2400" spc="-5" dirty="0">
                <a:latin typeface="Calibri"/>
                <a:cs typeface="Calibri"/>
              </a:rPr>
              <a:t>N438 «О </a:t>
            </a:r>
            <a:r>
              <a:rPr sz="2400" spc="-10" dirty="0">
                <a:latin typeface="Calibri"/>
                <a:cs typeface="Calibri"/>
              </a:rPr>
              <a:t>психотерапевтической</a:t>
            </a:r>
            <a:r>
              <a:rPr sz="2400" spc="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помощи»</a:t>
            </a:r>
            <a:endParaRPr sz="2400">
              <a:latin typeface="Calibri"/>
              <a:cs typeface="Calibri"/>
            </a:endParaRPr>
          </a:p>
          <a:p>
            <a:pPr marL="698500" marR="659765" indent="-228600">
              <a:lnSpc>
                <a:spcPts val="2590"/>
              </a:lnSpc>
              <a:spcBef>
                <a:spcPts val="54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5" dirty="0">
                <a:latin typeface="Calibri"/>
                <a:cs typeface="Calibri"/>
              </a:rPr>
              <a:t>Положение </a:t>
            </a:r>
            <a:r>
              <a:rPr sz="2400" spc="-5" dirty="0">
                <a:latin typeface="Calibri"/>
                <a:cs typeface="Calibri"/>
              </a:rPr>
              <a:t>об организации </a:t>
            </a:r>
            <a:r>
              <a:rPr sz="2400" spc="-10" dirty="0">
                <a:latin typeface="Calibri"/>
                <a:cs typeface="Calibri"/>
              </a:rPr>
              <a:t>деятельности </a:t>
            </a:r>
            <a:r>
              <a:rPr sz="2400" spc="-15" dirty="0">
                <a:latin typeface="Calibri"/>
                <a:cs typeface="Calibri"/>
              </a:rPr>
              <a:t>медицинского психолога,  </a:t>
            </a:r>
            <a:r>
              <a:rPr sz="2400" spc="-10" dirty="0">
                <a:latin typeface="Calibri"/>
                <a:cs typeface="Calibri"/>
              </a:rPr>
              <a:t>участвующего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оказании психотерапевтической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помощи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dirty="0">
                <a:solidFill>
                  <a:srgbClr val="00AF50"/>
                </a:solidFill>
                <a:latin typeface="Calibri"/>
                <a:cs typeface="Calibri"/>
              </a:rPr>
              <a:t>Шаг</a:t>
            </a:r>
            <a:r>
              <a:rPr sz="2400" b="1" spc="-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00AF50"/>
                </a:solidFill>
                <a:latin typeface="Calibri"/>
                <a:cs typeface="Calibri"/>
              </a:rPr>
              <a:t>вперёд?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-10" dirty="0">
                <a:latin typeface="Calibri"/>
                <a:cs typeface="Calibri"/>
              </a:rPr>
              <a:t>Медицинский психолог=клинический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психолог: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735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Проводит </a:t>
            </a:r>
            <a:r>
              <a:rPr sz="2400" spc="-15" dirty="0">
                <a:latin typeface="Calibri"/>
                <a:cs typeface="Calibri"/>
              </a:rPr>
              <a:t>необходимые </a:t>
            </a:r>
            <a:r>
              <a:rPr sz="2400" spc="-5" dirty="0">
                <a:latin typeface="Calibri"/>
                <a:cs typeface="Calibri"/>
              </a:rPr>
              <a:t>психодиагностические,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психокоррекционные,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dirty="0">
                <a:latin typeface="Calibri"/>
                <a:cs typeface="Calibri"/>
              </a:rPr>
              <a:t>реабилитационные и </a:t>
            </a:r>
            <a:r>
              <a:rPr sz="2400" spc="-5" dirty="0">
                <a:latin typeface="Calibri"/>
                <a:cs typeface="Calibri"/>
              </a:rPr>
              <a:t>психопрофилактические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мероприятия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b="1" spc="-5" dirty="0">
                <a:latin typeface="Calibri"/>
                <a:cs typeface="Calibri"/>
              </a:rPr>
              <a:t>Самостоятельно осуществляет прием пациентов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соответствии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ts val="2735"/>
              </a:lnSpc>
            </a:pPr>
            <a:r>
              <a:rPr sz="2400" spc="-5" dirty="0">
                <a:latin typeface="Calibri"/>
                <a:cs typeface="Calibri"/>
              </a:rPr>
              <a:t>индивидуальной </a:t>
            </a:r>
            <a:r>
              <a:rPr sz="2400" dirty="0">
                <a:latin typeface="Calibri"/>
                <a:cs typeface="Calibri"/>
              </a:rPr>
              <a:t>программой их </a:t>
            </a:r>
            <a:r>
              <a:rPr sz="2400" spc="-5" dirty="0">
                <a:latin typeface="Calibri"/>
                <a:cs typeface="Calibri"/>
              </a:rPr>
              <a:t>ведения, утвержденной </a:t>
            </a:r>
            <a:r>
              <a:rPr sz="2400" dirty="0">
                <a:latin typeface="Calibri"/>
                <a:cs typeface="Calibri"/>
              </a:rPr>
              <a:t>лечащим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врачом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Участвует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b="1" spc="-10" dirty="0">
                <a:latin typeface="Calibri"/>
                <a:cs typeface="Calibri"/>
              </a:rPr>
              <a:t>проведении психотерапии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качестве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ко-терапевта</a:t>
            </a:r>
            <a:endParaRPr sz="2400">
              <a:latin typeface="Calibri"/>
              <a:cs typeface="Calibri"/>
            </a:endParaRPr>
          </a:p>
          <a:p>
            <a:pPr marL="241300" marR="3937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10" dirty="0">
                <a:latin typeface="Calibri"/>
                <a:cs typeface="Calibri"/>
              </a:rPr>
              <a:t>необходимости </a:t>
            </a:r>
            <a:r>
              <a:rPr sz="2400" dirty="0">
                <a:latin typeface="Calibri"/>
                <a:cs typeface="Calibri"/>
              </a:rPr>
              <a:t>прибегает к помощи </a:t>
            </a:r>
            <a:r>
              <a:rPr sz="2400" spc="-5" dirty="0">
                <a:latin typeface="Calibri"/>
                <a:cs typeface="Calibri"/>
              </a:rPr>
              <a:t>лечащего </a:t>
            </a:r>
            <a:r>
              <a:rPr sz="2400" dirty="0">
                <a:latin typeface="Calibri"/>
                <a:cs typeface="Calibri"/>
              </a:rPr>
              <a:t>врача и </a:t>
            </a:r>
            <a:r>
              <a:rPr sz="2400" b="1" spc="-20" dirty="0">
                <a:latin typeface="Calibri"/>
                <a:cs typeface="Calibri"/>
              </a:rPr>
              <a:t>консультанта</a:t>
            </a:r>
            <a:r>
              <a:rPr sz="2400" b="1" spc="-2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по  </a:t>
            </a:r>
            <a:r>
              <a:rPr sz="2400" b="1" spc="-10" dirty="0">
                <a:latin typeface="Calibri"/>
                <a:cs typeface="Calibri"/>
              </a:rPr>
              <a:t>психодиагностической </a:t>
            </a:r>
            <a:r>
              <a:rPr sz="2400" b="1" dirty="0">
                <a:latin typeface="Calibri"/>
                <a:cs typeface="Calibri"/>
              </a:rPr>
              <a:t>и </a:t>
            </a:r>
            <a:r>
              <a:rPr sz="2400" b="1" spc="-10" dirty="0">
                <a:latin typeface="Calibri"/>
                <a:cs typeface="Calibri"/>
              </a:rPr>
              <a:t>психокоррекционной </a:t>
            </a:r>
            <a:r>
              <a:rPr sz="2400" spc="-10" dirty="0">
                <a:latin typeface="Calibri"/>
                <a:cs typeface="Calibri"/>
              </a:rPr>
              <a:t>(психотерапевтической)  работе.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1450975" marR="5080" indent="-995680">
              <a:lnSpc>
                <a:spcPts val="3890"/>
              </a:lnSpc>
              <a:spcBef>
                <a:spcPts val="590"/>
              </a:spcBef>
            </a:pPr>
            <a:r>
              <a:rPr b="0" spc="-40" dirty="0">
                <a:solidFill>
                  <a:srgbClr val="001F5F"/>
                </a:solidFill>
                <a:latin typeface="Calibri Light"/>
                <a:cs typeface="Calibri Light"/>
              </a:rPr>
              <a:t>Квалификационные </a:t>
            </a: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характеристики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должностей  работников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в </a:t>
            </a:r>
            <a:r>
              <a:rPr b="0" spc="-25" dirty="0">
                <a:solidFill>
                  <a:srgbClr val="001F5F"/>
                </a:solidFill>
                <a:latin typeface="Calibri Light"/>
                <a:cs typeface="Calibri Light"/>
              </a:rPr>
              <a:t>сфере</a:t>
            </a:r>
            <a:r>
              <a:rPr b="0" spc="-18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здравоохранения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4930" y="1666747"/>
            <a:ext cx="9558655" cy="459867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2400" spc="-5" dirty="0">
                <a:solidFill>
                  <a:srgbClr val="FF0000"/>
                </a:solidFill>
                <a:latin typeface="Calibri"/>
                <a:cs typeface="Calibri"/>
              </a:rPr>
              <a:t>НО</a:t>
            </a:r>
            <a:r>
              <a:rPr sz="24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spc="-35" dirty="0">
                <a:solidFill>
                  <a:srgbClr val="FF0000"/>
                </a:solidFill>
                <a:latin typeface="Calibri"/>
                <a:cs typeface="Calibri"/>
              </a:rPr>
              <a:t>ЗАТЕМ</a:t>
            </a:r>
            <a:endParaRPr sz="2400">
              <a:latin typeface="Calibri"/>
              <a:cs typeface="Calibri"/>
            </a:endParaRPr>
          </a:p>
          <a:p>
            <a:pPr marL="12700" marR="864869">
              <a:lnSpc>
                <a:spcPct val="100000"/>
              </a:lnSpc>
              <a:spcBef>
                <a:spcPts val="1200"/>
              </a:spcBef>
            </a:pPr>
            <a:r>
              <a:rPr sz="2400" spc="-10" dirty="0">
                <a:latin typeface="Calibri"/>
                <a:cs typeface="Calibri"/>
              </a:rPr>
              <a:t>Приказ </a:t>
            </a:r>
            <a:r>
              <a:rPr sz="2400" spc="-5" dirty="0">
                <a:latin typeface="Calibri"/>
                <a:cs typeface="Calibri"/>
              </a:rPr>
              <a:t>Минздравсоцразвития </a:t>
            </a:r>
            <a:r>
              <a:rPr sz="2400" spc="-10" dirty="0">
                <a:latin typeface="Calibri"/>
                <a:cs typeface="Calibri"/>
              </a:rPr>
              <a:t>России от </a:t>
            </a:r>
            <a:r>
              <a:rPr sz="2400" spc="-5" dirty="0">
                <a:latin typeface="Calibri"/>
                <a:cs typeface="Calibri"/>
              </a:rPr>
              <a:t>23.07.2010 N541н </a:t>
            </a:r>
            <a:r>
              <a:rPr sz="2400" spc="-10" dirty="0">
                <a:latin typeface="Calibri"/>
                <a:cs typeface="Calibri"/>
              </a:rPr>
              <a:t>(ред. от  </a:t>
            </a:r>
            <a:r>
              <a:rPr sz="2400" spc="-5" dirty="0">
                <a:latin typeface="Calibri"/>
                <a:cs typeface="Calibri"/>
              </a:rPr>
              <a:t>09.04.2018)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1200"/>
              </a:spcBef>
            </a:pPr>
            <a:r>
              <a:rPr sz="2400" spc="-5" dirty="0">
                <a:latin typeface="Calibri"/>
                <a:cs typeface="Calibri"/>
              </a:rPr>
              <a:t>«Об утверждении </a:t>
            </a:r>
            <a:r>
              <a:rPr sz="2400" spc="-10" dirty="0">
                <a:latin typeface="Calibri"/>
                <a:cs typeface="Calibri"/>
              </a:rPr>
              <a:t>Единого </a:t>
            </a:r>
            <a:r>
              <a:rPr sz="2400" spc="-5" dirty="0">
                <a:latin typeface="Calibri"/>
                <a:cs typeface="Calibri"/>
              </a:rPr>
              <a:t>квалификационного справочника </a:t>
            </a:r>
            <a:r>
              <a:rPr sz="2400" spc="-15" dirty="0">
                <a:latin typeface="Calibri"/>
                <a:cs typeface="Calibri"/>
              </a:rPr>
              <a:t>должностей  </a:t>
            </a:r>
            <a:r>
              <a:rPr sz="2400" spc="-20" dirty="0">
                <a:latin typeface="Calibri"/>
                <a:cs typeface="Calibri"/>
              </a:rPr>
              <a:t>руководителей, </a:t>
            </a:r>
            <a:r>
              <a:rPr sz="2400" spc="-5" dirty="0">
                <a:latin typeface="Calibri"/>
                <a:cs typeface="Calibri"/>
              </a:rPr>
              <a:t>специалистов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служащих,</a:t>
            </a:r>
            <a:endParaRPr sz="2400">
              <a:latin typeface="Calibri"/>
              <a:cs typeface="Calibri"/>
            </a:endParaRPr>
          </a:p>
          <a:p>
            <a:pPr marL="12700" marR="281940">
              <a:lnSpc>
                <a:spcPct val="100000"/>
              </a:lnSpc>
              <a:spcBef>
                <a:spcPts val="1205"/>
              </a:spcBef>
            </a:pPr>
            <a:r>
              <a:rPr sz="2400" spc="-15" dirty="0">
                <a:latin typeface="Calibri"/>
                <a:cs typeface="Calibri"/>
              </a:rPr>
              <a:t>раздел </a:t>
            </a:r>
            <a:r>
              <a:rPr sz="2400" spc="-5" dirty="0">
                <a:latin typeface="Calibri"/>
                <a:cs typeface="Calibri"/>
              </a:rPr>
              <a:t>«Квалификационные характеристики </a:t>
            </a:r>
            <a:r>
              <a:rPr sz="2400" spc="-15" dirty="0">
                <a:latin typeface="Calibri"/>
                <a:cs typeface="Calibri"/>
              </a:rPr>
              <a:t>должностей </a:t>
            </a:r>
            <a:r>
              <a:rPr sz="2400" spc="-10" dirty="0">
                <a:latin typeface="Calibri"/>
                <a:cs typeface="Calibri"/>
              </a:rPr>
              <a:t>работников </a:t>
            </a:r>
            <a:r>
              <a:rPr sz="2400" dirty="0">
                <a:latin typeface="Calibri"/>
                <a:cs typeface="Calibri"/>
              </a:rPr>
              <a:t>в  сфере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здравоохранения»</a:t>
            </a:r>
            <a:endParaRPr sz="2400">
              <a:latin typeface="Calibri"/>
              <a:cs typeface="Calibri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Должности </a:t>
            </a:r>
            <a:r>
              <a:rPr sz="2400" spc="-5" dirty="0">
                <a:latin typeface="Calibri"/>
                <a:cs typeface="Calibri"/>
              </a:rPr>
              <a:t>специалистов </a:t>
            </a:r>
            <a:r>
              <a:rPr sz="2400" dirty="0">
                <a:latin typeface="Calibri"/>
                <a:cs typeface="Calibri"/>
              </a:rPr>
              <a:t>с высшим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профессиональным</a:t>
            </a:r>
            <a:endParaRPr sz="2400">
              <a:latin typeface="Calibri"/>
              <a:cs typeface="Calibri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образованием</a:t>
            </a:r>
            <a:endParaRPr sz="2400">
              <a:latin typeface="Calibri"/>
              <a:cs typeface="Calibri"/>
            </a:endParaRPr>
          </a:p>
          <a:p>
            <a:pPr marL="1155700" lvl="1" indent="-2292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10" dirty="0">
                <a:latin typeface="Calibri"/>
                <a:cs typeface="Calibri"/>
              </a:rPr>
              <a:t>Медицинский </a:t>
            </a:r>
            <a:r>
              <a:rPr sz="2400" spc="-15" dirty="0">
                <a:latin typeface="Calibri"/>
                <a:cs typeface="Calibri"/>
              </a:rPr>
              <a:t>психолог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450975" marR="5080" indent="-995680">
              <a:lnSpc>
                <a:spcPts val="3890"/>
              </a:lnSpc>
              <a:spcBef>
                <a:spcPts val="585"/>
              </a:spcBef>
            </a:pPr>
            <a:r>
              <a:rPr b="0" spc="-40" dirty="0">
                <a:solidFill>
                  <a:srgbClr val="001F5F"/>
                </a:solidFill>
                <a:latin typeface="Calibri Light"/>
                <a:cs typeface="Calibri Light"/>
              </a:rPr>
              <a:t>Квалификационные </a:t>
            </a: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характеристики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должностей  работников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в </a:t>
            </a:r>
            <a:r>
              <a:rPr b="0" spc="-25" dirty="0">
                <a:solidFill>
                  <a:srgbClr val="001F5F"/>
                </a:solidFill>
                <a:latin typeface="Calibri Light"/>
                <a:cs typeface="Calibri Light"/>
              </a:rPr>
              <a:t>сфере</a:t>
            </a:r>
            <a:r>
              <a:rPr b="0" spc="-18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здравоохранения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44930" y="1476857"/>
            <a:ext cx="9756140" cy="49796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-10" dirty="0">
                <a:latin typeface="Calibri"/>
                <a:cs typeface="Calibri"/>
              </a:rPr>
              <a:t>Должностные </a:t>
            </a:r>
            <a:r>
              <a:rPr sz="2000" spc="-5" dirty="0">
                <a:latin typeface="Calibri"/>
                <a:cs typeface="Calibri"/>
              </a:rPr>
              <a:t>обязанности </a:t>
            </a:r>
            <a:r>
              <a:rPr sz="2000" spc="-10" dirty="0">
                <a:latin typeface="Calibri"/>
                <a:cs typeface="Calibri"/>
              </a:rPr>
              <a:t>медицинского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психолога</a:t>
            </a:r>
            <a:endParaRPr sz="2000">
              <a:latin typeface="Calibri"/>
              <a:cs typeface="Calibri"/>
            </a:endParaRPr>
          </a:p>
          <a:p>
            <a:pPr marL="355600" marR="6096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восстановление психического </a:t>
            </a:r>
            <a:r>
              <a:rPr sz="2000" spc="-10" dirty="0">
                <a:latin typeface="Calibri"/>
                <a:cs typeface="Calibri"/>
              </a:rPr>
              <a:t>здоровья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коррекция отклонений </a:t>
            </a:r>
            <a:r>
              <a:rPr sz="2000" dirty="0">
                <a:latin typeface="Calibri"/>
                <a:cs typeface="Calibri"/>
              </a:rPr>
              <a:t>в развитии </a:t>
            </a:r>
            <a:r>
              <a:rPr sz="2000" spc="-5" dirty="0">
                <a:latin typeface="Calibri"/>
                <a:cs typeface="Calibri"/>
              </a:rPr>
              <a:t>личности  </a:t>
            </a:r>
            <a:r>
              <a:rPr sz="2000" spc="-10" dirty="0">
                <a:latin typeface="Calibri"/>
                <a:cs typeface="Calibri"/>
              </a:rPr>
              <a:t>больных</a:t>
            </a:r>
            <a:endParaRPr sz="20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работа </a:t>
            </a:r>
            <a:r>
              <a:rPr sz="2000" dirty="0">
                <a:latin typeface="Calibri"/>
                <a:cs typeface="Calibri"/>
              </a:rPr>
              <a:t>по </a:t>
            </a:r>
            <a:r>
              <a:rPr sz="2000" spc="-10" dirty="0">
                <a:latin typeface="Calibri"/>
                <a:cs typeface="Calibri"/>
              </a:rPr>
              <a:t>психопрофилактике, психокоррекции, психологическому </a:t>
            </a:r>
            <a:r>
              <a:rPr sz="2000" spc="-15" dirty="0">
                <a:latin typeface="Calibri"/>
                <a:cs typeface="Calibri"/>
              </a:rPr>
              <a:t>консультированию  </a:t>
            </a:r>
            <a:r>
              <a:rPr sz="2000" spc="-10" dirty="0">
                <a:latin typeface="Calibri"/>
                <a:cs typeface="Calibri"/>
              </a:rPr>
              <a:t>больных, </a:t>
            </a:r>
            <a:r>
              <a:rPr sz="2000" dirty="0">
                <a:latin typeface="Calibri"/>
                <a:cs typeface="Calibri"/>
              </a:rPr>
              <a:t>помощь </a:t>
            </a:r>
            <a:r>
              <a:rPr sz="2000" spc="-10" dirty="0">
                <a:latin typeface="Calibri"/>
                <a:cs typeface="Calibri"/>
              </a:rPr>
              <a:t>больным </a:t>
            </a:r>
            <a:r>
              <a:rPr sz="2000" dirty="0">
                <a:latin typeface="Calibri"/>
                <a:cs typeface="Calibri"/>
              </a:rPr>
              <a:t>и их </a:t>
            </a:r>
            <a:r>
              <a:rPr sz="2000" spc="-10" dirty="0">
                <a:latin typeface="Calibri"/>
                <a:cs typeface="Calibri"/>
              </a:rPr>
              <a:t>родственникам </a:t>
            </a:r>
            <a:r>
              <a:rPr sz="2000" dirty="0">
                <a:latin typeface="Calibri"/>
                <a:cs typeface="Calibri"/>
              </a:rPr>
              <a:t>в </a:t>
            </a:r>
            <a:r>
              <a:rPr sz="2000" spc="-5" dirty="0">
                <a:latin typeface="Calibri"/>
                <a:cs typeface="Calibri"/>
              </a:rPr>
              <a:t>решении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личностных,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профессиональных и </a:t>
            </a:r>
            <a:r>
              <a:rPr sz="2000" spc="-5" dirty="0">
                <a:latin typeface="Calibri"/>
                <a:cs typeface="Calibri"/>
              </a:rPr>
              <a:t>бытовых </a:t>
            </a:r>
            <a:r>
              <a:rPr sz="2000" spc="-10" dirty="0">
                <a:latin typeface="Calibri"/>
                <a:cs typeface="Calibri"/>
              </a:rPr>
              <a:t>психологических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проблем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психодиагностические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исследования</a:t>
            </a:r>
            <a:endParaRPr sz="2000">
              <a:latin typeface="Calibri"/>
              <a:cs typeface="Calibri"/>
            </a:endParaRPr>
          </a:p>
          <a:p>
            <a:pPr marL="355600" marR="259079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b="1" spc="-5" dirty="0">
                <a:latin typeface="Calibri"/>
                <a:cs typeface="Calibri"/>
              </a:rPr>
              <a:t>совместно </a:t>
            </a:r>
            <a:r>
              <a:rPr sz="2000" b="1" dirty="0">
                <a:latin typeface="Calibri"/>
                <a:cs typeface="Calibri"/>
              </a:rPr>
              <a:t>с лечащим врачом </a:t>
            </a:r>
            <a:r>
              <a:rPr sz="2000" spc="-5" dirty="0">
                <a:latin typeface="Calibri"/>
                <a:cs typeface="Calibri"/>
              </a:rPr>
              <a:t>разрабатывает развивающие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психокоррекционные  </a:t>
            </a:r>
            <a:r>
              <a:rPr sz="2000" dirty="0">
                <a:latin typeface="Calibri"/>
                <a:cs typeface="Calibri"/>
              </a:rPr>
              <a:t>программы с </a:t>
            </a:r>
            <a:r>
              <a:rPr sz="2000" spc="-10" dirty="0">
                <a:latin typeface="Calibri"/>
                <a:cs typeface="Calibri"/>
              </a:rPr>
              <a:t>учетом </a:t>
            </a:r>
            <a:r>
              <a:rPr sz="2000" spc="-5" dirty="0">
                <a:latin typeface="Calibri"/>
                <a:cs typeface="Calibri"/>
              </a:rPr>
              <a:t>индивидуальных, </a:t>
            </a:r>
            <a:r>
              <a:rPr sz="2000" spc="-10" dirty="0">
                <a:latin typeface="Calibri"/>
                <a:cs typeface="Calibri"/>
              </a:rPr>
              <a:t>половых </a:t>
            </a:r>
            <a:r>
              <a:rPr sz="2000" dirty="0">
                <a:latin typeface="Calibri"/>
                <a:cs typeface="Calibri"/>
              </a:rPr>
              <a:t>и возрастных </a:t>
            </a:r>
            <a:r>
              <a:rPr sz="2000" spc="-5" dirty="0">
                <a:latin typeface="Calibri"/>
                <a:cs typeface="Calibri"/>
              </a:rPr>
              <a:t>факторов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больных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профориентация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больных</a:t>
            </a:r>
            <a:endParaRPr sz="2000">
              <a:latin typeface="Calibri"/>
              <a:cs typeface="Calibri"/>
            </a:endParaRPr>
          </a:p>
          <a:p>
            <a:pPr marL="355600" marR="17145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5" dirty="0">
                <a:latin typeface="Calibri"/>
                <a:cs typeface="Calibri"/>
              </a:rPr>
              <a:t>оценка </a:t>
            </a:r>
            <a:r>
              <a:rPr sz="2000" dirty="0">
                <a:latin typeface="Calibri"/>
                <a:cs typeface="Calibri"/>
              </a:rPr>
              <a:t>эффективности </a:t>
            </a:r>
            <a:r>
              <a:rPr sz="2000" spc="-10" dirty="0">
                <a:latin typeface="Calibri"/>
                <a:cs typeface="Calibri"/>
              </a:rPr>
              <a:t>проводимых психологических, </a:t>
            </a:r>
            <a:r>
              <a:rPr sz="2000" spc="-5" dirty="0">
                <a:latin typeface="Calibri"/>
                <a:cs typeface="Calibri"/>
              </a:rPr>
              <a:t>лечебных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профилактических  мероприятий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санитарно-просветительная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работа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solidFill>
                  <a:srgbClr val="FF0000"/>
                </a:solidFill>
                <a:latin typeface="Calibri"/>
                <a:cs typeface="Calibri"/>
              </a:rPr>
              <a:t>Шаг</a:t>
            </a:r>
            <a:r>
              <a:rPr sz="2000" b="1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Calibri"/>
                <a:cs typeface="Calibri"/>
              </a:rPr>
              <a:t>назад?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1450975" marR="5080" indent="-995680">
              <a:lnSpc>
                <a:spcPts val="3890"/>
              </a:lnSpc>
              <a:spcBef>
                <a:spcPts val="590"/>
              </a:spcBef>
            </a:pPr>
            <a:r>
              <a:rPr b="0" spc="-40" dirty="0">
                <a:solidFill>
                  <a:srgbClr val="001F5F"/>
                </a:solidFill>
                <a:latin typeface="Calibri Light"/>
                <a:cs typeface="Calibri Light"/>
              </a:rPr>
              <a:t>Квалификационные </a:t>
            </a: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характеристики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должностей  работников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в </a:t>
            </a:r>
            <a:r>
              <a:rPr b="0" spc="-25" dirty="0">
                <a:solidFill>
                  <a:srgbClr val="001F5F"/>
                </a:solidFill>
                <a:latin typeface="Calibri Light"/>
                <a:cs typeface="Calibri Light"/>
              </a:rPr>
              <a:t>сфере</a:t>
            </a:r>
            <a:r>
              <a:rPr b="0" spc="-18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здравоохранения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8297" y="1772615"/>
            <a:ext cx="9083040" cy="2159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spc="-5" dirty="0">
                <a:latin typeface="Calibri"/>
                <a:cs typeface="Calibri"/>
              </a:rPr>
              <a:t>ПРИ </a:t>
            </a:r>
            <a:r>
              <a:rPr sz="2400" spc="-35" dirty="0">
                <a:latin typeface="Calibri"/>
                <a:cs typeface="Calibri"/>
              </a:rPr>
              <a:t>ЭТОМ </a:t>
            </a:r>
            <a:r>
              <a:rPr sz="2400" spc="-15" dirty="0">
                <a:latin typeface="Calibri"/>
                <a:cs typeface="Calibri"/>
              </a:rPr>
              <a:t>согласно тому </a:t>
            </a:r>
            <a:r>
              <a:rPr sz="2400" spc="-10" dirty="0">
                <a:latin typeface="Calibri"/>
                <a:cs typeface="Calibri"/>
              </a:rPr>
              <a:t>же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документу: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spc="-20" dirty="0">
                <a:latin typeface="Calibri"/>
                <a:cs typeface="Calibri"/>
              </a:rPr>
              <a:t>Должен </a:t>
            </a:r>
            <a:r>
              <a:rPr sz="2400" spc="-5" dirty="0">
                <a:latin typeface="Calibri"/>
                <a:cs typeface="Calibri"/>
              </a:rPr>
              <a:t>знать: </a:t>
            </a:r>
            <a:r>
              <a:rPr sz="2400" b="1" spc="-10" dirty="0">
                <a:latin typeface="Calibri"/>
                <a:cs typeface="Calibri"/>
              </a:rPr>
              <a:t>медицинскую психологию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(нейропсихологию,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Calibri"/>
                <a:cs typeface="Calibri"/>
              </a:rPr>
              <a:t>патопсихологию, психологию </a:t>
            </a:r>
            <a:r>
              <a:rPr sz="2400" spc="-5" dirty="0">
                <a:latin typeface="Calibri"/>
                <a:cs typeface="Calibri"/>
              </a:rPr>
              <a:t>личности, </a:t>
            </a:r>
            <a:r>
              <a:rPr sz="2400" spc="-10" dirty="0">
                <a:latin typeface="Calibri"/>
                <a:cs typeface="Calibri"/>
              </a:rPr>
              <a:t>общую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дифференциальную  </a:t>
            </a:r>
            <a:r>
              <a:rPr sz="2400" spc="-15" dirty="0">
                <a:latin typeface="Calibri"/>
                <a:cs typeface="Calibri"/>
              </a:rPr>
              <a:t>психологию, </a:t>
            </a:r>
            <a:r>
              <a:rPr sz="2400" spc="-5" dirty="0">
                <a:latin typeface="Calibri"/>
                <a:cs typeface="Calibri"/>
              </a:rPr>
              <a:t>возрастную </a:t>
            </a:r>
            <a:r>
              <a:rPr sz="2400" spc="-15" dirty="0">
                <a:latin typeface="Calibri"/>
                <a:cs typeface="Calibri"/>
              </a:rPr>
              <a:t>психологию, </a:t>
            </a:r>
            <a:r>
              <a:rPr sz="2400" b="1" spc="-10" dirty="0">
                <a:latin typeface="Calibri"/>
                <a:cs typeface="Calibri"/>
              </a:rPr>
              <a:t>психотерапию</a:t>
            </a:r>
            <a:r>
              <a:rPr sz="2400" spc="-10" dirty="0">
                <a:latin typeface="Calibri"/>
                <a:cs typeface="Calibri"/>
              </a:rPr>
              <a:t>,</a:t>
            </a:r>
            <a:r>
              <a:rPr sz="2400" spc="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психогигиену,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психодиагностику,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психопрофилактику)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0171" y="2675127"/>
            <a:ext cx="5796280" cy="1266825"/>
          </a:xfrm>
          <a:prstGeom prst="rect">
            <a:avLst/>
          </a:prstGeom>
        </p:spPr>
        <p:txBody>
          <a:bodyPr vert="horz" wrap="square" lIns="0" tIns="844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65"/>
              </a:spcBef>
            </a:pPr>
            <a:r>
              <a:rPr b="1" spc="-5" dirty="0">
                <a:latin typeface="Calibri"/>
                <a:cs typeface="Calibri"/>
              </a:rPr>
              <a:t>Актуальность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специальности</a:t>
            </a: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b="1" spc="-10" dirty="0">
                <a:latin typeface="Calibri"/>
                <a:cs typeface="Calibri"/>
              </a:rPr>
              <a:t>«Медицинский</a:t>
            </a:r>
            <a:r>
              <a:rPr b="1" spc="-5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психолог»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2715260" marR="5080" indent="-2516505">
              <a:lnSpc>
                <a:spcPts val="3890"/>
              </a:lnSpc>
              <a:spcBef>
                <a:spcPts val="590"/>
              </a:spcBef>
            </a:pP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Проект закона </a:t>
            </a:r>
            <a:r>
              <a:rPr b="0" spc="-10" dirty="0">
                <a:solidFill>
                  <a:srgbClr val="001F5F"/>
                </a:solidFill>
                <a:latin typeface="Calibri Light"/>
                <a:cs typeface="Calibri Light"/>
              </a:rPr>
              <a:t>«О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психотерапевтической помощи</a:t>
            </a:r>
            <a:r>
              <a:rPr b="0" spc="-29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в  </a:t>
            </a: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Российской</a:t>
            </a:r>
            <a:r>
              <a:rPr b="0" spc="-9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Федерации»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8297" y="2076958"/>
            <a:ext cx="9671050" cy="2738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33144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Проект </a:t>
            </a:r>
            <a:r>
              <a:rPr sz="2400" spc="-10" dirty="0">
                <a:latin typeface="Calibri"/>
                <a:cs typeface="Calibri"/>
              </a:rPr>
              <a:t>Федерального Закона «О психотерапевтической </a:t>
            </a:r>
            <a:r>
              <a:rPr sz="2400" spc="-5" dirty="0">
                <a:latin typeface="Calibri"/>
                <a:cs typeface="Calibri"/>
              </a:rPr>
              <a:t>помощи </a:t>
            </a:r>
            <a:r>
              <a:rPr sz="2400" dirty="0">
                <a:latin typeface="Calibri"/>
                <a:cs typeface="Calibri"/>
              </a:rPr>
              <a:t>в  </a:t>
            </a:r>
            <a:r>
              <a:rPr sz="2400" spc="-10" dirty="0">
                <a:latin typeface="Calibri"/>
                <a:cs typeface="Calibri"/>
              </a:rPr>
              <a:t>Российской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Федерации»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К </a:t>
            </a:r>
            <a:r>
              <a:rPr sz="2400" spc="-5" dirty="0">
                <a:latin typeface="Calibri"/>
                <a:cs typeface="Calibri"/>
              </a:rPr>
              <a:t>обучению </a:t>
            </a:r>
            <a:r>
              <a:rPr sz="2400" dirty="0">
                <a:latin typeface="Calibri"/>
                <a:cs typeface="Calibri"/>
              </a:rPr>
              <a:t>в сфере профессиональной </a:t>
            </a:r>
            <a:r>
              <a:rPr sz="2400" spc="-10" dirty="0">
                <a:latin typeface="Calibri"/>
                <a:cs typeface="Calibri"/>
              </a:rPr>
              <a:t>психотерапии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допускаются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специалисты </a:t>
            </a:r>
            <a:r>
              <a:rPr sz="2400" b="1" dirty="0">
                <a:latin typeface="Calibri"/>
                <a:cs typeface="Calibri"/>
              </a:rPr>
              <a:t>с высшим </a:t>
            </a:r>
            <a:r>
              <a:rPr sz="2400" b="1" spc="-5" dirty="0">
                <a:latin typeface="Calibri"/>
                <a:cs typeface="Calibri"/>
              </a:rPr>
              <a:t>медицинским, психологическим </a:t>
            </a:r>
            <a:r>
              <a:rPr sz="2400" b="1" dirty="0">
                <a:latin typeface="Calibri"/>
                <a:cs typeface="Calibri"/>
              </a:rPr>
              <a:t>и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иным</a:t>
            </a:r>
            <a:endParaRPr sz="24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гуманитарным </a:t>
            </a:r>
            <a:r>
              <a:rPr sz="2400" b="1" spc="-10" dirty="0">
                <a:latin typeface="Calibri"/>
                <a:cs typeface="Calibri"/>
              </a:rPr>
              <a:t>образованием</a:t>
            </a:r>
            <a:r>
              <a:rPr sz="2400" spc="-10" dirty="0">
                <a:latin typeface="Calibri"/>
                <a:cs typeface="Calibri"/>
              </a:rPr>
              <a:t>,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5" dirty="0">
                <a:latin typeface="Calibri"/>
                <a:cs typeface="Calibri"/>
              </a:rPr>
              <a:t>том </a:t>
            </a:r>
            <a:r>
              <a:rPr sz="2400" dirty="0">
                <a:latin typeface="Calibri"/>
                <a:cs typeface="Calibri"/>
              </a:rPr>
              <a:t>числе </a:t>
            </a:r>
            <a:r>
              <a:rPr sz="2400" spc="-5" dirty="0">
                <a:latin typeface="Calibri"/>
                <a:cs typeface="Calibri"/>
              </a:rPr>
              <a:t>действующие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структурно-  организационных секторах, </a:t>
            </a:r>
            <a:r>
              <a:rPr sz="2400" dirty="0">
                <a:latin typeface="Calibri"/>
                <a:cs typeface="Calibri"/>
              </a:rPr>
              <a:t>поименованных в </a:t>
            </a:r>
            <a:r>
              <a:rPr sz="2400" spc="-35" dirty="0">
                <a:latin typeface="Calibri"/>
                <a:cs typeface="Calibri"/>
              </a:rPr>
              <a:t>ст. </a:t>
            </a:r>
            <a:r>
              <a:rPr sz="2400" dirty="0">
                <a:latin typeface="Calibri"/>
                <a:cs typeface="Calibri"/>
              </a:rPr>
              <a:t>14, ч. 3 </a:t>
            </a:r>
            <a:r>
              <a:rPr sz="2400" spc="-10" dirty="0">
                <a:latin typeface="Calibri"/>
                <a:cs typeface="Calibri"/>
              </a:rPr>
              <a:t>настоящего  Федерального закона.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2715260" marR="5080" indent="-2516505">
              <a:lnSpc>
                <a:spcPts val="3890"/>
              </a:lnSpc>
              <a:spcBef>
                <a:spcPts val="590"/>
              </a:spcBef>
            </a:pP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Проект закона </a:t>
            </a:r>
            <a:r>
              <a:rPr b="0" spc="-10" dirty="0">
                <a:solidFill>
                  <a:srgbClr val="001F5F"/>
                </a:solidFill>
                <a:latin typeface="Calibri Light"/>
                <a:cs typeface="Calibri Light"/>
              </a:rPr>
              <a:t>«О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психотерапевтической помощи</a:t>
            </a:r>
            <a:r>
              <a:rPr b="0" spc="-29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в  </a:t>
            </a: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Российской</a:t>
            </a:r>
            <a:r>
              <a:rPr b="0" spc="-9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Федерации»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09446" y="2087371"/>
            <a:ext cx="9650095" cy="16338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665" marR="5080" indent="-228600">
              <a:lnSpc>
                <a:spcPts val="2590"/>
              </a:lnSpc>
              <a:spcBef>
                <a:spcPts val="4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Проект </a:t>
            </a:r>
            <a:r>
              <a:rPr sz="2400" spc="-10" dirty="0">
                <a:latin typeface="Calibri"/>
                <a:cs typeface="Calibri"/>
              </a:rPr>
              <a:t>Федерального Закона «О </a:t>
            </a:r>
            <a:r>
              <a:rPr sz="2400" spc="-15" dirty="0">
                <a:latin typeface="Calibri"/>
                <a:cs typeface="Calibri"/>
              </a:rPr>
              <a:t>психологической </a:t>
            </a:r>
            <a:r>
              <a:rPr sz="2400" spc="-5" dirty="0">
                <a:latin typeface="Calibri"/>
                <a:cs typeface="Calibri"/>
              </a:rPr>
              <a:t>помощи населению </a:t>
            </a:r>
            <a:r>
              <a:rPr sz="2400" dirty="0">
                <a:latin typeface="Calibri"/>
                <a:cs typeface="Calibri"/>
              </a:rPr>
              <a:t>в  </a:t>
            </a:r>
            <a:r>
              <a:rPr sz="2400" spc="-10" dirty="0">
                <a:latin typeface="Calibri"/>
                <a:cs typeface="Calibri"/>
              </a:rPr>
              <a:t>Российской Федерации» </a:t>
            </a:r>
            <a:r>
              <a:rPr sz="2400" dirty="0">
                <a:latin typeface="Calibri"/>
                <a:cs typeface="Calibri"/>
              </a:rPr>
              <a:t>вариант </a:t>
            </a:r>
            <a:r>
              <a:rPr sz="2400" spc="-5" dirty="0">
                <a:latin typeface="Calibri"/>
                <a:cs typeface="Calibri"/>
              </a:rPr>
              <a:t>2014 </a:t>
            </a:r>
            <a:r>
              <a:rPr sz="2400" spc="-30" dirty="0">
                <a:latin typeface="Calibri"/>
                <a:cs typeface="Calibri"/>
              </a:rPr>
              <a:t>года </a:t>
            </a:r>
            <a:r>
              <a:rPr sz="2400" dirty="0">
                <a:latin typeface="Calibri"/>
                <a:cs typeface="Calibri"/>
              </a:rPr>
              <a:t>– не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принят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Работа </a:t>
            </a:r>
            <a:r>
              <a:rPr sz="2400" dirty="0">
                <a:latin typeface="Calibri"/>
                <a:cs typeface="Calibri"/>
              </a:rPr>
              <a:t>над </a:t>
            </a:r>
            <a:r>
              <a:rPr sz="2400" spc="-5" dirty="0">
                <a:latin typeface="Calibri"/>
                <a:cs typeface="Calibri"/>
              </a:rPr>
              <a:t>проектом </a:t>
            </a:r>
            <a:r>
              <a:rPr sz="2400" spc="-20" dirty="0">
                <a:latin typeface="Calibri"/>
                <a:cs typeface="Calibri"/>
              </a:rPr>
              <a:t>продолжилась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2017 </a:t>
            </a:r>
            <a:r>
              <a:rPr sz="2400" spc="-40" dirty="0">
                <a:latin typeface="Calibri"/>
                <a:cs typeface="Calibri"/>
              </a:rPr>
              <a:t>г., </a:t>
            </a:r>
            <a:r>
              <a:rPr sz="2400" spc="-10" dirty="0">
                <a:latin typeface="Calibri"/>
                <a:cs typeface="Calibri"/>
              </a:rPr>
              <a:t>созданы </a:t>
            </a:r>
            <a:r>
              <a:rPr sz="2400" spc="-5" dirty="0">
                <a:latin typeface="Calibri"/>
                <a:cs typeface="Calibri"/>
              </a:rPr>
              <a:t>рабочие группы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Дискуссия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5" dirty="0">
                <a:latin typeface="Calibri"/>
                <a:cs typeface="Calibri"/>
              </a:rPr>
              <a:t>понятие </a:t>
            </a:r>
            <a:r>
              <a:rPr sz="2400" spc="-10" dirty="0">
                <a:latin typeface="Calibri"/>
                <a:cs typeface="Calibri"/>
              </a:rPr>
              <a:t>«</a:t>
            </a:r>
            <a:r>
              <a:rPr sz="2400" b="1" spc="-10" dirty="0">
                <a:latin typeface="Calibri"/>
                <a:cs typeface="Calibri"/>
              </a:rPr>
              <a:t>немедицинская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психотерапия</a:t>
            </a:r>
            <a:r>
              <a:rPr sz="2400" spc="-10" dirty="0">
                <a:latin typeface="Calibri"/>
                <a:cs typeface="Calibri"/>
              </a:rPr>
              <a:t>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2715260" marR="5080" indent="-2516505">
              <a:lnSpc>
                <a:spcPts val="3890"/>
              </a:lnSpc>
              <a:spcBef>
                <a:spcPts val="590"/>
              </a:spcBef>
            </a:pP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Проект закона </a:t>
            </a:r>
            <a:r>
              <a:rPr b="0" spc="-10" dirty="0">
                <a:solidFill>
                  <a:srgbClr val="001F5F"/>
                </a:solidFill>
                <a:latin typeface="Calibri Light"/>
                <a:cs typeface="Calibri Light"/>
              </a:rPr>
              <a:t>«О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психотерапевтической помощи</a:t>
            </a:r>
            <a:r>
              <a:rPr b="0" spc="-29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в  </a:t>
            </a: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Российской</a:t>
            </a:r>
            <a:r>
              <a:rPr b="0" spc="-9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35" dirty="0">
                <a:solidFill>
                  <a:srgbClr val="001F5F"/>
                </a:solidFill>
                <a:latin typeface="Calibri Light"/>
                <a:cs typeface="Calibri Light"/>
              </a:rPr>
              <a:t>Федерации»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2479" y="1840458"/>
            <a:ext cx="9892030" cy="44462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000" spc="-15" dirty="0">
                <a:solidFill>
                  <a:srgbClr val="333333"/>
                </a:solidFill>
                <a:latin typeface="Calibri"/>
                <a:cs typeface="Calibri"/>
              </a:rPr>
              <a:t>Необходимость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закона обоснована следующими</a:t>
            </a:r>
            <a:r>
              <a:rPr sz="2000" spc="40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причинами:</a:t>
            </a:r>
            <a:endParaRPr sz="2000">
              <a:latin typeface="Calibri"/>
              <a:cs typeface="Calibri"/>
            </a:endParaRPr>
          </a:p>
          <a:p>
            <a:pPr marL="355600" marR="1367155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необходимость </a:t>
            </a:r>
            <a:r>
              <a:rPr sz="2000" b="1" spc="-10" dirty="0">
                <a:solidFill>
                  <a:srgbClr val="333333"/>
                </a:solidFill>
                <a:latin typeface="Calibri"/>
                <a:cs typeface="Calibri"/>
              </a:rPr>
              <a:t>четко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обозначить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сферу </a:t>
            </a:r>
            <a:r>
              <a:rPr sz="2000" b="1" spc="-10" dirty="0">
                <a:solidFill>
                  <a:srgbClr val="333333"/>
                </a:solidFill>
                <a:latin typeface="Calibri"/>
                <a:cs typeface="Calibri"/>
              </a:rPr>
              <a:t>деятельности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психолога, </a:t>
            </a:r>
            <a:r>
              <a:rPr sz="2000" spc="-25" dirty="0">
                <a:solidFill>
                  <a:srgbClr val="333333"/>
                </a:solidFill>
                <a:latin typeface="Calibri"/>
                <a:cs typeface="Calibri"/>
              </a:rPr>
              <a:t>отделить 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психологические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услуги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от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работы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магов,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экстрасенсов и</a:t>
            </a:r>
            <a:r>
              <a:rPr sz="2000" spc="-12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парапсихологов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в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законе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должны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быть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четко определены права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и обязанности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не </a:t>
            </a:r>
            <a:r>
              <a:rPr sz="2000" spc="-20" dirty="0">
                <a:solidFill>
                  <a:srgbClr val="333333"/>
                </a:solidFill>
                <a:latin typeface="Calibri"/>
                <a:cs typeface="Calibri"/>
              </a:rPr>
              <a:t>только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психолога,</a:t>
            </a:r>
            <a:r>
              <a:rPr sz="2000" spc="-16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но</a:t>
            </a:r>
            <a:endParaRPr sz="2000">
              <a:latin typeface="Calibri"/>
              <a:cs typeface="Calibri"/>
            </a:endParaRPr>
          </a:p>
          <a:p>
            <a:pPr marL="355600" marR="989330">
              <a:lnSpc>
                <a:spcPct val="100000"/>
              </a:lnSpc>
            </a:pP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и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его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клиента. Сейчас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единственная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гарантия </a:t>
            </a:r>
            <a:r>
              <a:rPr sz="2000" spc="-15" dirty="0">
                <a:solidFill>
                  <a:srgbClr val="333333"/>
                </a:solidFill>
                <a:latin typeface="Calibri"/>
                <a:cs typeface="Calibri"/>
              </a:rPr>
              <a:t>соблюдения </a:t>
            </a:r>
            <a:r>
              <a:rPr sz="2000" spc="-20" dirty="0">
                <a:solidFill>
                  <a:srgbClr val="333333"/>
                </a:solidFill>
                <a:latin typeface="Calibri"/>
                <a:cs typeface="Calibri"/>
              </a:rPr>
              <a:t>кодекса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психолога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– 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профессиональная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совесть и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ответственность</a:t>
            </a:r>
            <a:r>
              <a:rPr sz="2000" spc="-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специалиста.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необходимость определения четкого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перечня применяемых </a:t>
            </a:r>
            <a:r>
              <a:rPr sz="2000" b="1" spc="-15" dirty="0">
                <a:solidFill>
                  <a:srgbClr val="333333"/>
                </a:solidFill>
                <a:latin typeface="Calibri"/>
                <a:cs typeface="Calibri"/>
              </a:rPr>
              <a:t>методов,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правил</a:t>
            </a:r>
            <a:r>
              <a:rPr sz="2000" b="1" spc="-14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и</a:t>
            </a:r>
            <a:endParaRPr sz="20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этических норм</a:t>
            </a:r>
            <a:r>
              <a:rPr sz="2000" b="1" spc="-5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работы</a:t>
            </a:r>
            <a:endParaRPr sz="2000">
              <a:latin typeface="Calibri"/>
              <a:cs typeface="Calibri"/>
            </a:endParaRPr>
          </a:p>
          <a:p>
            <a:pPr marL="355600" marR="461009" indent="-343535">
              <a:lnSpc>
                <a:spcPct val="100000"/>
              </a:lnSpc>
              <a:spcBef>
                <a:spcPts val="60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необходимость определить,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кто </a:t>
            </a:r>
            <a:r>
              <a:rPr sz="2000" b="1" spc="-15" dirty="0">
                <a:solidFill>
                  <a:srgbClr val="333333"/>
                </a:solidFill>
                <a:latin typeface="Calibri"/>
                <a:cs typeface="Calibri"/>
              </a:rPr>
              <a:t>может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и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кто не </a:t>
            </a:r>
            <a:r>
              <a:rPr sz="2000" b="1" spc="-15" dirty="0">
                <a:solidFill>
                  <a:srgbClr val="333333"/>
                </a:solidFill>
                <a:latin typeface="Calibri"/>
                <a:cs typeface="Calibri"/>
              </a:rPr>
              <a:t>может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оказывать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психологическую 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помощь</a:t>
            </a:r>
            <a:endParaRPr sz="20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В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настоящее время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в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России </a:t>
            </a:r>
            <a:r>
              <a:rPr sz="2000" spc="-20" dirty="0">
                <a:solidFill>
                  <a:srgbClr val="333333"/>
                </a:solidFill>
                <a:latin typeface="Calibri"/>
                <a:cs typeface="Calibri"/>
              </a:rPr>
              <a:t>культура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и традиция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оказания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психологической</a:t>
            </a:r>
            <a:r>
              <a:rPr sz="2000" spc="-45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помощи</a:t>
            </a:r>
            <a:endParaRPr sz="2000">
              <a:latin typeface="Calibri"/>
              <a:cs typeface="Calibri"/>
            </a:endParaRPr>
          </a:p>
          <a:p>
            <a:pPr marL="355600" marR="513080">
              <a:lnSpc>
                <a:spcPct val="100000"/>
              </a:lnSpc>
            </a:pPr>
            <a:r>
              <a:rPr sz="2000" spc="-15" dirty="0">
                <a:solidFill>
                  <a:srgbClr val="333333"/>
                </a:solidFill>
                <a:latin typeface="Calibri"/>
                <a:cs typeface="Calibri"/>
              </a:rPr>
              <a:t>только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развивается. </a:t>
            </a:r>
            <a:r>
              <a:rPr sz="2000" spc="-15" dirty="0">
                <a:solidFill>
                  <a:srgbClr val="333333"/>
                </a:solidFill>
                <a:latin typeface="Calibri"/>
                <a:cs typeface="Calibri"/>
              </a:rPr>
              <a:t>Люди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часто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путают </a:t>
            </a:r>
            <a:r>
              <a:rPr sz="2000" spc="-10" dirty="0">
                <a:solidFill>
                  <a:srgbClr val="333333"/>
                </a:solidFill>
                <a:latin typeface="Calibri"/>
                <a:cs typeface="Calibri"/>
              </a:rPr>
              <a:t>психологов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со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смежными </a:t>
            </a:r>
            <a:r>
              <a:rPr sz="2000" dirty="0">
                <a:solidFill>
                  <a:srgbClr val="333333"/>
                </a:solidFill>
                <a:latin typeface="Calibri"/>
                <a:cs typeface="Calibri"/>
              </a:rPr>
              <a:t>специалистами и  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получают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психотравмы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в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процессе </a:t>
            </a:r>
            <a:r>
              <a:rPr sz="2000" b="1" dirty="0">
                <a:solidFill>
                  <a:srgbClr val="333333"/>
                </a:solidFill>
                <a:latin typeface="Calibri"/>
                <a:cs typeface="Calibri"/>
              </a:rPr>
              <a:t>работы с</a:t>
            </a:r>
            <a:r>
              <a:rPr sz="2000" b="1" spc="-130" dirty="0">
                <a:solidFill>
                  <a:srgbClr val="33333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33333"/>
                </a:solidFill>
                <a:latin typeface="Calibri"/>
                <a:cs typeface="Calibri"/>
              </a:rPr>
              <a:t>непрофессионалами</a:t>
            </a:r>
            <a:r>
              <a:rPr sz="2000" spc="-5" dirty="0">
                <a:solidFill>
                  <a:srgbClr val="333333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7432" y="2836240"/>
            <a:ext cx="72732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15" dirty="0">
                <a:latin typeface="Calibri"/>
                <a:cs typeface="Calibri"/>
              </a:rPr>
              <a:t>Проблема </a:t>
            </a:r>
            <a:r>
              <a:rPr b="1" spc="-20" dirty="0">
                <a:latin typeface="Calibri"/>
                <a:cs typeface="Calibri"/>
              </a:rPr>
              <a:t>подготовки </a:t>
            </a:r>
            <a:r>
              <a:rPr b="1" spc="-10" dirty="0">
                <a:latin typeface="Calibri"/>
                <a:cs typeface="Calibri"/>
              </a:rPr>
              <a:t>специалистов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818515" marR="5080" indent="1649095">
              <a:lnSpc>
                <a:spcPts val="3890"/>
              </a:lnSpc>
              <a:spcBef>
                <a:spcPts val="590"/>
              </a:spcBef>
            </a:pPr>
            <a:r>
              <a:rPr b="0" spc="-30" dirty="0">
                <a:solidFill>
                  <a:srgbClr val="44536A"/>
                </a:solidFill>
                <a:latin typeface="Calibri Light"/>
                <a:cs typeface="Calibri Light"/>
              </a:rPr>
              <a:t>Несоответствие </a:t>
            </a:r>
            <a:r>
              <a:rPr b="0" dirty="0">
                <a:solidFill>
                  <a:srgbClr val="44536A"/>
                </a:solidFill>
                <a:latin typeface="Calibri Light"/>
                <a:cs typeface="Calibri Light"/>
              </a:rPr>
              <a:t>в </a:t>
            </a:r>
            <a:r>
              <a:rPr b="0" spc="-30" dirty="0">
                <a:solidFill>
                  <a:srgbClr val="44536A"/>
                </a:solidFill>
                <a:latin typeface="Calibri Light"/>
                <a:cs typeface="Calibri Light"/>
              </a:rPr>
              <a:t>названии  </a:t>
            </a:r>
            <a:r>
              <a:rPr b="0" spc="-35" dirty="0">
                <a:solidFill>
                  <a:srgbClr val="44536A"/>
                </a:solidFill>
                <a:latin typeface="Calibri Light"/>
                <a:cs typeface="Calibri Light"/>
              </a:rPr>
              <a:t>образовательной </a:t>
            </a:r>
            <a:r>
              <a:rPr b="0" dirty="0">
                <a:solidFill>
                  <a:srgbClr val="44536A"/>
                </a:solidFill>
                <a:latin typeface="Calibri Light"/>
                <a:cs typeface="Calibri Light"/>
              </a:rPr>
              <a:t>и </a:t>
            </a:r>
            <a:r>
              <a:rPr b="0" spc="-30" dirty="0">
                <a:solidFill>
                  <a:srgbClr val="44536A"/>
                </a:solidFill>
                <a:latin typeface="Calibri Light"/>
                <a:cs typeface="Calibri Light"/>
              </a:rPr>
              <a:t>научной</a:t>
            </a:r>
            <a:r>
              <a:rPr b="0" spc="-210" dirty="0">
                <a:solidFill>
                  <a:srgbClr val="44536A"/>
                </a:solidFill>
                <a:latin typeface="Calibri Light"/>
                <a:cs typeface="Calibri Light"/>
              </a:rPr>
              <a:t> </a:t>
            </a:r>
            <a:r>
              <a:rPr b="0" spc="-30" dirty="0">
                <a:solidFill>
                  <a:srgbClr val="44536A"/>
                </a:solidFill>
                <a:latin typeface="Calibri Light"/>
                <a:cs typeface="Calibri Light"/>
              </a:rPr>
              <a:t>специальностей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0481"/>
            <a:ext cx="6087110" cy="355092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b="1" spc="-5" dirty="0">
                <a:latin typeface="Calibri"/>
                <a:cs typeface="Calibri"/>
              </a:rPr>
              <a:t>Образовательная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специальность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030401 </a:t>
            </a:r>
            <a:r>
              <a:rPr sz="2400" spc="-10" dirty="0">
                <a:latin typeface="Calibri"/>
                <a:cs typeface="Calibri"/>
              </a:rPr>
              <a:t>«Клиническая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психология»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Научная специальность </a:t>
            </a:r>
            <a:r>
              <a:rPr sz="2400" spc="-5" dirty="0">
                <a:latin typeface="Calibri"/>
                <a:cs typeface="Calibri"/>
              </a:rPr>
              <a:t>(защита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диссертаций)</a:t>
            </a:r>
            <a:endParaRPr sz="2400">
              <a:latin typeface="Calibri"/>
              <a:cs typeface="Calibri"/>
            </a:endParaRPr>
          </a:p>
          <a:p>
            <a:pPr marL="12700" marR="1211580">
              <a:lnSpc>
                <a:spcPct val="124600"/>
              </a:lnSpc>
              <a:spcBef>
                <a:spcPts val="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19.00.04 Медицинская </a:t>
            </a:r>
            <a:r>
              <a:rPr sz="2400" spc="-15" dirty="0">
                <a:latin typeface="Calibri"/>
                <a:cs typeface="Calibri"/>
              </a:rPr>
              <a:t>психология»  </a:t>
            </a:r>
            <a:r>
              <a:rPr sz="2400" spc="-5" dirty="0">
                <a:latin typeface="Calibri"/>
                <a:cs typeface="Calibri"/>
              </a:rPr>
              <a:t>Отрасль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наук: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19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медицинские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науки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10" dirty="0">
                <a:latin typeface="Calibri"/>
                <a:cs typeface="Calibri"/>
              </a:rPr>
              <a:t>психологические </a:t>
            </a:r>
            <a:r>
              <a:rPr sz="2400" spc="-5" dirty="0">
                <a:latin typeface="Calibri"/>
                <a:cs typeface="Calibri"/>
              </a:rPr>
              <a:t>науки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563" rIns="0" bIns="0" rtlCol="0">
            <a:spAutoFit/>
          </a:bodyPr>
          <a:lstStyle/>
          <a:p>
            <a:pPr algn="ctr">
              <a:lnSpc>
                <a:spcPts val="4105"/>
              </a:lnSpc>
              <a:spcBef>
                <a:spcPts val="100"/>
              </a:spcBef>
            </a:pPr>
            <a:r>
              <a:rPr spc="-10" dirty="0">
                <a:solidFill>
                  <a:srgbClr val="001F5F"/>
                </a:solidFill>
              </a:rPr>
              <a:t>Образовательная</a:t>
            </a:r>
            <a:r>
              <a:rPr spc="-20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специальность.</a:t>
            </a:r>
          </a:p>
          <a:p>
            <a:pPr algn="ctr">
              <a:lnSpc>
                <a:spcPts val="4105"/>
              </a:lnSpc>
            </a:pPr>
            <a:r>
              <a:rPr spc="-5" dirty="0">
                <a:solidFill>
                  <a:srgbClr val="001F5F"/>
                </a:solidFill>
              </a:rPr>
              <a:t>Квалификация </a:t>
            </a:r>
            <a:r>
              <a:rPr spc="-20" dirty="0">
                <a:solidFill>
                  <a:srgbClr val="001F5F"/>
                </a:solidFill>
              </a:rPr>
              <a:t>медицинского</a:t>
            </a:r>
            <a:r>
              <a:rPr spc="25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психолога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81911"/>
            <a:ext cx="9878695" cy="39319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82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Приказ Минздрава </a:t>
            </a:r>
            <a:r>
              <a:rPr sz="2000" dirty="0">
                <a:latin typeface="Calibri"/>
                <a:cs typeface="Calibri"/>
              </a:rPr>
              <a:t>РФ </a:t>
            </a:r>
            <a:r>
              <a:rPr sz="2000" spc="-10" dirty="0">
                <a:latin typeface="Calibri"/>
                <a:cs typeface="Calibri"/>
              </a:rPr>
              <a:t>от </a:t>
            </a:r>
            <a:r>
              <a:rPr sz="2000" spc="-5" dirty="0">
                <a:latin typeface="Calibri"/>
                <a:cs typeface="Calibri"/>
              </a:rPr>
              <a:t>16.09.2003 </a:t>
            </a:r>
            <a:r>
              <a:rPr sz="2000" dirty="0">
                <a:latin typeface="Calibri"/>
                <a:cs typeface="Calibri"/>
              </a:rPr>
              <a:t>N438 </a:t>
            </a:r>
            <a:r>
              <a:rPr sz="2000" spc="-5" dirty="0">
                <a:latin typeface="Calibri"/>
                <a:cs typeface="Calibri"/>
              </a:rPr>
              <a:t>«О психотерапевтической</a:t>
            </a:r>
            <a:r>
              <a:rPr sz="2000" spc="-1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помощи»</a:t>
            </a:r>
            <a:endParaRPr sz="2000">
              <a:latin typeface="Calibri"/>
              <a:cs typeface="Calibri"/>
            </a:endParaRPr>
          </a:p>
          <a:p>
            <a:pPr marL="469900" algn="just">
              <a:lnSpc>
                <a:spcPts val="2160"/>
              </a:lnSpc>
              <a:spcBef>
                <a:spcPts val="720"/>
              </a:spcBef>
            </a:pPr>
            <a:r>
              <a:rPr sz="2000" dirty="0">
                <a:latin typeface="Arial"/>
                <a:cs typeface="Arial"/>
              </a:rPr>
              <a:t>– </a:t>
            </a:r>
            <a:r>
              <a:rPr sz="2000" spc="-10" dirty="0">
                <a:latin typeface="Calibri"/>
                <a:cs typeface="Calibri"/>
              </a:rPr>
              <a:t>Положение </a:t>
            </a:r>
            <a:r>
              <a:rPr sz="2000" spc="-5" dirty="0">
                <a:latin typeface="Calibri"/>
                <a:cs typeface="Calibri"/>
              </a:rPr>
              <a:t>об организации </a:t>
            </a:r>
            <a:r>
              <a:rPr sz="2000" spc="-10" dirty="0">
                <a:latin typeface="Calibri"/>
                <a:cs typeface="Calibri"/>
              </a:rPr>
              <a:t>деятельности медицинского психолога, </a:t>
            </a:r>
            <a:r>
              <a:rPr sz="2000" spc="-5" dirty="0">
                <a:latin typeface="Calibri"/>
                <a:cs typeface="Calibri"/>
              </a:rPr>
              <a:t>участвующего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в</a:t>
            </a:r>
            <a:endParaRPr sz="2000">
              <a:latin typeface="Calibri"/>
              <a:cs typeface="Calibri"/>
            </a:endParaRPr>
          </a:p>
          <a:p>
            <a:pPr marL="756285" algn="just">
              <a:lnSpc>
                <a:spcPts val="2160"/>
              </a:lnSpc>
            </a:pPr>
            <a:r>
              <a:rPr sz="2000" spc="-5" dirty="0">
                <a:latin typeface="Calibri"/>
                <a:cs typeface="Calibri"/>
              </a:rPr>
              <a:t>оказании психотерапевтической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помощи</a:t>
            </a:r>
            <a:endParaRPr sz="2000">
              <a:latin typeface="Calibri"/>
              <a:cs typeface="Calibri"/>
            </a:endParaRPr>
          </a:p>
          <a:p>
            <a:pPr marL="355600" indent="-343535" algn="just">
              <a:lnSpc>
                <a:spcPts val="216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2000" spc="-5" dirty="0">
                <a:latin typeface="Calibri"/>
                <a:cs typeface="Calibri"/>
              </a:rPr>
              <a:t>Приказ Минздравсоцразвития </a:t>
            </a:r>
            <a:r>
              <a:rPr sz="2000" spc="-10" dirty="0">
                <a:latin typeface="Calibri"/>
                <a:cs typeface="Calibri"/>
              </a:rPr>
              <a:t>России от </a:t>
            </a:r>
            <a:r>
              <a:rPr sz="2000" spc="-5" dirty="0">
                <a:latin typeface="Calibri"/>
                <a:cs typeface="Calibri"/>
              </a:rPr>
              <a:t>23.07.2010 </a:t>
            </a:r>
            <a:r>
              <a:rPr sz="2000" spc="5" dirty="0">
                <a:latin typeface="Calibri"/>
                <a:cs typeface="Calibri"/>
              </a:rPr>
              <a:t>N541н </a:t>
            </a:r>
            <a:r>
              <a:rPr sz="2000" spc="-10" dirty="0">
                <a:latin typeface="Calibri"/>
                <a:cs typeface="Calibri"/>
              </a:rPr>
              <a:t>(ред. от </a:t>
            </a:r>
            <a:r>
              <a:rPr sz="2000" spc="-5" dirty="0">
                <a:latin typeface="Calibri"/>
                <a:cs typeface="Calibri"/>
              </a:rPr>
              <a:t>09.04.2018)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«Об</a:t>
            </a:r>
            <a:endParaRPr sz="2000">
              <a:latin typeface="Calibri"/>
              <a:cs typeface="Calibri"/>
            </a:endParaRPr>
          </a:p>
          <a:p>
            <a:pPr marL="355600" marR="320040" algn="just">
              <a:lnSpc>
                <a:spcPts val="1920"/>
              </a:lnSpc>
              <a:spcBef>
                <a:spcPts val="225"/>
              </a:spcBef>
            </a:pPr>
            <a:r>
              <a:rPr sz="2000" spc="-5" dirty="0">
                <a:latin typeface="Calibri"/>
                <a:cs typeface="Calibri"/>
              </a:rPr>
              <a:t>утверждении </a:t>
            </a:r>
            <a:r>
              <a:rPr sz="2000" spc="-10" dirty="0">
                <a:latin typeface="Calibri"/>
                <a:cs typeface="Calibri"/>
              </a:rPr>
              <a:t>Единого </a:t>
            </a:r>
            <a:r>
              <a:rPr sz="2000" spc="-5" dirty="0">
                <a:latin typeface="Calibri"/>
                <a:cs typeface="Calibri"/>
              </a:rPr>
              <a:t>квалификационного справочника </a:t>
            </a:r>
            <a:r>
              <a:rPr sz="2000" spc="-10" dirty="0">
                <a:latin typeface="Calibri"/>
                <a:cs typeface="Calibri"/>
              </a:rPr>
              <a:t>должностей </a:t>
            </a:r>
            <a:r>
              <a:rPr sz="2000" spc="-15" dirty="0">
                <a:latin typeface="Calibri"/>
                <a:cs typeface="Calibri"/>
              </a:rPr>
              <a:t>руководителей,  </a:t>
            </a:r>
            <a:r>
              <a:rPr sz="2000" spc="-5" dirty="0">
                <a:latin typeface="Calibri"/>
                <a:cs typeface="Calibri"/>
              </a:rPr>
              <a:t>специалистов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служащих, </a:t>
            </a:r>
            <a:r>
              <a:rPr sz="2000" spc="-15" dirty="0">
                <a:latin typeface="Calibri"/>
                <a:cs typeface="Calibri"/>
              </a:rPr>
              <a:t>раздел </a:t>
            </a:r>
            <a:r>
              <a:rPr sz="2000" spc="-5" dirty="0">
                <a:latin typeface="Calibri"/>
                <a:cs typeface="Calibri"/>
              </a:rPr>
              <a:t>«Квалификационные характеристики </a:t>
            </a:r>
            <a:r>
              <a:rPr sz="2000" spc="-10" dirty="0">
                <a:latin typeface="Calibri"/>
                <a:cs typeface="Calibri"/>
              </a:rPr>
              <a:t>должностей  работников </a:t>
            </a:r>
            <a:r>
              <a:rPr sz="2000" dirty="0">
                <a:latin typeface="Calibri"/>
                <a:cs typeface="Calibri"/>
              </a:rPr>
              <a:t>в сфере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здравоохранения»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ts val="2590"/>
              </a:lnSpc>
              <a:spcBef>
                <a:spcPts val="1640"/>
              </a:spcBef>
            </a:pPr>
            <a:r>
              <a:rPr sz="2400" spc="-10" dirty="0">
                <a:latin typeface="Calibri"/>
                <a:cs typeface="Calibri"/>
              </a:rPr>
              <a:t>Медицинский </a:t>
            </a:r>
            <a:r>
              <a:rPr sz="2400" spc="-15" dirty="0">
                <a:latin typeface="Calibri"/>
                <a:cs typeface="Calibri"/>
              </a:rPr>
              <a:t>психолог </a:t>
            </a:r>
            <a:r>
              <a:rPr sz="2400" dirty="0">
                <a:latin typeface="Calibri"/>
                <a:cs typeface="Calibri"/>
              </a:rPr>
              <a:t>- специалист с высшим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психологическим</a:t>
            </a:r>
            <a:endParaRPr sz="2400">
              <a:latin typeface="Calibri"/>
              <a:cs typeface="Calibri"/>
            </a:endParaRPr>
          </a:p>
          <a:p>
            <a:pPr marL="12700" marR="117475" algn="just">
              <a:lnSpc>
                <a:spcPct val="80000"/>
              </a:lnSpc>
              <a:spcBef>
                <a:spcPts val="285"/>
              </a:spcBef>
            </a:pPr>
            <a:r>
              <a:rPr sz="2400" b="1" spc="-5" dirty="0">
                <a:latin typeface="Calibri"/>
                <a:cs typeface="Calibri"/>
              </a:rPr>
              <a:t>образованием по специальности </a:t>
            </a:r>
            <a:r>
              <a:rPr sz="2400" b="1" spc="-10" dirty="0">
                <a:latin typeface="Calibri"/>
                <a:cs typeface="Calibri"/>
              </a:rPr>
              <a:t>клиническая психология, </a:t>
            </a:r>
            <a:r>
              <a:rPr sz="2400" spc="-5" dirty="0">
                <a:latin typeface="Calibri"/>
                <a:cs typeface="Calibri"/>
              </a:rPr>
              <a:t>либо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другим  </a:t>
            </a:r>
            <a:r>
              <a:rPr sz="2400" dirty="0">
                <a:latin typeface="Calibri"/>
                <a:cs typeface="Calibri"/>
              </a:rPr>
              <a:t>высшим </a:t>
            </a:r>
            <a:r>
              <a:rPr sz="2400" spc="-10" dirty="0">
                <a:latin typeface="Calibri"/>
                <a:cs typeface="Calibri"/>
              </a:rPr>
              <a:t>психологическим </a:t>
            </a:r>
            <a:r>
              <a:rPr sz="2400" spc="-5" dirty="0">
                <a:latin typeface="Calibri"/>
                <a:cs typeface="Calibri"/>
              </a:rPr>
              <a:t>образованием, прошедший профессиональную  </a:t>
            </a:r>
            <a:r>
              <a:rPr sz="2400" spc="-15" dirty="0">
                <a:latin typeface="Calibri"/>
                <a:cs typeface="Calibri"/>
              </a:rPr>
              <a:t>переподготовку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клинической </a:t>
            </a:r>
            <a:r>
              <a:rPr sz="2400" spc="-10" dirty="0">
                <a:latin typeface="Calibri"/>
                <a:cs typeface="Calibri"/>
              </a:rPr>
              <a:t>(медицинской)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психологии.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1682" y="684352"/>
            <a:ext cx="50876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001F5F"/>
                </a:solidFill>
              </a:rPr>
              <a:t>Содержание</a:t>
            </a:r>
            <a:r>
              <a:rPr spc="-60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образования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38909"/>
            <a:ext cx="8917940" cy="3715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Приказ </a:t>
            </a:r>
            <a:r>
              <a:rPr sz="2400" spc="-5" dirty="0">
                <a:latin typeface="Calibri"/>
                <a:cs typeface="Calibri"/>
              </a:rPr>
              <a:t>Минздрава </a:t>
            </a:r>
            <a:r>
              <a:rPr sz="2400" dirty="0">
                <a:latin typeface="Calibri"/>
                <a:cs typeface="Calibri"/>
              </a:rPr>
              <a:t>РФ </a:t>
            </a:r>
            <a:r>
              <a:rPr sz="2400" spc="-10" dirty="0">
                <a:latin typeface="Calibri"/>
                <a:cs typeface="Calibri"/>
              </a:rPr>
              <a:t>от 26.11.96 </a:t>
            </a:r>
            <a:r>
              <a:rPr sz="2400" spc="-5" dirty="0">
                <a:latin typeface="Calibri"/>
                <a:cs typeface="Calibri"/>
              </a:rPr>
              <a:t>N391 </a:t>
            </a:r>
            <a:r>
              <a:rPr sz="2400" spc="-10" dirty="0">
                <a:latin typeface="Calibri"/>
                <a:cs typeface="Calibri"/>
              </a:rPr>
              <a:t>«О </a:t>
            </a:r>
            <a:r>
              <a:rPr sz="2400" spc="-20" dirty="0">
                <a:latin typeface="Calibri"/>
                <a:cs typeface="Calibri"/>
              </a:rPr>
              <a:t>подготовке</a:t>
            </a:r>
            <a:r>
              <a:rPr sz="2400" spc="-10" dirty="0">
                <a:latin typeface="Calibri"/>
                <a:cs typeface="Calibri"/>
              </a:rPr>
              <a:t> медицинских</a:t>
            </a:r>
            <a:endParaRPr sz="2400">
              <a:latin typeface="Calibri"/>
              <a:cs typeface="Calibri"/>
            </a:endParaRPr>
          </a:p>
          <a:p>
            <a:pPr marL="12700" marR="700405">
              <a:lnSpc>
                <a:spcPct val="100000"/>
              </a:lnSpc>
              <a:spcBef>
                <a:spcPts val="5"/>
              </a:spcBef>
            </a:pPr>
            <a:r>
              <a:rPr sz="2400" spc="-15" dirty="0">
                <a:latin typeface="Calibri"/>
                <a:cs typeface="Calibri"/>
              </a:rPr>
              <a:t>психологов </a:t>
            </a:r>
            <a:r>
              <a:rPr sz="2400" spc="-5" dirty="0">
                <a:latin typeface="Calibri"/>
                <a:cs typeface="Calibri"/>
              </a:rPr>
              <a:t>для учреждений, оказывающих психиатрическую </a:t>
            </a:r>
            <a:r>
              <a:rPr sz="2400" dirty="0">
                <a:latin typeface="Calibri"/>
                <a:cs typeface="Calibri"/>
              </a:rPr>
              <a:t>и  </a:t>
            </a:r>
            <a:r>
              <a:rPr sz="2400" spc="-5" dirty="0">
                <a:latin typeface="Calibri"/>
                <a:cs typeface="Calibri"/>
              </a:rPr>
              <a:t>психотерапевтическую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помощь»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Клинический </a:t>
            </a:r>
            <a:r>
              <a:rPr sz="2400" spc="-15" dirty="0">
                <a:latin typeface="Calibri"/>
                <a:cs typeface="Calibri"/>
              </a:rPr>
              <a:t>психолог </a:t>
            </a:r>
            <a:r>
              <a:rPr sz="2400" dirty="0">
                <a:latin typeface="Calibri"/>
                <a:cs typeface="Calibri"/>
              </a:rPr>
              <a:t>– 3 уровня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обучения: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Общегуманитарный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Общепсихологический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Клинико-психологический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563" rIns="0" bIns="0" rtlCol="0">
            <a:spAutoFit/>
          </a:bodyPr>
          <a:lstStyle/>
          <a:p>
            <a:pPr marL="1905" algn="ctr">
              <a:lnSpc>
                <a:spcPts val="4105"/>
              </a:lnSpc>
              <a:spcBef>
                <a:spcPts val="100"/>
              </a:spcBef>
            </a:pPr>
            <a:r>
              <a:rPr dirty="0"/>
              <a:t>2 </a:t>
            </a:r>
            <a:r>
              <a:rPr spc="-40" dirty="0"/>
              <a:t>модели</a:t>
            </a:r>
            <a:r>
              <a:rPr spc="-10" dirty="0"/>
              <a:t> </a:t>
            </a:r>
            <a:r>
              <a:rPr spc="-25" dirty="0"/>
              <a:t>подготовки</a:t>
            </a:r>
          </a:p>
          <a:p>
            <a:pPr marL="1905" algn="ctr">
              <a:lnSpc>
                <a:spcPts val="4105"/>
              </a:lnSpc>
            </a:pPr>
            <a:r>
              <a:rPr spc="-10" dirty="0"/>
              <a:t>медицинских </a:t>
            </a:r>
            <a:r>
              <a:rPr spc="-5" dirty="0"/>
              <a:t>(клинических)</a:t>
            </a:r>
            <a:r>
              <a:rPr spc="20" dirty="0"/>
              <a:t> </a:t>
            </a:r>
            <a:r>
              <a:rPr spc="-20" dirty="0"/>
              <a:t>психологов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0481"/>
            <a:ext cx="9364345" cy="322199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dirty="0">
                <a:latin typeface="Calibri"/>
                <a:cs typeface="Calibri"/>
              </a:rPr>
              <a:t>М.А. Беребин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(2012):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«Университетская»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«Медицинская»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3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15" dirty="0">
                <a:latin typeface="Calibri"/>
                <a:cs typeface="Calibri"/>
              </a:rPr>
              <a:t>Отражают </a:t>
            </a:r>
            <a:r>
              <a:rPr sz="2400" dirty="0">
                <a:latin typeface="Calibri"/>
                <a:cs typeface="Calibri"/>
              </a:rPr>
              <a:t>2 </a:t>
            </a:r>
            <a:r>
              <a:rPr sz="2400" spc="-10" dirty="0">
                <a:latin typeface="Calibri"/>
                <a:cs typeface="Calibri"/>
              </a:rPr>
              <a:t>противоположные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тенденции: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включить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сохранить медицинскую </a:t>
            </a:r>
            <a:r>
              <a:rPr sz="2400" spc="-10" dirty="0">
                <a:latin typeface="Calibri"/>
                <a:cs typeface="Calibri"/>
              </a:rPr>
              <a:t>психологию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10" dirty="0">
                <a:latin typeface="Calibri"/>
                <a:cs typeface="Calibri"/>
              </a:rPr>
              <a:t>области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медицины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необходимость </a:t>
            </a:r>
            <a:r>
              <a:rPr sz="2400" dirty="0">
                <a:latin typeface="Calibri"/>
                <a:cs typeface="Calibri"/>
              </a:rPr>
              <a:t>расширения сферы </a:t>
            </a:r>
            <a:r>
              <a:rPr sz="2400" spc="-5" dirty="0">
                <a:latin typeface="Calibri"/>
                <a:cs typeface="Calibri"/>
              </a:rPr>
              <a:t>клинической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психологии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563" rIns="0" bIns="0" rtlCol="0">
            <a:spAutoFit/>
          </a:bodyPr>
          <a:lstStyle/>
          <a:p>
            <a:pPr marL="4445" algn="ctr">
              <a:lnSpc>
                <a:spcPts val="4105"/>
              </a:lnSpc>
              <a:spcBef>
                <a:spcPts val="100"/>
              </a:spcBef>
            </a:pPr>
            <a:r>
              <a:rPr dirty="0"/>
              <a:t>2 </a:t>
            </a:r>
            <a:r>
              <a:rPr spc="-40" dirty="0"/>
              <a:t>модели</a:t>
            </a:r>
            <a:r>
              <a:rPr spc="-10" dirty="0"/>
              <a:t> </a:t>
            </a:r>
            <a:r>
              <a:rPr spc="-25" dirty="0"/>
              <a:t>подготовки</a:t>
            </a:r>
          </a:p>
          <a:p>
            <a:pPr marL="4445" algn="ctr">
              <a:lnSpc>
                <a:spcPts val="4105"/>
              </a:lnSpc>
            </a:pPr>
            <a:r>
              <a:rPr spc="-10" dirty="0"/>
              <a:t>медицинских </a:t>
            </a:r>
            <a:r>
              <a:rPr spc="-5" dirty="0"/>
              <a:t>(клинических)</a:t>
            </a:r>
            <a:r>
              <a:rPr spc="20" dirty="0"/>
              <a:t> </a:t>
            </a:r>
            <a:r>
              <a:rPr spc="-20" dirty="0"/>
              <a:t>психологов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pc="-15" dirty="0"/>
              <a:t>«Университетская»</a:t>
            </a:r>
          </a:p>
          <a:p>
            <a:pPr marL="354965" marR="7620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dirty="0">
                <a:latin typeface="Calibri"/>
                <a:cs typeface="Calibri"/>
              </a:rPr>
              <a:t>классические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отечественные  психологические</a:t>
            </a:r>
            <a:r>
              <a:rPr b="0" spc="-20" dirty="0">
                <a:latin typeface="Calibri"/>
                <a:cs typeface="Calibri"/>
              </a:rPr>
              <a:t> школы</a:t>
            </a:r>
          </a:p>
          <a:p>
            <a:pPr marL="35496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10" dirty="0">
                <a:latin typeface="Calibri"/>
                <a:cs typeface="Calibri"/>
              </a:rPr>
              <a:t>широкая </a:t>
            </a:r>
            <a:r>
              <a:rPr b="0" spc="-5" dirty="0">
                <a:latin typeface="Calibri"/>
                <a:cs typeface="Calibri"/>
              </a:rPr>
              <a:t>гуманитарная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подготовка</a:t>
            </a:r>
          </a:p>
          <a:p>
            <a:pPr marL="354965" marR="8318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b="0" spc="-25" dirty="0">
                <a:latin typeface="Calibri"/>
                <a:cs typeface="Calibri"/>
              </a:rPr>
              <a:t>выход </a:t>
            </a:r>
            <a:r>
              <a:rPr b="0" spc="-5" dirty="0">
                <a:latin typeface="Calibri"/>
                <a:cs typeface="Calibri"/>
              </a:rPr>
              <a:t>клинической </a:t>
            </a:r>
            <a:r>
              <a:rPr b="0" spc="-15" dirty="0">
                <a:latin typeface="Calibri"/>
                <a:cs typeface="Calibri"/>
              </a:rPr>
              <a:t>психологии </a:t>
            </a:r>
            <a:r>
              <a:rPr b="0" dirty="0">
                <a:latin typeface="Calibri"/>
                <a:cs typeface="Calibri"/>
              </a:rPr>
              <a:t>за  </a:t>
            </a:r>
            <a:r>
              <a:rPr b="0" spc="-15" dirty="0">
                <a:latin typeface="Calibri"/>
                <a:cs typeface="Calibri"/>
              </a:rPr>
              <a:t>пределы </a:t>
            </a:r>
            <a:r>
              <a:rPr b="0" dirty="0">
                <a:latin typeface="Calibri"/>
                <a:cs typeface="Calibri"/>
              </a:rPr>
              <a:t>сферы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медицины</a:t>
            </a:r>
          </a:p>
          <a:p>
            <a:pPr marL="354965" marR="417830">
              <a:lnSpc>
                <a:spcPct val="100000"/>
              </a:lnSpc>
              <a:spcBef>
                <a:spcPts val="5"/>
              </a:spcBef>
            </a:pPr>
            <a:r>
              <a:rPr b="0" spc="-15" dirty="0">
                <a:latin typeface="Calibri"/>
                <a:cs typeface="Calibri"/>
              </a:rPr>
              <a:t>(психология </a:t>
            </a:r>
            <a:r>
              <a:rPr b="0" spc="-5" dirty="0">
                <a:latin typeface="Calibri"/>
                <a:cs typeface="Calibri"/>
              </a:rPr>
              <a:t>спорта, </a:t>
            </a:r>
            <a:r>
              <a:rPr b="0" spc="-15" dirty="0">
                <a:latin typeface="Calibri"/>
                <a:cs typeface="Calibri"/>
              </a:rPr>
              <a:t>психология  </a:t>
            </a:r>
            <a:r>
              <a:rPr b="0" spc="-5" dirty="0">
                <a:latin typeface="Calibri"/>
                <a:cs typeface="Calibri"/>
              </a:rPr>
              <a:t>экстремальных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ситуаций)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pc="-10" dirty="0"/>
              <a:t>«Медицинская»</a:t>
            </a: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0" spc="-5" dirty="0">
                <a:latin typeface="Calibri"/>
                <a:cs typeface="Calibri"/>
              </a:rPr>
              <a:t>экспериментальная</a:t>
            </a:r>
            <a:r>
              <a:rPr sz="2200" b="0" spc="25" dirty="0">
                <a:latin typeface="Calibri"/>
                <a:cs typeface="Calibri"/>
              </a:rPr>
              <a:t> </a:t>
            </a:r>
            <a:r>
              <a:rPr sz="2200" b="0" spc="-5" dirty="0">
                <a:latin typeface="Calibri"/>
                <a:cs typeface="Calibri"/>
              </a:rPr>
              <a:t>база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0" spc="-5" dirty="0">
                <a:latin typeface="Calibri"/>
                <a:cs typeface="Calibri"/>
              </a:rPr>
              <a:t>наличие клинических баз</a:t>
            </a:r>
            <a:r>
              <a:rPr sz="2200" b="0" spc="25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(?)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9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0" spc="-10" dirty="0">
                <a:latin typeface="Calibri"/>
                <a:cs typeface="Calibri"/>
              </a:rPr>
              <a:t>тесная связь </a:t>
            </a:r>
            <a:r>
              <a:rPr sz="2200" b="0" spc="-5" dirty="0">
                <a:latin typeface="Calibri"/>
                <a:cs typeface="Calibri"/>
              </a:rPr>
              <a:t>с</a:t>
            </a:r>
            <a:r>
              <a:rPr sz="2200" b="0" dirty="0">
                <a:latin typeface="Calibri"/>
                <a:cs typeface="Calibri"/>
              </a:rPr>
              <a:t> </a:t>
            </a:r>
            <a:r>
              <a:rPr sz="2200" b="0" spc="-10" dirty="0">
                <a:latin typeface="Calibri"/>
                <a:cs typeface="Calibri"/>
              </a:rPr>
              <a:t>психиатрией,</a:t>
            </a:r>
            <a:endParaRPr sz="2200">
              <a:latin typeface="Calibri"/>
              <a:cs typeface="Calibri"/>
            </a:endParaRPr>
          </a:p>
          <a:p>
            <a:pPr marL="355600" marR="5080">
              <a:lnSpc>
                <a:spcPts val="2380"/>
              </a:lnSpc>
              <a:spcBef>
                <a:spcPts val="165"/>
              </a:spcBef>
            </a:pPr>
            <a:r>
              <a:rPr sz="2200" b="0" spc="-5" dirty="0">
                <a:latin typeface="Calibri"/>
                <a:cs typeface="Calibri"/>
              </a:rPr>
              <a:t>экспертизой, </a:t>
            </a:r>
            <a:r>
              <a:rPr sz="2200" b="0" spc="-10" dirty="0">
                <a:latin typeface="Calibri"/>
                <a:cs typeface="Calibri"/>
              </a:rPr>
              <a:t>клиникой </a:t>
            </a:r>
            <a:r>
              <a:rPr sz="2200" b="0" spc="-5" dirty="0">
                <a:latin typeface="Calibri"/>
                <a:cs typeface="Calibri"/>
              </a:rPr>
              <a:t>внутренних  </a:t>
            </a:r>
            <a:r>
              <a:rPr sz="2200" b="0" spc="-10" dirty="0">
                <a:latin typeface="Calibri"/>
                <a:cs typeface="Calibri"/>
              </a:rPr>
              <a:t>болезней</a:t>
            </a:r>
            <a:endParaRPr sz="2200">
              <a:latin typeface="Calibri"/>
              <a:cs typeface="Calibri"/>
            </a:endParaRPr>
          </a:p>
          <a:p>
            <a:pPr marL="355600" marR="175895" indent="-342900">
              <a:lnSpc>
                <a:spcPts val="2380"/>
              </a:lnSpc>
              <a:spcBef>
                <a:spcPts val="11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0" spc="-20" dirty="0">
                <a:latin typeface="Calibri"/>
                <a:cs typeface="Calibri"/>
              </a:rPr>
              <a:t>углублённая </a:t>
            </a:r>
            <a:r>
              <a:rPr sz="2200" b="0" spc="-5" dirty="0">
                <a:latin typeface="Calibri"/>
                <a:cs typeface="Calibri"/>
              </a:rPr>
              <a:t>естественно-научная  </a:t>
            </a:r>
            <a:r>
              <a:rPr sz="2200" b="0" spc="-20" dirty="0">
                <a:latin typeface="Calibri"/>
                <a:cs typeface="Calibri"/>
              </a:rPr>
              <a:t>подготовка</a:t>
            </a:r>
            <a:endParaRPr sz="2200">
              <a:latin typeface="Calibri"/>
              <a:cs typeface="Calibri"/>
            </a:endParaRPr>
          </a:p>
          <a:p>
            <a:pPr marL="355600" indent="-342900">
              <a:lnSpc>
                <a:spcPts val="251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0" spc="-5" dirty="0">
                <a:latin typeface="Calibri"/>
                <a:cs typeface="Calibri"/>
              </a:rPr>
              <a:t>размывание границ</a:t>
            </a:r>
            <a:r>
              <a:rPr sz="2200" b="0" spc="-25" dirty="0">
                <a:latin typeface="Calibri"/>
                <a:cs typeface="Calibri"/>
              </a:rPr>
              <a:t> </a:t>
            </a:r>
            <a:r>
              <a:rPr sz="2200" b="0" spc="-15" dirty="0">
                <a:latin typeface="Calibri"/>
                <a:cs typeface="Calibri"/>
              </a:rPr>
              <a:t>медицинской</a:t>
            </a:r>
            <a:endParaRPr sz="2200">
              <a:latin typeface="Calibri"/>
              <a:cs typeface="Calibri"/>
            </a:endParaRPr>
          </a:p>
          <a:p>
            <a:pPr marL="355600">
              <a:lnSpc>
                <a:spcPts val="2510"/>
              </a:lnSpc>
            </a:pPr>
            <a:r>
              <a:rPr sz="2200" b="0" spc="-15" dirty="0">
                <a:latin typeface="Calibri"/>
                <a:cs typeface="Calibri"/>
              </a:rPr>
              <a:t>психологии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3563" rIns="0" bIns="0" rtlCol="0">
            <a:spAutoFit/>
          </a:bodyPr>
          <a:lstStyle/>
          <a:p>
            <a:pPr marL="1905" algn="ctr">
              <a:lnSpc>
                <a:spcPts val="4105"/>
              </a:lnSpc>
              <a:spcBef>
                <a:spcPts val="100"/>
              </a:spcBef>
            </a:pPr>
            <a:r>
              <a:rPr dirty="0"/>
              <a:t>2 </a:t>
            </a:r>
            <a:r>
              <a:rPr spc="-40" dirty="0"/>
              <a:t>модели</a:t>
            </a:r>
            <a:r>
              <a:rPr spc="-10" dirty="0"/>
              <a:t> </a:t>
            </a:r>
            <a:r>
              <a:rPr spc="-25" dirty="0"/>
              <a:t>подготовки</a:t>
            </a:r>
          </a:p>
          <a:p>
            <a:pPr marL="1905" algn="ctr">
              <a:lnSpc>
                <a:spcPts val="4105"/>
              </a:lnSpc>
            </a:pPr>
            <a:r>
              <a:rPr spc="-10" dirty="0"/>
              <a:t>медицинских </a:t>
            </a:r>
            <a:r>
              <a:rPr spc="-5" dirty="0"/>
              <a:t>(клинических)</a:t>
            </a:r>
            <a:r>
              <a:rPr spc="20" dirty="0"/>
              <a:t> </a:t>
            </a:r>
            <a:r>
              <a:rPr spc="-20" dirty="0"/>
              <a:t>психологов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62312"/>
            <a:ext cx="10309860" cy="458470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spc="-5" dirty="0">
                <a:latin typeface="Calibri"/>
                <a:cs typeface="Calibri"/>
              </a:rPr>
              <a:t>современные тенденции </a:t>
            </a:r>
            <a:r>
              <a:rPr sz="2400" dirty="0">
                <a:latin typeface="Calibri"/>
                <a:cs typeface="Calibri"/>
              </a:rPr>
              <a:t>(Беребин,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2012)</a:t>
            </a:r>
            <a:endParaRPr sz="2400">
              <a:latin typeface="Calibri"/>
              <a:cs typeface="Calibri"/>
            </a:endParaRPr>
          </a:p>
          <a:p>
            <a:pPr marL="355600" marR="1453515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увеличение </a:t>
            </a:r>
            <a:r>
              <a:rPr sz="2400" dirty="0">
                <a:latin typeface="Calibri"/>
                <a:cs typeface="Calibri"/>
              </a:rPr>
              <a:t>числа </a:t>
            </a:r>
            <a:r>
              <a:rPr sz="2400" spc="-15" dirty="0">
                <a:latin typeface="Calibri"/>
                <a:cs typeface="Calibri"/>
              </a:rPr>
              <a:t>бюджетных </a:t>
            </a:r>
            <a:r>
              <a:rPr sz="2400" spc="-5" dirty="0">
                <a:latin typeface="Calibri"/>
                <a:cs typeface="Calibri"/>
              </a:rPr>
              <a:t>мест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клинической </a:t>
            </a:r>
            <a:r>
              <a:rPr sz="2400" spc="-15" dirty="0">
                <a:latin typeface="Calibri"/>
                <a:cs typeface="Calibri"/>
              </a:rPr>
              <a:t>психологии </a:t>
            </a:r>
            <a:r>
              <a:rPr sz="2400" dirty="0">
                <a:latin typeface="Calibri"/>
                <a:cs typeface="Calibri"/>
              </a:rPr>
              <a:t>в  </a:t>
            </a:r>
            <a:r>
              <a:rPr sz="2400" spc="-10" dirty="0">
                <a:latin typeface="Calibri"/>
                <a:cs typeface="Calibri"/>
              </a:rPr>
              <a:t>медицинских </a:t>
            </a:r>
            <a:r>
              <a:rPr sz="2400" spc="-5" dirty="0">
                <a:latin typeface="Calibri"/>
                <a:cs typeface="Calibri"/>
              </a:rPr>
              <a:t>вузах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увеличение </a:t>
            </a:r>
            <a:r>
              <a:rPr sz="2400" dirty="0">
                <a:latin typeface="Calibri"/>
                <a:cs typeface="Calibri"/>
              </a:rPr>
              <a:t>числа </a:t>
            </a:r>
            <a:r>
              <a:rPr sz="2400" spc="-5" dirty="0">
                <a:latin typeface="Calibri"/>
                <a:cs typeface="Calibri"/>
              </a:rPr>
              <a:t>(мед)вузов, </a:t>
            </a:r>
            <a:r>
              <a:rPr sz="2400" spc="-15" dirty="0">
                <a:latin typeface="Calibri"/>
                <a:cs typeface="Calibri"/>
              </a:rPr>
              <a:t>готовящих </a:t>
            </a:r>
            <a:r>
              <a:rPr sz="2400" dirty="0">
                <a:latin typeface="Calibri"/>
                <a:cs typeface="Calibri"/>
              </a:rPr>
              <a:t>клинических </a:t>
            </a:r>
            <a:r>
              <a:rPr sz="2400" spc="-15" dirty="0">
                <a:latin typeface="Calibri"/>
                <a:cs typeface="Calibri"/>
              </a:rPr>
              <a:t>психологов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(более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половины </a:t>
            </a:r>
            <a:r>
              <a:rPr sz="2400" dirty="0">
                <a:latin typeface="Calibri"/>
                <a:cs typeface="Calibri"/>
              </a:rPr>
              <a:t>всех</a:t>
            </a:r>
            <a:r>
              <a:rPr sz="2400" spc="-5" dirty="0">
                <a:latin typeface="Calibri"/>
                <a:cs typeface="Calibri"/>
              </a:rPr>
              <a:t> вузов)</a:t>
            </a:r>
            <a:endParaRPr sz="2400">
              <a:latin typeface="Calibri"/>
              <a:cs typeface="Calibri"/>
            </a:endParaRPr>
          </a:p>
          <a:p>
            <a:pPr marL="355600" marR="9779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увеличение </a:t>
            </a:r>
            <a:r>
              <a:rPr sz="2400" dirty="0">
                <a:latin typeface="Calibri"/>
                <a:cs typeface="Calibri"/>
              </a:rPr>
              <a:t>числа </a:t>
            </a:r>
            <a:r>
              <a:rPr sz="2400" spc="-5" dirty="0">
                <a:latin typeface="Calibri"/>
                <a:cs typeface="Calibri"/>
              </a:rPr>
              <a:t>региональных вузов, </a:t>
            </a:r>
            <a:r>
              <a:rPr sz="2400" spc="-15" dirty="0">
                <a:latin typeface="Calibri"/>
                <a:cs typeface="Calibri"/>
              </a:rPr>
              <a:t>готовящих </a:t>
            </a:r>
            <a:r>
              <a:rPr sz="2400" dirty="0">
                <a:latin typeface="Calibri"/>
                <a:cs typeface="Calibri"/>
              </a:rPr>
              <a:t>клинических </a:t>
            </a:r>
            <a:r>
              <a:rPr sz="2400" spc="-15" dirty="0">
                <a:latin typeface="Calibri"/>
                <a:cs typeface="Calibri"/>
              </a:rPr>
              <a:t>психологов,  </a:t>
            </a:r>
            <a:r>
              <a:rPr sz="2400" dirty="0">
                <a:latin typeface="Calibri"/>
                <a:cs typeface="Calibri"/>
              </a:rPr>
              <a:t>в сравнении со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столичными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55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Calibri"/>
                <a:cs typeface="Calibri"/>
              </a:rPr>
              <a:t>подготовка </a:t>
            </a:r>
            <a:r>
              <a:rPr sz="2400" dirty="0">
                <a:latin typeface="Calibri"/>
                <a:cs typeface="Calibri"/>
              </a:rPr>
              <a:t>вне </a:t>
            </a:r>
            <a:r>
              <a:rPr sz="2400" spc="-10" dirty="0">
                <a:latin typeface="Calibri"/>
                <a:cs typeface="Calibri"/>
              </a:rPr>
              <a:t>сложившихся </a:t>
            </a:r>
            <a:r>
              <a:rPr sz="2400" spc="-25" dirty="0">
                <a:latin typeface="Calibri"/>
                <a:cs typeface="Calibri"/>
              </a:rPr>
              <a:t>школ </a:t>
            </a:r>
            <a:r>
              <a:rPr sz="2400" spc="-5" dirty="0">
                <a:latin typeface="Calibri"/>
                <a:cs typeface="Calibri"/>
              </a:rPr>
              <a:t>клинической </a:t>
            </a:r>
            <a:r>
              <a:rPr sz="2400" spc="-15" dirty="0">
                <a:latin typeface="Calibri"/>
                <a:cs typeface="Calibri"/>
              </a:rPr>
              <a:t>психологии </a:t>
            </a:r>
            <a:r>
              <a:rPr sz="2400" spc="-5" dirty="0">
                <a:latin typeface="Calibri"/>
                <a:cs typeface="Calibri"/>
              </a:rPr>
              <a:t>(Москва, </a:t>
            </a:r>
            <a:r>
              <a:rPr sz="2400" dirty="0">
                <a:latin typeface="Calibri"/>
                <a:cs typeface="Calibri"/>
              </a:rPr>
              <a:t>Санкт-  </a:t>
            </a:r>
            <a:r>
              <a:rPr sz="2400" spc="-15" dirty="0">
                <a:latin typeface="Calibri"/>
                <a:cs typeface="Calibri"/>
              </a:rPr>
              <a:t>Петербург,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40" dirty="0">
                <a:latin typeface="Calibri"/>
                <a:cs typeface="Calibri"/>
              </a:rPr>
              <a:t>Томск)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Calibri"/>
                <a:cs typeface="Calibri"/>
              </a:rPr>
              <a:t>подготовка </a:t>
            </a:r>
            <a:r>
              <a:rPr sz="2400" spc="-5" dirty="0">
                <a:latin typeface="Calibri"/>
                <a:cs typeface="Calibri"/>
              </a:rPr>
              <a:t>часто </a:t>
            </a:r>
            <a:r>
              <a:rPr sz="2400" spc="-15" dirty="0">
                <a:latin typeface="Calibri"/>
                <a:cs typeface="Calibri"/>
              </a:rPr>
              <a:t>ведётся </a:t>
            </a: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10" dirty="0">
                <a:latin typeface="Calibri"/>
                <a:cs typeface="Calibri"/>
              </a:rPr>
              <a:t>психологами, 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-15" dirty="0">
                <a:latin typeface="Calibri"/>
                <a:cs typeface="Calibri"/>
              </a:rPr>
              <a:t>медиками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88864" y="4599432"/>
            <a:ext cx="707136" cy="518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5793" rIns="0" bIns="0" rtlCol="0">
            <a:spAutoFit/>
          </a:bodyPr>
          <a:lstStyle/>
          <a:p>
            <a:pPr marL="3113405" marR="5080" indent="-2035175">
              <a:lnSpc>
                <a:spcPts val="3890"/>
              </a:lnSpc>
              <a:spcBef>
                <a:spcPts val="590"/>
              </a:spcBef>
            </a:pPr>
            <a:r>
              <a:rPr spc="-10" dirty="0">
                <a:solidFill>
                  <a:srgbClr val="001F5F"/>
                </a:solidFill>
              </a:rPr>
              <a:t>Современные </a:t>
            </a:r>
            <a:r>
              <a:rPr spc="-15" dirty="0">
                <a:solidFill>
                  <a:srgbClr val="001F5F"/>
                </a:solidFill>
              </a:rPr>
              <a:t>представления </a:t>
            </a:r>
            <a:r>
              <a:rPr dirty="0">
                <a:solidFill>
                  <a:srgbClr val="001F5F"/>
                </a:solidFill>
              </a:rPr>
              <a:t>о </a:t>
            </a:r>
            <a:r>
              <a:rPr spc="-15" dirty="0">
                <a:solidFill>
                  <a:srgbClr val="001F5F"/>
                </a:solidFill>
              </a:rPr>
              <a:t>болезни,  здоровье </a:t>
            </a:r>
            <a:r>
              <a:rPr dirty="0">
                <a:solidFill>
                  <a:srgbClr val="001F5F"/>
                </a:solidFill>
              </a:rPr>
              <a:t>и</a:t>
            </a:r>
            <a:r>
              <a:rPr spc="5" dirty="0">
                <a:solidFill>
                  <a:srgbClr val="001F5F"/>
                </a:solidFill>
              </a:rPr>
              <a:t> </a:t>
            </a:r>
            <a:r>
              <a:rPr spc="-5" dirty="0">
                <a:solidFill>
                  <a:srgbClr val="001F5F"/>
                </a:solidFill>
              </a:rPr>
              <a:t>терапии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38909"/>
            <a:ext cx="10222865" cy="2526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ВОЗ: </a:t>
            </a:r>
            <a:r>
              <a:rPr sz="2400" spc="-5" dirty="0">
                <a:latin typeface="Calibri"/>
                <a:cs typeface="Calibri"/>
              </a:rPr>
              <a:t>Здоровье </a:t>
            </a:r>
            <a:r>
              <a:rPr sz="2400" spc="-10" dirty="0">
                <a:latin typeface="Calibri"/>
                <a:cs typeface="Calibri"/>
              </a:rPr>
              <a:t>является состоянием </a:t>
            </a:r>
            <a:r>
              <a:rPr sz="2400" spc="-20" dirty="0">
                <a:latin typeface="Calibri"/>
                <a:cs typeface="Calibri"/>
              </a:rPr>
              <a:t>полного </a:t>
            </a:r>
            <a:r>
              <a:rPr sz="2400" spc="-10" dirty="0">
                <a:latin typeface="Calibri"/>
                <a:cs typeface="Calibri"/>
              </a:rPr>
              <a:t>физического, </a:t>
            </a:r>
            <a:r>
              <a:rPr sz="2400" spc="-5" dirty="0">
                <a:latin typeface="Calibri"/>
                <a:cs typeface="Calibri"/>
              </a:rPr>
              <a:t>душевного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социального </a:t>
            </a:r>
            <a:r>
              <a:rPr sz="2400" spc="-15" dirty="0">
                <a:latin typeface="Calibri"/>
                <a:cs typeface="Calibri"/>
              </a:rPr>
              <a:t>благополучия, </a:t>
            </a:r>
            <a:r>
              <a:rPr sz="2400" dirty="0">
                <a:latin typeface="Calibri"/>
                <a:cs typeface="Calibri"/>
              </a:rPr>
              <a:t>а не </a:t>
            </a:r>
            <a:r>
              <a:rPr sz="2400" spc="-25" dirty="0">
                <a:latin typeface="Calibri"/>
                <a:cs typeface="Calibri"/>
              </a:rPr>
              <a:t>только </a:t>
            </a:r>
            <a:r>
              <a:rPr sz="2400" spc="-10" dirty="0">
                <a:latin typeface="Calibri"/>
                <a:cs typeface="Calibri"/>
              </a:rPr>
              <a:t>отсутствием болезней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физических  </a:t>
            </a:r>
            <a:r>
              <a:rPr sz="2400" spc="-10" dirty="0">
                <a:latin typeface="Calibri"/>
                <a:cs typeface="Calibri"/>
              </a:rPr>
              <a:t>дефектов.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Развитие биопсихосоциальной </a:t>
            </a:r>
            <a:r>
              <a:rPr sz="2400" spc="-10" dirty="0">
                <a:latin typeface="Calibri"/>
                <a:cs typeface="Calibri"/>
              </a:rPr>
              <a:t>(биопсихосоционоэтической)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модели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болезни/здоровья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Сдвиг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15" dirty="0">
                <a:latin typeface="Calibri"/>
                <a:cs typeface="Calibri"/>
              </a:rPr>
              <a:t>медицинской </a:t>
            </a:r>
            <a:r>
              <a:rPr sz="2400" spc="-5" dirty="0">
                <a:latin typeface="Calibri"/>
                <a:cs typeface="Calibri"/>
              </a:rPr>
              <a:t>кадровой </a:t>
            </a:r>
            <a:r>
              <a:rPr sz="2400" spc="-25" dirty="0">
                <a:latin typeface="Calibri"/>
                <a:cs typeface="Calibri"/>
              </a:rPr>
              <a:t>модели 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многопрофильности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42313" y="684352"/>
            <a:ext cx="87077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5" dirty="0">
                <a:solidFill>
                  <a:srgbClr val="001F5F"/>
                </a:solidFill>
              </a:rPr>
              <a:t>Переподготовка </a:t>
            </a:r>
            <a:r>
              <a:rPr dirty="0">
                <a:solidFill>
                  <a:srgbClr val="001F5F"/>
                </a:solidFill>
              </a:rPr>
              <a:t>по </a:t>
            </a:r>
            <a:r>
              <a:rPr spc="-10" dirty="0">
                <a:solidFill>
                  <a:srgbClr val="001F5F"/>
                </a:solidFill>
              </a:rPr>
              <a:t>клинической</a:t>
            </a:r>
            <a:r>
              <a:rPr spc="70" dirty="0">
                <a:solidFill>
                  <a:srgbClr val="001F5F"/>
                </a:solidFill>
              </a:rPr>
              <a:t> </a:t>
            </a:r>
            <a:r>
              <a:rPr spc="-20" dirty="0">
                <a:solidFill>
                  <a:srgbClr val="001F5F"/>
                </a:solidFill>
              </a:rPr>
              <a:t>психологии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572005"/>
            <a:ext cx="10095865" cy="57531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" marR="5080">
              <a:lnSpc>
                <a:spcPts val="2050"/>
              </a:lnSpc>
              <a:spcBef>
                <a:spcPts val="355"/>
              </a:spcBef>
            </a:pPr>
            <a:r>
              <a:rPr sz="1900" spc="-10" dirty="0">
                <a:latin typeface="Calibri"/>
                <a:cs typeface="Calibri"/>
              </a:rPr>
              <a:t>Приказ Минздрава </a:t>
            </a:r>
            <a:r>
              <a:rPr sz="1900" spc="-5" dirty="0">
                <a:latin typeface="Calibri"/>
                <a:cs typeface="Calibri"/>
              </a:rPr>
              <a:t>РФ </a:t>
            </a:r>
            <a:r>
              <a:rPr sz="1900" spc="-15" dirty="0">
                <a:latin typeface="Calibri"/>
                <a:cs typeface="Calibri"/>
              </a:rPr>
              <a:t>от </a:t>
            </a:r>
            <a:r>
              <a:rPr sz="1900" spc="-5" dirty="0">
                <a:latin typeface="Calibri"/>
                <a:cs typeface="Calibri"/>
              </a:rPr>
              <a:t>26.11.96 N391 «О </a:t>
            </a:r>
            <a:r>
              <a:rPr sz="1900" spc="-20" dirty="0">
                <a:latin typeface="Calibri"/>
                <a:cs typeface="Calibri"/>
              </a:rPr>
              <a:t>подготовке </a:t>
            </a:r>
            <a:r>
              <a:rPr sz="1900" spc="-10" dirty="0">
                <a:latin typeface="Calibri"/>
                <a:cs typeface="Calibri"/>
              </a:rPr>
              <a:t>медицинских </a:t>
            </a:r>
            <a:r>
              <a:rPr sz="1900" spc="-15" dirty="0">
                <a:latin typeface="Calibri"/>
                <a:cs typeface="Calibri"/>
              </a:rPr>
              <a:t>психологов </a:t>
            </a:r>
            <a:r>
              <a:rPr sz="1900" spc="-10" dirty="0">
                <a:latin typeface="Calibri"/>
                <a:cs typeface="Calibri"/>
              </a:rPr>
              <a:t>для учреждений,  оказывающих </a:t>
            </a:r>
            <a:r>
              <a:rPr sz="1900" spc="-5" dirty="0">
                <a:latin typeface="Calibri"/>
                <a:cs typeface="Calibri"/>
              </a:rPr>
              <a:t>психиатрическую и </a:t>
            </a:r>
            <a:r>
              <a:rPr sz="1900" spc="-10" dirty="0">
                <a:latin typeface="Calibri"/>
                <a:cs typeface="Calibri"/>
              </a:rPr>
              <a:t>психотерапевтическую</a:t>
            </a:r>
            <a:r>
              <a:rPr sz="1900" spc="114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помощь»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2245309"/>
            <a:ext cx="10334625" cy="1249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ts val="2165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alibri"/>
                <a:cs typeface="Calibri"/>
              </a:rPr>
              <a:t>Для </a:t>
            </a:r>
            <a:r>
              <a:rPr sz="1900" spc="-15" dirty="0">
                <a:latin typeface="Calibri"/>
                <a:cs typeface="Calibri"/>
              </a:rPr>
              <a:t>психологов, </a:t>
            </a:r>
            <a:r>
              <a:rPr sz="1900" spc="-10" dirty="0">
                <a:latin typeface="Calibri"/>
                <a:cs typeface="Calibri"/>
              </a:rPr>
              <a:t>не </a:t>
            </a:r>
            <a:r>
              <a:rPr sz="1900" spc="-5" dirty="0">
                <a:latin typeface="Calibri"/>
                <a:cs typeface="Calibri"/>
              </a:rPr>
              <a:t>имеющих </a:t>
            </a:r>
            <a:r>
              <a:rPr sz="1900" spc="-20" dirty="0">
                <a:latin typeface="Calibri"/>
                <a:cs typeface="Calibri"/>
              </a:rPr>
              <a:t>подготовки </a:t>
            </a:r>
            <a:r>
              <a:rPr sz="1900" spc="-5" dirty="0">
                <a:latin typeface="Calibri"/>
                <a:cs typeface="Calibri"/>
              </a:rPr>
              <a:t>по </a:t>
            </a:r>
            <a:r>
              <a:rPr sz="1900" spc="-10" dirty="0">
                <a:latin typeface="Calibri"/>
                <a:cs typeface="Calibri"/>
              </a:rPr>
              <a:t>медицинской </a:t>
            </a:r>
            <a:r>
              <a:rPr sz="1900" spc="-15" dirty="0">
                <a:latin typeface="Calibri"/>
                <a:cs typeface="Calibri"/>
              </a:rPr>
              <a:t>психологии,</a:t>
            </a:r>
            <a:r>
              <a:rPr sz="1900" spc="204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последипломная</a:t>
            </a:r>
            <a:endParaRPr sz="1900">
              <a:latin typeface="Calibri"/>
              <a:cs typeface="Calibri"/>
            </a:endParaRPr>
          </a:p>
          <a:p>
            <a:pPr marL="355600">
              <a:lnSpc>
                <a:spcPts val="2165"/>
              </a:lnSpc>
            </a:pPr>
            <a:r>
              <a:rPr sz="1900" spc="-20" dirty="0">
                <a:latin typeface="Calibri"/>
                <a:cs typeface="Calibri"/>
              </a:rPr>
              <a:t>подготовка </a:t>
            </a:r>
            <a:r>
              <a:rPr sz="1900" spc="-10" dirty="0">
                <a:latin typeface="Calibri"/>
                <a:cs typeface="Calibri"/>
              </a:rPr>
              <a:t>осуществляется </a:t>
            </a:r>
            <a:r>
              <a:rPr sz="1900" spc="-5" dirty="0">
                <a:latin typeface="Calibri"/>
                <a:cs typeface="Calibri"/>
              </a:rPr>
              <a:t>в </a:t>
            </a:r>
            <a:r>
              <a:rPr sz="1900" spc="-10" dirty="0">
                <a:latin typeface="Calibri"/>
                <a:cs typeface="Calibri"/>
              </a:rPr>
              <a:t>очно </a:t>
            </a:r>
            <a:r>
              <a:rPr sz="1900" spc="-5" dirty="0">
                <a:latin typeface="Calibri"/>
                <a:cs typeface="Calibri"/>
              </a:rPr>
              <a:t>- </a:t>
            </a:r>
            <a:r>
              <a:rPr sz="1900" spc="-10" dirty="0">
                <a:latin typeface="Calibri"/>
                <a:cs typeface="Calibri"/>
              </a:rPr>
              <a:t>заочной </a:t>
            </a:r>
            <a:r>
              <a:rPr sz="1900" spc="-5" dirty="0">
                <a:latin typeface="Calibri"/>
                <a:cs typeface="Calibri"/>
              </a:rPr>
              <a:t>форме в </a:t>
            </a:r>
            <a:r>
              <a:rPr sz="1900" spc="-10" dirty="0">
                <a:latin typeface="Calibri"/>
                <a:cs typeface="Calibri"/>
              </a:rPr>
              <a:t>течение </a:t>
            </a:r>
            <a:r>
              <a:rPr sz="1900" b="1" spc="-5" dirty="0">
                <a:latin typeface="Calibri"/>
                <a:cs typeface="Calibri"/>
              </a:rPr>
              <a:t>2</a:t>
            </a:r>
            <a:r>
              <a:rPr sz="1900" b="1" spc="150" dirty="0">
                <a:latin typeface="Calibri"/>
                <a:cs typeface="Calibri"/>
              </a:rPr>
              <a:t> </a:t>
            </a:r>
            <a:r>
              <a:rPr sz="1900" b="1" dirty="0">
                <a:latin typeface="Calibri"/>
                <a:cs typeface="Calibri"/>
              </a:rPr>
              <a:t>лет</a:t>
            </a:r>
            <a:r>
              <a:rPr sz="1900" dirty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  <a:p>
            <a:pPr marL="355600" marR="5080" indent="-343535">
              <a:lnSpc>
                <a:spcPts val="2050"/>
              </a:lnSpc>
              <a:spcBef>
                <a:spcPts val="123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5" dirty="0">
                <a:latin typeface="Calibri"/>
                <a:cs typeface="Calibri"/>
              </a:rPr>
              <a:t>Для </a:t>
            </a:r>
            <a:r>
              <a:rPr sz="1900" spc="15" dirty="0">
                <a:latin typeface="Calibri"/>
                <a:cs typeface="Calibri"/>
              </a:rPr>
              <a:t>лиц, </a:t>
            </a:r>
            <a:r>
              <a:rPr sz="1900" spc="-10" dirty="0">
                <a:latin typeface="Calibri"/>
                <a:cs typeface="Calibri"/>
              </a:rPr>
              <a:t>имеющих основное </a:t>
            </a:r>
            <a:r>
              <a:rPr sz="1900" spc="-5" dirty="0">
                <a:latin typeface="Calibri"/>
                <a:cs typeface="Calibri"/>
              </a:rPr>
              <a:t>высшее </a:t>
            </a:r>
            <a:r>
              <a:rPr sz="1900" spc="-10" dirty="0">
                <a:latin typeface="Calibri"/>
                <a:cs typeface="Calibri"/>
              </a:rPr>
              <a:t>образование гуманитарного </a:t>
            </a:r>
            <a:r>
              <a:rPr sz="1900" spc="-5" dirty="0">
                <a:latin typeface="Calibri"/>
                <a:cs typeface="Calibri"/>
              </a:rPr>
              <a:t>профиля и </a:t>
            </a:r>
            <a:r>
              <a:rPr sz="1900" spc="-10" dirty="0">
                <a:latin typeface="Calibri"/>
                <a:cs typeface="Calibri"/>
              </a:rPr>
              <a:t>получивших </a:t>
            </a:r>
            <a:r>
              <a:rPr sz="1900" spc="-5" dirty="0">
                <a:latin typeface="Calibri"/>
                <a:cs typeface="Calibri"/>
              </a:rPr>
              <a:t>2  высшее </a:t>
            </a:r>
            <a:r>
              <a:rPr sz="1900" spc="-10" dirty="0">
                <a:latin typeface="Calibri"/>
                <a:cs typeface="Calibri"/>
              </a:rPr>
              <a:t>образование </a:t>
            </a:r>
            <a:r>
              <a:rPr sz="1900" spc="-5" dirty="0">
                <a:latin typeface="Calibri"/>
                <a:cs typeface="Calibri"/>
              </a:rPr>
              <a:t>по </a:t>
            </a:r>
            <a:r>
              <a:rPr sz="1900" spc="-15" dirty="0">
                <a:latin typeface="Calibri"/>
                <a:cs typeface="Calibri"/>
              </a:rPr>
              <a:t>психологии </a:t>
            </a:r>
            <a:r>
              <a:rPr sz="1900" spc="-10" dirty="0">
                <a:latin typeface="Calibri"/>
                <a:cs typeface="Calibri"/>
              </a:rPr>
              <a:t>на </a:t>
            </a:r>
            <a:r>
              <a:rPr sz="1900" spc="-20" dirty="0">
                <a:latin typeface="Calibri"/>
                <a:cs typeface="Calibri"/>
              </a:rPr>
              <a:t>факультетах </a:t>
            </a:r>
            <a:r>
              <a:rPr sz="1900" spc="-15" dirty="0">
                <a:latin typeface="Calibri"/>
                <a:cs typeface="Calibri"/>
              </a:rPr>
              <a:t>психологии </a:t>
            </a:r>
            <a:r>
              <a:rPr sz="1900" spc="-10" dirty="0">
                <a:latin typeface="Calibri"/>
                <a:cs typeface="Calibri"/>
              </a:rPr>
              <a:t>университетов,</a:t>
            </a:r>
            <a:r>
              <a:rPr sz="1900" spc="32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последипломная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16939" y="3316376"/>
            <a:ext cx="7987030" cy="852169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75"/>
              </a:spcBef>
              <a:tabLst>
                <a:tab pos="6414135" algn="l"/>
              </a:tabLst>
            </a:pPr>
            <a:r>
              <a:rPr sz="1900" spc="-20" dirty="0">
                <a:latin typeface="Calibri"/>
                <a:cs typeface="Calibri"/>
              </a:rPr>
              <a:t>подготовка </a:t>
            </a:r>
            <a:r>
              <a:rPr sz="1900" spc="-10" dirty="0">
                <a:latin typeface="Calibri"/>
                <a:cs typeface="Calibri"/>
              </a:rPr>
              <a:t>осуществляется очно-заочно </a:t>
            </a:r>
            <a:r>
              <a:rPr sz="1900" spc="-5" dirty="0">
                <a:latin typeface="Calibri"/>
                <a:cs typeface="Calibri"/>
              </a:rPr>
              <a:t>в </a:t>
            </a:r>
            <a:r>
              <a:rPr sz="1900" spc="-10" dirty="0">
                <a:latin typeface="Calibri"/>
                <a:cs typeface="Calibri"/>
              </a:rPr>
              <a:t>течение</a:t>
            </a:r>
            <a:r>
              <a:rPr sz="1900" spc="18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3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30" dirty="0">
                <a:latin typeface="Calibri"/>
                <a:cs typeface="Calibri"/>
              </a:rPr>
              <a:t>лет.	</a:t>
            </a:r>
            <a:r>
              <a:rPr sz="1900" b="1" spc="-5" dirty="0">
                <a:solidFill>
                  <a:srgbClr val="FF0000"/>
                </a:solidFill>
                <a:latin typeface="Calibri"/>
                <a:cs typeface="Calibri"/>
              </a:rPr>
              <a:t>Магистратура?</a:t>
            </a:r>
            <a:endParaRPr sz="19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96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900" spc="-10" dirty="0">
                <a:latin typeface="Calibri"/>
                <a:cs typeface="Calibri"/>
              </a:rPr>
              <a:t>Общее </a:t>
            </a:r>
            <a:r>
              <a:rPr sz="1900" spc="-5" dirty="0">
                <a:latin typeface="Calibri"/>
                <a:cs typeface="Calibri"/>
              </a:rPr>
              <a:t>время </a:t>
            </a:r>
            <a:r>
              <a:rPr sz="1900" spc="-20" dirty="0">
                <a:latin typeface="Calibri"/>
                <a:cs typeface="Calibri"/>
              </a:rPr>
              <a:t>подготовки </a:t>
            </a:r>
            <a:r>
              <a:rPr sz="1900" spc="-5" dirty="0">
                <a:latin typeface="Calibri"/>
                <a:cs typeface="Calibri"/>
              </a:rPr>
              <a:t>- </a:t>
            </a:r>
            <a:r>
              <a:rPr sz="1900" b="1" spc="-5" dirty="0">
                <a:latin typeface="Calibri"/>
                <a:cs typeface="Calibri"/>
              </a:rPr>
              <a:t>1296</a:t>
            </a:r>
            <a:r>
              <a:rPr sz="1900" b="1" spc="85" dirty="0">
                <a:latin typeface="Calibri"/>
                <a:cs typeface="Calibri"/>
              </a:rPr>
              <a:t> </a:t>
            </a:r>
            <a:r>
              <a:rPr sz="1900" b="1" spc="-10" dirty="0">
                <a:latin typeface="Calibri"/>
                <a:cs typeface="Calibri"/>
              </a:rPr>
              <a:t>часов</a:t>
            </a:r>
            <a:r>
              <a:rPr sz="1900" spc="-10" dirty="0">
                <a:latin typeface="Calibri"/>
                <a:cs typeface="Calibri"/>
              </a:rPr>
              <a:t>: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4142892"/>
            <a:ext cx="7673340" cy="167830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7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900" spc="-10" dirty="0">
                <a:latin typeface="Calibri"/>
                <a:cs typeface="Calibri"/>
              </a:rPr>
              <a:t>теоретическая </a:t>
            </a:r>
            <a:r>
              <a:rPr sz="1900" spc="-20" dirty="0">
                <a:latin typeface="Calibri"/>
                <a:cs typeface="Calibri"/>
              </a:rPr>
              <a:t>подготовка </a:t>
            </a:r>
            <a:r>
              <a:rPr sz="1900" spc="-5" dirty="0">
                <a:latin typeface="Calibri"/>
                <a:cs typeface="Calibri"/>
              </a:rPr>
              <a:t>- 210</a:t>
            </a:r>
            <a:r>
              <a:rPr sz="1900" spc="9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часов</a:t>
            </a:r>
            <a:endParaRPr sz="19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7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900" spc="-10" dirty="0">
                <a:latin typeface="Calibri"/>
                <a:cs typeface="Calibri"/>
              </a:rPr>
              <a:t>практическая </a:t>
            </a:r>
            <a:r>
              <a:rPr sz="1900" spc="-5" dirty="0">
                <a:latin typeface="Calibri"/>
                <a:cs typeface="Calibri"/>
              </a:rPr>
              <a:t>- 986</a:t>
            </a:r>
            <a:r>
              <a:rPr sz="1900" spc="4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часов</a:t>
            </a:r>
            <a:endParaRPr sz="19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7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900" spc="-10" dirty="0">
                <a:latin typeface="Calibri"/>
                <a:cs typeface="Calibri"/>
              </a:rPr>
              <a:t>личностно- </a:t>
            </a:r>
            <a:r>
              <a:rPr sz="1900" spc="-5" dirty="0">
                <a:latin typeface="Calibri"/>
                <a:cs typeface="Calibri"/>
              </a:rPr>
              <a:t>и </a:t>
            </a:r>
            <a:r>
              <a:rPr sz="1900" spc="-10" dirty="0">
                <a:latin typeface="Calibri"/>
                <a:cs typeface="Calibri"/>
              </a:rPr>
              <a:t>профессионально-ориентированные тренинги </a:t>
            </a:r>
            <a:r>
              <a:rPr sz="1900" spc="-5" dirty="0">
                <a:latin typeface="Calibri"/>
                <a:cs typeface="Calibri"/>
              </a:rPr>
              <a:t>- 120</a:t>
            </a:r>
            <a:r>
              <a:rPr sz="1900" spc="26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часов</a:t>
            </a:r>
            <a:endParaRPr sz="19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69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1900" spc="-5" dirty="0">
                <a:latin typeface="Calibri"/>
                <a:cs typeface="Calibri"/>
              </a:rPr>
              <a:t>супервизия - 70</a:t>
            </a:r>
            <a:r>
              <a:rPr sz="1900" spc="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часов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4478" y="684352"/>
            <a:ext cx="4542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solidFill>
                  <a:srgbClr val="001F5F"/>
                </a:solidFill>
              </a:rPr>
              <a:t>Нейропсихолог </a:t>
            </a:r>
            <a:r>
              <a:rPr dirty="0">
                <a:solidFill>
                  <a:srgbClr val="001F5F"/>
                </a:solidFill>
              </a:rPr>
              <a:t>–</a:t>
            </a:r>
            <a:r>
              <a:rPr spc="-3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врач?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86036"/>
            <a:ext cx="9991090" cy="356298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2400" spc="-5" dirty="0">
                <a:latin typeface="Calibri"/>
                <a:cs typeface="Calibri"/>
              </a:rPr>
              <a:t>Дискуссия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проектам приказов Министерства </a:t>
            </a:r>
            <a:r>
              <a:rPr sz="2400" spc="-10" dirty="0">
                <a:latin typeface="Calibri"/>
                <a:cs typeface="Calibri"/>
              </a:rPr>
              <a:t>здравоохранения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РФ:</a:t>
            </a:r>
            <a:endParaRPr sz="2400">
              <a:latin typeface="Calibri"/>
              <a:cs typeface="Calibri"/>
            </a:endParaRPr>
          </a:p>
          <a:p>
            <a:pPr marL="355600" marR="839469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«О номенклатуре специальностей специалистов, имеющих </a:t>
            </a:r>
            <a:r>
              <a:rPr sz="2400" dirty="0">
                <a:latin typeface="Calibri"/>
                <a:cs typeface="Calibri"/>
              </a:rPr>
              <a:t>высшее  </a:t>
            </a:r>
            <a:r>
              <a:rPr sz="2400" spc="-10" dirty="0">
                <a:latin typeface="Calibri"/>
                <a:cs typeface="Calibri"/>
              </a:rPr>
              <a:t>медицинское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фармацевтическое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образование»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«О квалификационных требованиях </a:t>
            </a:r>
            <a:r>
              <a:rPr sz="2400" dirty="0">
                <a:latin typeface="Calibri"/>
                <a:cs typeface="Calibri"/>
              </a:rPr>
              <a:t>к </a:t>
            </a:r>
            <a:r>
              <a:rPr sz="2400" spc="-10" dirty="0">
                <a:latin typeface="Calibri"/>
                <a:cs typeface="Calibri"/>
              </a:rPr>
              <a:t>медицинским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фармацевтическим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работникам </a:t>
            </a:r>
            <a:r>
              <a:rPr sz="2400" dirty="0">
                <a:latin typeface="Calibri"/>
                <a:cs typeface="Calibri"/>
              </a:rPr>
              <a:t>с высшим </a:t>
            </a:r>
            <a:r>
              <a:rPr sz="2400" spc="-5" dirty="0">
                <a:latin typeface="Calibri"/>
                <a:cs typeface="Calibri"/>
              </a:rPr>
              <a:t>образованием </a:t>
            </a:r>
            <a:r>
              <a:rPr sz="2400" dirty="0">
                <a:latin typeface="Calibri"/>
                <a:cs typeface="Calibri"/>
              </a:rPr>
              <a:t>по </a:t>
            </a:r>
            <a:r>
              <a:rPr sz="2400" spc="-5" dirty="0">
                <a:latin typeface="Calibri"/>
                <a:cs typeface="Calibri"/>
              </a:rPr>
              <a:t>направлению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подготовки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«Здравоохранение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медицинские </a:t>
            </a:r>
            <a:r>
              <a:rPr sz="2400" spc="-5" dirty="0">
                <a:latin typeface="Calibri"/>
                <a:cs typeface="Calibri"/>
              </a:rPr>
              <a:t>науки»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«Об </a:t>
            </a:r>
            <a:r>
              <a:rPr sz="2400" spc="-5" dirty="0">
                <a:latin typeface="Calibri"/>
                <a:cs typeface="Calibri"/>
              </a:rPr>
              <a:t>утверждении Номенклатуры </a:t>
            </a:r>
            <a:r>
              <a:rPr sz="2400" spc="-15" dirty="0">
                <a:latin typeface="Calibri"/>
                <a:cs typeface="Calibri"/>
              </a:rPr>
              <a:t>должностей </a:t>
            </a:r>
            <a:r>
              <a:rPr sz="2400" spc="-10" dirty="0">
                <a:latin typeface="Calibri"/>
                <a:cs typeface="Calibri"/>
              </a:rPr>
              <a:t>медицинских работников</a:t>
            </a:r>
            <a:r>
              <a:rPr sz="2400" spc="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фармацевтических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работников»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75764" y="2807284"/>
            <a:ext cx="8055609" cy="173608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1270" marR="1261745" algn="ctr">
              <a:lnSpc>
                <a:spcPts val="3170"/>
              </a:lnSpc>
              <a:spcBef>
                <a:spcPts val="865"/>
              </a:spcBef>
            </a:pPr>
            <a:r>
              <a:rPr sz="3300" b="1" spc="-15" dirty="0">
                <a:solidFill>
                  <a:srgbClr val="1F487C"/>
                </a:solidFill>
                <a:latin typeface="Arial"/>
                <a:cs typeface="Arial"/>
              </a:rPr>
              <a:t>ФГОС </a:t>
            </a:r>
            <a:r>
              <a:rPr sz="3300" b="1" spc="-5" dirty="0">
                <a:solidFill>
                  <a:srgbClr val="1F487C"/>
                </a:solidFill>
                <a:latin typeface="Arial"/>
                <a:cs typeface="Arial"/>
              </a:rPr>
              <a:t>3+, </a:t>
            </a:r>
            <a:r>
              <a:rPr sz="3300" b="1" dirty="0">
                <a:solidFill>
                  <a:srgbClr val="1F487C"/>
                </a:solidFill>
                <a:latin typeface="Arial"/>
                <a:cs typeface="Arial"/>
              </a:rPr>
              <a:t>проект</a:t>
            </a:r>
            <a:r>
              <a:rPr sz="3300" b="1" spc="-6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300" b="1" spc="-10" dirty="0">
                <a:solidFill>
                  <a:srgbClr val="1F487C"/>
                </a:solidFill>
                <a:latin typeface="Arial"/>
                <a:cs typeface="Arial"/>
              </a:rPr>
              <a:t>ФГОС3++  </a:t>
            </a:r>
            <a:r>
              <a:rPr sz="3300" b="1" dirty="0">
                <a:solidFill>
                  <a:srgbClr val="1F487C"/>
                </a:solidFill>
                <a:latin typeface="Arial"/>
                <a:cs typeface="Arial"/>
              </a:rPr>
              <a:t>и</a:t>
            </a:r>
            <a:endParaRPr sz="3300">
              <a:latin typeface="Arial"/>
              <a:cs typeface="Arial"/>
            </a:endParaRPr>
          </a:p>
          <a:p>
            <a:pPr algn="ctr">
              <a:lnSpc>
                <a:spcPts val="2800"/>
              </a:lnSpc>
            </a:pPr>
            <a:r>
              <a:rPr sz="3300" b="1" dirty="0">
                <a:solidFill>
                  <a:srgbClr val="1F487C"/>
                </a:solidFill>
                <a:latin typeface="Arial"/>
                <a:cs typeface="Arial"/>
              </a:rPr>
              <a:t>проект </a:t>
            </a:r>
            <a:r>
              <a:rPr sz="3300" b="1" spc="-15" dirty="0">
                <a:solidFill>
                  <a:srgbClr val="1F487C"/>
                </a:solidFill>
                <a:latin typeface="Arial"/>
                <a:cs typeface="Arial"/>
              </a:rPr>
              <a:t>профессионального</a:t>
            </a:r>
            <a:r>
              <a:rPr sz="3300" b="1" spc="-7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300" b="1" spc="-10" dirty="0">
                <a:solidFill>
                  <a:srgbClr val="1F487C"/>
                </a:solidFill>
                <a:latin typeface="Arial"/>
                <a:cs typeface="Arial"/>
              </a:rPr>
              <a:t>стандарта</a:t>
            </a:r>
            <a:endParaRPr sz="3300">
              <a:latin typeface="Arial"/>
              <a:cs typeface="Arial"/>
            </a:endParaRPr>
          </a:p>
          <a:p>
            <a:pPr algn="ctr">
              <a:lnSpc>
                <a:spcPts val="3565"/>
              </a:lnSpc>
            </a:pPr>
            <a:r>
              <a:rPr sz="3300" b="1" spc="-5" dirty="0">
                <a:solidFill>
                  <a:srgbClr val="1F487C"/>
                </a:solidFill>
                <a:latin typeface="Arial"/>
                <a:cs typeface="Arial"/>
              </a:rPr>
              <a:t>«Медицинский</a:t>
            </a:r>
            <a:r>
              <a:rPr sz="3300" b="1" spc="-4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3300" b="1" spc="-25" dirty="0">
                <a:solidFill>
                  <a:srgbClr val="1F487C"/>
                </a:solidFill>
                <a:latin typeface="Arial"/>
                <a:cs typeface="Arial"/>
              </a:rPr>
              <a:t>психолог»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7272" y="684352"/>
            <a:ext cx="55467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>
                <a:solidFill>
                  <a:srgbClr val="001F5F"/>
                </a:solidFill>
              </a:rPr>
              <a:t>Тенденция </a:t>
            </a:r>
            <a:r>
              <a:rPr dirty="0">
                <a:solidFill>
                  <a:srgbClr val="001F5F"/>
                </a:solidFill>
              </a:rPr>
              <a:t>к</a:t>
            </a:r>
            <a:r>
              <a:rPr spc="2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специализации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86036"/>
            <a:ext cx="10104120" cy="3837304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latin typeface="Calibri"/>
                <a:cs typeface="Calibri"/>
              </a:rPr>
              <a:t>До </a:t>
            </a:r>
            <a:r>
              <a:rPr sz="2400" spc="-5" dirty="0">
                <a:latin typeface="Calibri"/>
                <a:cs typeface="Calibri"/>
              </a:rPr>
              <a:t>2000 </a:t>
            </a:r>
            <a:r>
              <a:rPr sz="2400" spc="-60" dirty="0">
                <a:latin typeface="Calibri"/>
                <a:cs typeface="Calibri"/>
              </a:rPr>
              <a:t>г.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2000 </a:t>
            </a:r>
            <a:r>
              <a:rPr sz="2400" spc="-60" dirty="0">
                <a:latin typeface="Calibri"/>
                <a:cs typeface="Calibri"/>
              </a:rPr>
              <a:t>г. </a:t>
            </a:r>
            <a:r>
              <a:rPr sz="2400" dirty="0">
                <a:latin typeface="Calibri"/>
                <a:cs typeface="Calibri"/>
              </a:rPr>
              <a:t>– Клинический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  <a:tab pos="2484755" algn="l"/>
              </a:tabLst>
            </a:pPr>
            <a:r>
              <a:rPr sz="2400" spc="-5" dirty="0">
                <a:latin typeface="Calibri"/>
                <a:cs typeface="Calibri"/>
              </a:rPr>
              <a:t>2016 </a:t>
            </a:r>
            <a:r>
              <a:rPr sz="2400" spc="-60" dirty="0">
                <a:latin typeface="Calibri"/>
                <a:cs typeface="Calibri"/>
              </a:rPr>
              <a:t>г.</a:t>
            </a:r>
            <a:r>
              <a:rPr sz="2400" spc="-20" dirty="0">
                <a:latin typeface="Calibri"/>
                <a:cs typeface="Calibri"/>
              </a:rPr>
              <a:t> ФГОС3+	</a:t>
            </a:r>
            <a:r>
              <a:rPr sz="2400" dirty="0">
                <a:latin typeface="Calibri"/>
                <a:cs typeface="Calibri"/>
              </a:rPr>
              <a:t>- 3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специализации: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Нейропсихологическая </a:t>
            </a:r>
            <a:r>
              <a:rPr sz="2000" spc="-5" dirty="0">
                <a:latin typeface="Calibri"/>
                <a:cs typeface="Calibri"/>
              </a:rPr>
              <a:t>реабилитация </a:t>
            </a:r>
            <a:r>
              <a:rPr sz="2000" dirty="0">
                <a:latin typeface="Calibri"/>
                <a:cs typeface="Calibri"/>
              </a:rPr>
              <a:t>и </a:t>
            </a:r>
            <a:r>
              <a:rPr sz="2000" spc="-5" dirty="0">
                <a:latin typeface="Calibri"/>
                <a:cs typeface="Calibri"/>
              </a:rPr>
              <a:t>коррекционно-развивающее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обучение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Патопсихологическая </a:t>
            </a:r>
            <a:r>
              <a:rPr sz="2000" spc="-5" dirty="0">
                <a:latin typeface="Calibri"/>
                <a:cs typeface="Calibri"/>
              </a:rPr>
              <a:t>диагностика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психотерапия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Клинико-психологическая </a:t>
            </a:r>
            <a:r>
              <a:rPr sz="2000" dirty="0">
                <a:latin typeface="Calibri"/>
                <a:cs typeface="Calibri"/>
              </a:rPr>
              <a:t>помощь </a:t>
            </a:r>
            <a:r>
              <a:rPr sz="2000" spc="-5" dirty="0">
                <a:latin typeface="Calibri"/>
                <a:cs typeface="Calibri"/>
              </a:rPr>
              <a:t>ребенку </a:t>
            </a:r>
            <a:r>
              <a:rPr sz="2000" dirty="0">
                <a:latin typeface="Calibri"/>
                <a:cs typeface="Calibri"/>
              </a:rPr>
              <a:t>и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семье</a:t>
            </a:r>
            <a:endParaRPr sz="20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Проект </a:t>
            </a:r>
            <a:r>
              <a:rPr sz="2400" spc="-10" dirty="0">
                <a:latin typeface="Calibri"/>
                <a:cs typeface="Calibri"/>
              </a:rPr>
              <a:t>нового </a:t>
            </a:r>
            <a:r>
              <a:rPr sz="2400" spc="-5" dirty="0">
                <a:latin typeface="Calibri"/>
                <a:cs typeface="Calibri"/>
              </a:rPr>
              <a:t>профессионального стандарта </a:t>
            </a:r>
            <a:r>
              <a:rPr sz="2400" spc="-10" dirty="0">
                <a:latin typeface="Calibri"/>
                <a:cs typeface="Calibri"/>
              </a:rPr>
              <a:t>«Медицинский </a:t>
            </a:r>
            <a:r>
              <a:rPr sz="2400" spc="-15" dirty="0">
                <a:latin typeface="Calibri"/>
                <a:cs typeface="Calibri"/>
              </a:rPr>
              <a:t>психолог» </a:t>
            </a:r>
            <a:r>
              <a:rPr sz="2400" dirty="0">
                <a:latin typeface="Calibri"/>
                <a:cs typeface="Calibri"/>
              </a:rPr>
              <a:t>- 6  сфер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деятельности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87061" y="684352"/>
            <a:ext cx="2819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001F5F"/>
                </a:solidFill>
              </a:rPr>
              <a:t>Пр</a:t>
            </a:r>
            <a:r>
              <a:rPr spc="-30" dirty="0">
                <a:solidFill>
                  <a:srgbClr val="001F5F"/>
                </a:solidFill>
              </a:rPr>
              <a:t>о</a:t>
            </a:r>
            <a:r>
              <a:rPr spc="-5" dirty="0">
                <a:solidFill>
                  <a:srgbClr val="001F5F"/>
                </a:solidFill>
              </a:rPr>
              <a:t>тиворечия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838909"/>
            <a:ext cx="9731375" cy="377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Проект </a:t>
            </a:r>
            <a:r>
              <a:rPr sz="2400" spc="-10" dirty="0">
                <a:latin typeface="Calibri"/>
                <a:cs typeface="Calibri"/>
              </a:rPr>
              <a:t>Приказа </a:t>
            </a:r>
            <a:r>
              <a:rPr sz="2400" spc="-5" dirty="0">
                <a:latin typeface="Calibri"/>
                <a:cs typeface="Calibri"/>
              </a:rPr>
              <a:t>Минздрава </a:t>
            </a:r>
            <a:r>
              <a:rPr sz="2400" dirty="0">
                <a:latin typeface="Calibri"/>
                <a:cs typeface="Calibri"/>
              </a:rPr>
              <a:t>РФ </a:t>
            </a:r>
            <a:r>
              <a:rPr sz="2400" spc="-5" dirty="0">
                <a:latin typeface="Calibri"/>
                <a:cs typeface="Calibri"/>
              </a:rPr>
              <a:t>"Об утверждении </a:t>
            </a:r>
            <a:r>
              <a:rPr sz="2400" spc="-10" dirty="0">
                <a:latin typeface="Calibri"/>
                <a:cs typeface="Calibri"/>
              </a:rPr>
              <a:t>Порядка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организации</a:t>
            </a:r>
            <a:endParaRPr sz="2400">
              <a:latin typeface="Calibri"/>
              <a:cs typeface="Calibri"/>
            </a:endParaRPr>
          </a:p>
          <a:p>
            <a:pPr marL="355600" marR="78994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медицинской </a:t>
            </a:r>
            <a:r>
              <a:rPr sz="2400" spc="-5" dirty="0">
                <a:latin typeface="Calibri"/>
                <a:cs typeface="Calibri"/>
              </a:rPr>
              <a:t>реабилитации взрослому населению" </a:t>
            </a:r>
            <a:r>
              <a:rPr sz="2400" spc="-20" dirty="0">
                <a:latin typeface="Calibri"/>
                <a:cs typeface="Calibri"/>
              </a:rPr>
              <a:t>(подготовлен  </a:t>
            </a:r>
            <a:r>
              <a:rPr sz="2400" spc="-5" dirty="0">
                <a:latin typeface="Calibri"/>
                <a:cs typeface="Calibri"/>
              </a:rPr>
              <a:t>Минздравом </a:t>
            </a:r>
            <a:r>
              <a:rPr sz="2400" spc="-10" dirty="0">
                <a:latin typeface="Calibri"/>
                <a:cs typeface="Calibri"/>
              </a:rPr>
              <a:t>России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14.02.2019)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libri"/>
                <a:cs typeface="Calibri"/>
              </a:rPr>
              <a:t>Рекомендуемые </a:t>
            </a:r>
            <a:r>
              <a:rPr sz="2400" spc="-10" dirty="0">
                <a:latin typeface="Calibri"/>
                <a:cs typeface="Calibri"/>
              </a:rPr>
              <a:t>штатные</a:t>
            </a:r>
            <a:r>
              <a:rPr sz="2400" spc="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нормативы</a:t>
            </a:r>
            <a:endParaRPr sz="2400">
              <a:latin typeface="Calibri"/>
              <a:cs typeface="Calibri"/>
            </a:endParaRPr>
          </a:p>
          <a:p>
            <a:pPr marL="1155700" marR="5080" lvl="2" indent="-2286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b="1" spc="-10" dirty="0">
                <a:latin typeface="Calibri"/>
                <a:cs typeface="Calibri"/>
              </a:rPr>
              <a:t>Медицинский </a:t>
            </a:r>
            <a:r>
              <a:rPr sz="2400" b="1" spc="-15" dirty="0">
                <a:latin typeface="Calibri"/>
                <a:cs typeface="Calibri"/>
              </a:rPr>
              <a:t>психолог </a:t>
            </a:r>
            <a:r>
              <a:rPr sz="2400" spc="-5" dirty="0">
                <a:latin typeface="Calibri"/>
                <a:cs typeface="Calibri"/>
              </a:rPr>
              <a:t>(в зависимости </a:t>
            </a:r>
            <a:r>
              <a:rPr sz="2400" spc="-10" dirty="0">
                <a:latin typeface="Calibri"/>
                <a:cs typeface="Calibri"/>
              </a:rPr>
              <a:t>от </a:t>
            </a:r>
            <a:r>
              <a:rPr sz="2400" spc="-5" dirty="0">
                <a:latin typeface="Calibri"/>
                <a:cs typeface="Calibri"/>
              </a:rPr>
              <a:t>профиля </a:t>
            </a:r>
            <a:r>
              <a:rPr sz="2400" spc="-10" dirty="0">
                <a:latin typeface="Calibri"/>
                <a:cs typeface="Calibri"/>
              </a:rPr>
              <a:t>медицинской  </a:t>
            </a:r>
            <a:r>
              <a:rPr sz="2400" spc="-5" dirty="0">
                <a:latin typeface="Calibri"/>
                <a:cs typeface="Calibri"/>
              </a:rPr>
              <a:t>реабилитации)</a:t>
            </a:r>
            <a:endParaRPr sz="2400">
              <a:latin typeface="Calibri"/>
              <a:cs typeface="Calibri"/>
            </a:endParaRPr>
          </a:p>
          <a:p>
            <a:pPr marL="1155700" lvl="2" indent="-2292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1156335" algn="l"/>
              </a:tabLst>
            </a:pPr>
            <a:r>
              <a:rPr sz="2400" b="1" spc="-10" dirty="0">
                <a:latin typeface="Calibri"/>
                <a:cs typeface="Calibri"/>
              </a:rPr>
              <a:t>Нейропсихолог </a:t>
            </a:r>
            <a:r>
              <a:rPr sz="2400" spc="-5" dirty="0">
                <a:latin typeface="Calibri"/>
                <a:cs typeface="Calibri"/>
              </a:rPr>
              <a:t>(для </a:t>
            </a:r>
            <a:r>
              <a:rPr sz="2400" spc="-25" dirty="0">
                <a:latin typeface="Calibri"/>
                <a:cs typeface="Calibri"/>
              </a:rPr>
              <a:t>отделений </a:t>
            </a:r>
            <a:r>
              <a:rPr sz="2400" spc="-10" dirty="0">
                <a:latin typeface="Calibri"/>
                <a:cs typeface="Calibri"/>
              </a:rPr>
              <a:t>медицинской </a:t>
            </a:r>
            <a:r>
              <a:rPr sz="2400" spc="-5" dirty="0">
                <a:latin typeface="Calibri"/>
                <a:cs typeface="Calibri"/>
              </a:rPr>
              <a:t>реабилитации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для</a:t>
            </a:r>
            <a:endParaRPr sz="2400">
              <a:latin typeface="Calibri"/>
              <a:cs typeface="Calibri"/>
            </a:endParaRPr>
          </a:p>
          <a:p>
            <a:pPr marL="1155700" marR="644525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alibri"/>
                <a:cs typeface="Calibri"/>
              </a:rPr>
              <a:t>пациентов </a:t>
            </a:r>
            <a:r>
              <a:rPr sz="2400" dirty="0">
                <a:latin typeface="Calibri"/>
                <a:cs typeface="Calibri"/>
              </a:rPr>
              <a:t>с </a:t>
            </a:r>
            <a:r>
              <a:rPr sz="2400" spc="-5" dirty="0">
                <a:latin typeface="Calibri"/>
                <a:cs typeface="Calibri"/>
              </a:rPr>
              <a:t>нарушением функции, структур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ограничением  </a:t>
            </a:r>
            <a:r>
              <a:rPr sz="2400" spc="-10" dirty="0">
                <a:latin typeface="Calibri"/>
                <a:cs typeface="Calibri"/>
              </a:rPr>
              <a:t>жизнедеятельности </a:t>
            </a:r>
            <a:r>
              <a:rPr sz="2400" dirty="0">
                <a:latin typeface="Calibri"/>
                <a:cs typeface="Calibri"/>
              </a:rPr>
              <a:t>при </a:t>
            </a:r>
            <a:r>
              <a:rPr sz="2400" spc="-5" dirty="0">
                <a:latin typeface="Calibri"/>
                <a:cs typeface="Calibri"/>
              </a:rPr>
              <a:t>заболеваниях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состояниях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ЦНС)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64329" y="399364"/>
            <a:ext cx="38633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"/>
                <a:cs typeface="Arial"/>
              </a:rPr>
              <a:t>Проект</a:t>
            </a:r>
            <a:r>
              <a:rPr b="1" spc="-70" dirty="0">
                <a:latin typeface="Arial"/>
                <a:cs typeface="Arial"/>
              </a:rPr>
              <a:t> </a:t>
            </a:r>
            <a:r>
              <a:rPr b="1" spc="-15" dirty="0">
                <a:latin typeface="Arial"/>
                <a:cs typeface="Arial"/>
              </a:rPr>
              <a:t>ФГОС3++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06841"/>
            <a:ext cx="10265410" cy="222377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-5" dirty="0">
                <a:latin typeface="Calibri"/>
                <a:cs typeface="Calibri"/>
              </a:rPr>
              <a:t>Н.А. Русина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(2012)</a:t>
            </a: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ts val="3020"/>
              </a:lnSpc>
              <a:spcBef>
                <a:spcPts val="10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5" dirty="0">
                <a:latin typeface="Calibri"/>
                <a:cs typeface="Calibri"/>
              </a:rPr>
              <a:t>Недостаточно определена </a:t>
            </a:r>
            <a:r>
              <a:rPr sz="2800" spc="-10" dirty="0">
                <a:latin typeface="Calibri"/>
                <a:cs typeface="Calibri"/>
              </a:rPr>
              <a:t>специфика </a:t>
            </a:r>
            <a:r>
              <a:rPr sz="2800" spc="-15" dirty="0">
                <a:latin typeface="Calibri"/>
                <a:cs typeface="Calibri"/>
              </a:rPr>
              <a:t>деятельности </a:t>
            </a:r>
            <a:r>
              <a:rPr sz="2800" spc="-10" dirty="0">
                <a:latin typeface="Calibri"/>
                <a:cs typeface="Calibri"/>
              </a:rPr>
              <a:t>клинического  </a:t>
            </a:r>
            <a:r>
              <a:rPr sz="2800" spc="-15" dirty="0">
                <a:latin typeface="Calibri"/>
                <a:cs typeface="Calibri"/>
              </a:rPr>
              <a:t>психолога:</a:t>
            </a:r>
            <a:endParaRPr sz="28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19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Разведение </a:t>
            </a:r>
            <a:r>
              <a:rPr sz="2400" dirty="0">
                <a:latin typeface="Calibri"/>
                <a:cs typeface="Calibri"/>
              </a:rPr>
              <a:t>с неклиническими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психологами</a:t>
            </a:r>
            <a:endParaRPr sz="2400">
              <a:latin typeface="Calibri"/>
              <a:cs typeface="Calibri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699135" algn="l"/>
              </a:tabLst>
            </a:pPr>
            <a:r>
              <a:rPr sz="2400" spc="-5" dirty="0">
                <a:latin typeface="Calibri"/>
                <a:cs typeface="Calibri"/>
              </a:rPr>
              <a:t>Разведение/интеграция </a:t>
            </a:r>
            <a:r>
              <a:rPr sz="2400" dirty="0">
                <a:latin typeface="Calibri"/>
                <a:cs typeface="Calibri"/>
              </a:rPr>
              <a:t>с врачами, </a:t>
            </a:r>
            <a:r>
              <a:rPr sz="2400" spc="-15" dirty="0">
                <a:latin typeface="Calibri"/>
                <a:cs typeface="Calibri"/>
              </a:rPr>
              <a:t>медицинской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деятельностью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7173" y="382904"/>
            <a:ext cx="56007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0" spc="-30" dirty="0">
                <a:solidFill>
                  <a:srgbClr val="001F5F"/>
                </a:solidFill>
                <a:latin typeface="Calibri Light"/>
                <a:cs typeface="Calibri Light"/>
              </a:rPr>
              <a:t>Клинический психолог </a:t>
            </a:r>
            <a:r>
              <a:rPr b="0" dirty="0">
                <a:solidFill>
                  <a:srgbClr val="001F5F"/>
                </a:solidFill>
                <a:latin typeface="Calibri Light"/>
                <a:cs typeface="Calibri Light"/>
              </a:rPr>
              <a:t>и</a:t>
            </a:r>
            <a:r>
              <a:rPr b="0" spc="-23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b="0" spc="-20" dirty="0">
                <a:solidFill>
                  <a:srgbClr val="001F5F"/>
                </a:solidFill>
                <a:latin typeface="Calibri Light"/>
                <a:cs typeface="Calibri Light"/>
              </a:rPr>
              <a:t>врач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710481"/>
            <a:ext cx="4946015" cy="18529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25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Конкуренция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latin typeface="Calibri"/>
                <a:cs typeface="Calibri"/>
              </a:rPr>
              <a:t>Слияние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Сотрудничество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Взаимное </a:t>
            </a:r>
            <a:r>
              <a:rPr sz="2400" spc="-5" dirty="0">
                <a:latin typeface="Calibri"/>
                <a:cs typeface="Calibri"/>
              </a:rPr>
              <a:t>обучение 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преподавание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9676" y="3136772"/>
            <a:ext cx="66941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30" dirty="0">
                <a:latin typeface="Arial"/>
                <a:cs typeface="Arial"/>
              </a:rPr>
              <a:t>СПАСИБО </a:t>
            </a:r>
            <a:r>
              <a:rPr sz="4000" b="1" spc="-10" dirty="0">
                <a:latin typeface="Arial"/>
                <a:cs typeface="Arial"/>
              </a:rPr>
              <a:t>ЗА</a:t>
            </a:r>
            <a:r>
              <a:rPr sz="4000" b="1" spc="35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ВНИМАНИЕ!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007" y="2836240"/>
            <a:ext cx="796226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69545" marR="5080" indent="-157480">
              <a:lnSpc>
                <a:spcPts val="3890"/>
              </a:lnSpc>
              <a:spcBef>
                <a:spcPts val="590"/>
              </a:spcBef>
            </a:pPr>
            <a:r>
              <a:rPr b="1" spc="-15" dirty="0">
                <a:latin typeface="Calibri"/>
                <a:cs typeface="Calibri"/>
              </a:rPr>
              <a:t>Проблема </a:t>
            </a:r>
            <a:r>
              <a:rPr b="1" spc="-10" dirty="0">
                <a:latin typeface="Calibri"/>
                <a:cs typeface="Calibri"/>
              </a:rPr>
              <a:t>терминологии: </a:t>
            </a:r>
            <a:r>
              <a:rPr b="1" spc="-15" dirty="0">
                <a:latin typeface="Calibri"/>
                <a:cs typeface="Calibri"/>
              </a:rPr>
              <a:t>медицинская  психология </a:t>
            </a:r>
            <a:r>
              <a:rPr b="1" dirty="0">
                <a:latin typeface="Calibri"/>
                <a:cs typeface="Calibri"/>
              </a:rPr>
              <a:t>и </a:t>
            </a:r>
            <a:r>
              <a:rPr b="1" spc="-5" dirty="0">
                <a:latin typeface="Calibri"/>
                <a:cs typeface="Calibri"/>
              </a:rPr>
              <a:t>клиническая</a:t>
            </a:r>
            <a:r>
              <a:rPr b="1" spc="-8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психология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2544" y="684352"/>
            <a:ext cx="95656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«Медицинская» </a:t>
            </a:r>
            <a:r>
              <a:rPr dirty="0"/>
              <a:t>или </a:t>
            </a:r>
            <a:r>
              <a:rPr spc="-10" dirty="0"/>
              <a:t>«клиническая»</a:t>
            </a:r>
            <a:r>
              <a:rPr spc="130" dirty="0"/>
              <a:t> </a:t>
            </a:r>
            <a:r>
              <a:rPr spc="-20" dirty="0"/>
              <a:t>психология?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9" y="1686036"/>
            <a:ext cx="10359390" cy="3902075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3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Синонимичность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Calibri"/>
                <a:cs typeface="Calibri"/>
              </a:rPr>
              <a:t>Традиции </a:t>
            </a:r>
            <a:r>
              <a:rPr sz="2400" spc="-5" dirty="0">
                <a:latin typeface="Calibri"/>
                <a:cs typeface="Calibri"/>
              </a:rPr>
              <a:t>Ленинградской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Московской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школ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Принадлежность 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-15" dirty="0">
                <a:latin typeface="Calibri"/>
                <a:cs typeface="Calibri"/>
              </a:rPr>
              <a:t> медицине/психологии</a:t>
            </a:r>
            <a:endParaRPr sz="2400">
              <a:latin typeface="Calibri"/>
              <a:cs typeface="Calibri"/>
            </a:endParaRPr>
          </a:p>
          <a:p>
            <a:pPr marL="355600" marR="508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Национальные традиции </a:t>
            </a:r>
            <a:r>
              <a:rPr sz="2400" spc="-10" dirty="0">
                <a:latin typeface="Calibri"/>
                <a:cs typeface="Calibri"/>
              </a:rPr>
              <a:t>(клиническая </a:t>
            </a:r>
            <a:r>
              <a:rPr sz="2400" spc="-15" dirty="0">
                <a:latin typeface="Calibri"/>
                <a:cs typeface="Calibri"/>
              </a:rPr>
              <a:t>психология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США, </a:t>
            </a:r>
            <a:r>
              <a:rPr sz="2400" spc="-10" dirty="0">
                <a:latin typeface="Calibri"/>
                <a:cs typeface="Calibri"/>
              </a:rPr>
              <a:t>медицинская </a:t>
            </a:r>
            <a:r>
              <a:rPr sz="2400" dirty="0">
                <a:latin typeface="Calibri"/>
                <a:cs typeface="Calibri"/>
              </a:rPr>
              <a:t>– в  </a:t>
            </a:r>
            <a:r>
              <a:rPr sz="2400" spc="-5" dirty="0">
                <a:latin typeface="Calibri"/>
                <a:cs typeface="Calibri"/>
              </a:rPr>
              <a:t>Европе)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Calibri"/>
                <a:cs typeface="Calibri"/>
              </a:rPr>
              <a:t>Противоречие </a:t>
            </a:r>
            <a:r>
              <a:rPr sz="2400" dirty="0">
                <a:latin typeface="Calibri"/>
                <a:cs typeface="Calibri"/>
              </a:rPr>
              <a:t>в </a:t>
            </a:r>
            <a:r>
              <a:rPr sz="2400" spc="-5" dirty="0">
                <a:latin typeface="Calibri"/>
                <a:cs typeface="Calibri"/>
              </a:rPr>
              <a:t>нормативно-правовом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поле:</a:t>
            </a:r>
            <a:endParaRPr sz="24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Образовательная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специальность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Научная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специальность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220" y="2836240"/>
            <a:ext cx="8376284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2085339" marR="5080" indent="-2072639">
              <a:lnSpc>
                <a:spcPts val="3890"/>
              </a:lnSpc>
              <a:spcBef>
                <a:spcPts val="590"/>
              </a:spcBef>
            </a:pPr>
            <a:r>
              <a:rPr b="1" spc="-10" dirty="0">
                <a:latin typeface="Calibri"/>
                <a:cs typeface="Calibri"/>
              </a:rPr>
              <a:t>Статус </a:t>
            </a:r>
            <a:r>
              <a:rPr b="1" spc="-15" dirty="0">
                <a:latin typeface="Calibri"/>
                <a:cs typeface="Calibri"/>
              </a:rPr>
              <a:t>медицинского </a:t>
            </a:r>
            <a:r>
              <a:rPr b="1" spc="-20" dirty="0">
                <a:latin typeface="Calibri"/>
                <a:cs typeface="Calibri"/>
              </a:rPr>
              <a:t>психолога </a:t>
            </a:r>
            <a:r>
              <a:rPr b="1" dirty="0">
                <a:latin typeface="Calibri"/>
                <a:cs typeface="Calibri"/>
              </a:rPr>
              <a:t>в </a:t>
            </a:r>
            <a:r>
              <a:rPr b="1" spc="-15" dirty="0">
                <a:latin typeface="Calibri"/>
                <a:cs typeface="Calibri"/>
              </a:rPr>
              <a:t>системе  </a:t>
            </a:r>
            <a:r>
              <a:rPr b="1" spc="-10" dirty="0">
                <a:latin typeface="Calibri"/>
                <a:cs typeface="Calibri"/>
              </a:rPr>
              <a:t>здравоохранения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РФ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939" y="1802333"/>
            <a:ext cx="10363835" cy="2621915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90"/>
              </a:spcBef>
            </a:pPr>
            <a:r>
              <a:rPr sz="2400" spc="-10" dirty="0">
                <a:latin typeface="Calibri"/>
                <a:cs typeface="Calibri"/>
              </a:rPr>
              <a:t>1999 </a:t>
            </a:r>
            <a:r>
              <a:rPr sz="2400" spc="-60" dirty="0">
                <a:latin typeface="Calibri"/>
                <a:cs typeface="Calibri"/>
              </a:rPr>
              <a:t>г. </a:t>
            </a:r>
            <a:r>
              <a:rPr sz="2400" spc="-15" dirty="0">
                <a:latin typeface="Calibri"/>
                <a:cs typeface="Calibri"/>
              </a:rPr>
              <a:t>Архангельск </a:t>
            </a:r>
            <a:r>
              <a:rPr sz="2400" dirty="0">
                <a:latin typeface="Calibri"/>
                <a:cs typeface="Calibri"/>
              </a:rPr>
              <a:t>- </a:t>
            </a:r>
            <a:r>
              <a:rPr sz="2400" spc="-10" dirty="0">
                <a:latin typeface="Calibri"/>
                <a:cs typeface="Calibri"/>
              </a:rPr>
              <a:t>Всероссийское </a:t>
            </a:r>
            <a:r>
              <a:rPr sz="2400" spc="-5" dirty="0">
                <a:latin typeface="Calibri"/>
                <a:cs typeface="Calibri"/>
              </a:rPr>
              <a:t>совещание проректоров по </a:t>
            </a:r>
            <a:r>
              <a:rPr sz="2400" dirty="0">
                <a:latin typeface="Calibri"/>
                <a:cs typeface="Calibri"/>
              </a:rPr>
              <a:t>учебной  </a:t>
            </a:r>
            <a:r>
              <a:rPr sz="2400" spc="-10" dirty="0">
                <a:latin typeface="Calibri"/>
                <a:cs typeface="Calibri"/>
              </a:rPr>
              <a:t>работе медицинских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5" dirty="0">
                <a:latin typeface="Calibri"/>
                <a:cs typeface="Calibri"/>
              </a:rPr>
              <a:t>фармацевтических вузов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межведомственного  </a:t>
            </a:r>
            <a:r>
              <a:rPr sz="2400" spc="-15" dirty="0">
                <a:latin typeface="Calibri"/>
                <a:cs typeface="Calibri"/>
              </a:rPr>
              <a:t>координационного </a:t>
            </a:r>
            <a:r>
              <a:rPr sz="2400" spc="-5" dirty="0">
                <a:latin typeface="Calibri"/>
                <a:cs typeface="Calibri"/>
              </a:rPr>
              <a:t>совета по клинической </a:t>
            </a:r>
            <a:r>
              <a:rPr sz="2400" spc="-10" dirty="0">
                <a:latin typeface="Calibri"/>
                <a:cs typeface="Calibri"/>
              </a:rPr>
              <a:t>(медицинской) </a:t>
            </a:r>
            <a:r>
              <a:rPr sz="2400" spc="-15" dirty="0">
                <a:latin typeface="Calibri"/>
                <a:cs typeface="Calibri"/>
              </a:rPr>
              <a:t>психологии </a:t>
            </a:r>
            <a:r>
              <a:rPr sz="2400" dirty="0">
                <a:latin typeface="Calibri"/>
                <a:cs typeface="Calibri"/>
              </a:rPr>
              <a:t>при  </a:t>
            </a:r>
            <a:r>
              <a:rPr sz="2400" spc="-5" dirty="0">
                <a:latin typeface="Calibri"/>
                <a:cs typeface="Calibri"/>
              </a:rPr>
              <a:t>Минздраве</a:t>
            </a:r>
            <a:r>
              <a:rPr sz="2400" spc="-10" dirty="0">
                <a:latin typeface="Calibri"/>
                <a:cs typeface="Calibri"/>
              </a:rPr>
              <a:t> России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11430" algn="just">
              <a:lnSpc>
                <a:spcPts val="2590"/>
              </a:lnSpc>
              <a:spcBef>
                <a:spcPts val="1875"/>
              </a:spcBef>
            </a:pPr>
            <a:r>
              <a:rPr sz="2400" spc="-10" dirty="0">
                <a:latin typeface="Calibri"/>
                <a:cs typeface="Calibri"/>
              </a:rPr>
              <a:t>Итоги: </a:t>
            </a:r>
            <a:r>
              <a:rPr sz="2400" spc="-5" dirty="0">
                <a:latin typeface="Calibri"/>
                <a:cs typeface="Calibri"/>
              </a:rPr>
              <a:t>специальность «Клинический </a:t>
            </a:r>
            <a:r>
              <a:rPr sz="2400" spc="-15" dirty="0">
                <a:latin typeface="Calibri"/>
                <a:cs typeface="Calibri"/>
              </a:rPr>
              <a:t>психолог» </a:t>
            </a:r>
            <a:r>
              <a:rPr sz="2400" spc="-5" dirty="0">
                <a:latin typeface="Calibri"/>
                <a:cs typeface="Calibri"/>
              </a:rPr>
              <a:t>утверждена приказом  Минобразования РФ №686 </a:t>
            </a:r>
            <a:r>
              <a:rPr sz="2400" spc="-10" dirty="0">
                <a:latin typeface="Calibri"/>
                <a:cs typeface="Calibri"/>
              </a:rPr>
              <a:t>от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02.03.00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498" y="684352"/>
            <a:ext cx="99548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Противоречивость </a:t>
            </a:r>
            <a:r>
              <a:rPr spc="-5" dirty="0"/>
              <a:t>статуса </a:t>
            </a:r>
            <a:r>
              <a:rPr spc="-10" dirty="0"/>
              <a:t>клинического</a:t>
            </a:r>
            <a:r>
              <a:rPr spc="40" dirty="0"/>
              <a:t> </a:t>
            </a:r>
            <a:r>
              <a:rPr spc="-20" dirty="0"/>
              <a:t>психолога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dirty="0"/>
              <a:t>Беребин,</a:t>
            </a:r>
            <a:r>
              <a:rPr spc="-20" dirty="0"/>
              <a:t> </a:t>
            </a:r>
            <a:r>
              <a:rPr spc="-10" dirty="0"/>
              <a:t>2012</a:t>
            </a:r>
          </a:p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Отсутствие требований </a:t>
            </a:r>
            <a:r>
              <a:rPr dirty="0"/>
              <a:t>к</a:t>
            </a:r>
            <a:r>
              <a:rPr spc="-15" dirty="0"/>
              <a:t> </a:t>
            </a:r>
            <a:r>
              <a:rPr spc="-5" dirty="0"/>
              <a:t>лицензированию</a:t>
            </a:r>
          </a:p>
          <a:p>
            <a:pPr marL="241300" indent="-2286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</a:tabLst>
            </a:pPr>
            <a:r>
              <a:rPr spc="-5" dirty="0"/>
              <a:t>Исключение из списка </a:t>
            </a:r>
            <a:r>
              <a:rPr dirty="0"/>
              <a:t>услуг</a:t>
            </a:r>
            <a:r>
              <a:rPr spc="-40" dirty="0"/>
              <a:t> </a:t>
            </a:r>
            <a:r>
              <a:rPr spc="-5" dirty="0"/>
              <a:t>ОМС</a:t>
            </a: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"/>
              <a:buChar char="•"/>
              <a:tabLst>
                <a:tab pos="241300" algn="l"/>
                <a:tab pos="4522470" algn="l"/>
                <a:tab pos="6920230" algn="l"/>
                <a:tab pos="8502015" algn="l"/>
                <a:tab pos="8796655" algn="l"/>
              </a:tabLst>
            </a:pPr>
            <a:r>
              <a:rPr spc="-5" dirty="0"/>
              <a:t>Н</a:t>
            </a:r>
            <a:r>
              <a:rPr spc="5" dirty="0"/>
              <a:t>е</a:t>
            </a:r>
            <a:r>
              <a:rPr dirty="0"/>
              <a:t>со</a:t>
            </a:r>
            <a:r>
              <a:rPr spc="-95" dirty="0"/>
              <a:t>г</a:t>
            </a:r>
            <a:r>
              <a:rPr spc="-5" dirty="0"/>
              <a:t>ла</a:t>
            </a:r>
            <a:r>
              <a:rPr spc="5" dirty="0"/>
              <a:t>с</a:t>
            </a:r>
            <a:r>
              <a:rPr spc="-5" dirty="0"/>
              <a:t>о</a:t>
            </a:r>
            <a:r>
              <a:rPr spc="-15" dirty="0"/>
              <a:t>в</a:t>
            </a:r>
            <a:r>
              <a:rPr dirty="0"/>
              <a:t>аннос</a:t>
            </a:r>
            <a:r>
              <a:rPr spc="-5" dirty="0"/>
              <a:t>т</a:t>
            </a:r>
            <a:r>
              <a:rPr dirty="0"/>
              <a:t>ь </a:t>
            </a:r>
            <a:r>
              <a:rPr spc="-95" dirty="0"/>
              <a:t> </a:t>
            </a:r>
            <a:r>
              <a:rPr spc="-5" dirty="0"/>
              <a:t>требован</a:t>
            </a:r>
            <a:r>
              <a:rPr spc="-15" dirty="0"/>
              <a:t>и</a:t>
            </a:r>
            <a:r>
              <a:rPr dirty="0"/>
              <a:t>й	</a:t>
            </a:r>
            <a:r>
              <a:rPr spc="-5" dirty="0"/>
              <a:t>образов</a:t>
            </a:r>
            <a:r>
              <a:rPr spc="-20" dirty="0"/>
              <a:t>а</a:t>
            </a:r>
            <a:r>
              <a:rPr spc="-30" dirty="0"/>
              <a:t>т</a:t>
            </a:r>
            <a:r>
              <a:rPr spc="-35" dirty="0"/>
              <a:t>е</a:t>
            </a:r>
            <a:r>
              <a:rPr spc="-15" dirty="0"/>
              <a:t>л</a:t>
            </a:r>
            <a:r>
              <a:rPr dirty="0"/>
              <a:t>ьных	стан</a:t>
            </a:r>
            <a:r>
              <a:rPr spc="-10" dirty="0"/>
              <a:t>д</a:t>
            </a:r>
            <a:r>
              <a:rPr dirty="0"/>
              <a:t>ар</a:t>
            </a:r>
            <a:r>
              <a:rPr spc="-30" dirty="0"/>
              <a:t>т</a:t>
            </a:r>
            <a:r>
              <a:rPr spc="-5" dirty="0"/>
              <a:t>о</a:t>
            </a:r>
            <a:r>
              <a:rPr dirty="0"/>
              <a:t>в	и	</a:t>
            </a:r>
            <a:r>
              <a:rPr spc="-25" dirty="0"/>
              <a:t>д</a:t>
            </a:r>
            <a:r>
              <a:rPr spc="-5" dirty="0"/>
              <a:t>ок</a:t>
            </a:r>
            <a:r>
              <a:rPr spc="-15" dirty="0"/>
              <a:t>у</a:t>
            </a:r>
            <a:r>
              <a:rPr spc="-5" dirty="0"/>
              <a:t>мен</a:t>
            </a:r>
            <a:r>
              <a:rPr spc="-35" dirty="0"/>
              <a:t>т</a:t>
            </a:r>
            <a:r>
              <a:rPr spc="-5" dirty="0"/>
              <a:t>ов</a:t>
            </a:r>
          </a:p>
          <a:p>
            <a:pPr marL="241300">
              <a:lnSpc>
                <a:spcPts val="2735"/>
              </a:lnSpc>
            </a:pPr>
            <a:r>
              <a:rPr spc="-5" dirty="0"/>
              <a:t>Минздрава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2346</Words>
  <Application>Microsoft Office PowerPoint</Application>
  <PresentationFormat>Произвольный</PresentationFormat>
  <Paragraphs>354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Office Theme</vt:lpstr>
      <vt:lpstr>НОРМАТИВНО-ПРАВОВАЯ ОСНОВА РАБОТЫ  МЕДИЦИНСКОГО ПСИХОЛОГА НА  ТЕРРИТОРИИ РФ</vt:lpstr>
      <vt:lpstr>СТРУКТУРА УЧЕБНОГО СОДЕРЖАНИЯ</vt:lpstr>
      <vt:lpstr>Актуальность специальности «Медицинский психолог»</vt:lpstr>
      <vt:lpstr>Современные представления о болезни,  здоровье и терапии</vt:lpstr>
      <vt:lpstr>Проблема терминологии: медицинская  психология и клиническая психология</vt:lpstr>
      <vt:lpstr>«Медицинская» или «клиническая» психология?</vt:lpstr>
      <vt:lpstr>Статус медицинского психолога в системе  здравоохранения РФ</vt:lpstr>
      <vt:lpstr>Презентация PowerPoint</vt:lpstr>
      <vt:lpstr>Противоречивость статуса клинического психолога</vt:lpstr>
      <vt:lpstr>Общероссийский классификатор занятий</vt:lpstr>
      <vt:lpstr>Общероссийский классификатор занятий</vt:lpstr>
      <vt:lpstr>Общероссийский классификатор занятий</vt:lpstr>
      <vt:lpstr>Общероссийский классификатор занятий</vt:lpstr>
      <vt:lpstr>Общероссийский классификатор профессий  рабочих, должностей служащих и тарифных разрядов</vt:lpstr>
      <vt:lpstr>ОБЩЕРОССИЙСКИЙ КЛАССИФИКАТОР ВИДОВ ЭКОНОМИЧЕСКОЙ ДЕЯТЕЛЬНОСТИ</vt:lpstr>
      <vt:lpstr>Общероссийский классификатор продукции  по видам экономической деятельности</vt:lpstr>
      <vt:lpstr>Общероссийский классификатор продукции  по видам экономической деятельности</vt:lpstr>
      <vt:lpstr>Об утверждении профессиональных квалификационных  групп должностей работников, занятых в сфере  здравоохранения и предоставления социальных услуг</vt:lpstr>
      <vt:lpstr>Номенклатура медицинских услуг</vt:lpstr>
      <vt:lpstr>Номенклатура медицинских услуг</vt:lpstr>
      <vt:lpstr>Номенклатура медицинских услуг</vt:lpstr>
      <vt:lpstr>Стандарты медицинской помощи</vt:lpstr>
      <vt:lpstr>Стандарты медицинской помощи</vt:lpstr>
      <vt:lpstr>Выводы</vt:lpstr>
      <vt:lpstr>Клинический психолог  в психотерапии</vt:lpstr>
      <vt:lpstr>Приказ «О психотерапевтической помощи»</vt:lpstr>
      <vt:lpstr>Квалификационные характеристики должностей  работников в сфере здравоохранения</vt:lpstr>
      <vt:lpstr>Квалификационные характеристики должностей  работников в сфере здравоохранения</vt:lpstr>
      <vt:lpstr>Квалификационные характеристики должностей  работников в сфере здравоохранения</vt:lpstr>
      <vt:lpstr>Проект закона «О психотерапевтической помощи в  Российской Федерации»</vt:lpstr>
      <vt:lpstr>Проект закона «О психотерапевтической помощи в  Российской Федерации»</vt:lpstr>
      <vt:lpstr>Проект закона «О психотерапевтической помощи в  Российской Федерации»</vt:lpstr>
      <vt:lpstr>Проблема подготовки специалистов</vt:lpstr>
      <vt:lpstr>Несоответствие в названии  образовательной и научной специальностей</vt:lpstr>
      <vt:lpstr>Образовательная специальность. Квалификация медицинского психолога</vt:lpstr>
      <vt:lpstr>Содержание образования</vt:lpstr>
      <vt:lpstr>2 модели подготовки медицинских (клинических) психологов</vt:lpstr>
      <vt:lpstr>2 модели подготовки медицинских (клинических) психологов</vt:lpstr>
      <vt:lpstr>2 модели подготовки медицинских (клинических) психологов</vt:lpstr>
      <vt:lpstr>Переподготовка по клинической психологии</vt:lpstr>
      <vt:lpstr>Нейропсихолог – врач?</vt:lpstr>
      <vt:lpstr>Презентация PowerPoint</vt:lpstr>
      <vt:lpstr>Тенденция к специализации</vt:lpstr>
      <vt:lpstr>Противоречия</vt:lpstr>
      <vt:lpstr>Проект ФГОС3++</vt:lpstr>
      <vt:lpstr>Клинический психолог и врач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НОРМАТИВНО-ПРАВОВАЯ ОСНОВА РАБОТЫ МЕДИЦИНСКОГО ПСИХОЛОГА НА ТЕРРИТОРИИ РФ</dc:title>
  <dc:creator>alena</dc:creator>
  <cp:lastModifiedBy>Екатерина Быкова</cp:lastModifiedBy>
  <cp:revision>1</cp:revision>
  <dcterms:created xsi:type="dcterms:W3CDTF">2020-11-11T13:31:57Z</dcterms:created>
  <dcterms:modified xsi:type="dcterms:W3CDTF">2020-11-11T16:30:55Z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2020-11-11T00:00:00Z</vt:filetime>
  </property>
</Properties>
</file>