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9A0A8-DE05-419C-AD6A-CADAB229541D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63DB-D4BF-4EB3-A8B5-1E64D1E729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25968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АЛГОРИТМЫ ИССЛЕДОВАНИЯ АНТИГЕНОВ ЭРИТРОЦИТОВ И АНТИЭРИТРОЦИТАРНЫХ АНТИТЕЛ В СЛОЖНОДИАГНОСТИРУЕМЫХ СЛУЧАЯХ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Красноярский Государственный Медицинский Университет имени профессора В. Ф. </a:t>
            </a:r>
            <a:r>
              <a:rPr lang="ru-RU" sz="1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Войно-Ясенецкого</a:t>
            </a:r>
            <a:endParaRPr lang="ru-RU" sz="18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Факультет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Лечебное дело</a:t>
            </a:r>
            <a:endParaRPr lang="en-US" sz="1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Чобанян Нелли </a:t>
            </a:r>
            <a:r>
              <a:rPr lang="ru-RU" sz="1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Размиковна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03 октября 2020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ВЫЯСНЕНИЕ ПРИЧИН РАСХОЖДЕНИЙ ПРИ ОПРЕДЕЛЕНИИ ГРУППЫ КРОВИ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995936" y="1340768"/>
            <a:ext cx="1008112" cy="432048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1340768"/>
            <a:ext cx="988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Начало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7" idx="2"/>
          </p:cNvCxnSpPr>
          <p:nvPr/>
        </p:nvCxnSpPr>
        <p:spPr>
          <a:xfrm>
            <a:off x="4499992" y="17728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Блок-схема: решение 12"/>
          <p:cNvSpPr/>
          <p:nvPr/>
        </p:nvSpPr>
        <p:spPr>
          <a:xfrm>
            <a:off x="2267744" y="2204864"/>
            <a:ext cx="4464496" cy="144016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 исследования отличается от предыдущего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13" idx="2"/>
          </p:cNvCxnSpPr>
          <p:nvPr/>
        </p:nvCxnSpPr>
        <p:spPr>
          <a:xfrm>
            <a:off x="4499992" y="36450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915816" y="4149080"/>
            <a:ext cx="324036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Повторить исследование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свежевзятом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образце крови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>
            <a:stCxn id="16" idx="2"/>
          </p:cNvCxnSpPr>
          <p:nvPr/>
        </p:nvCxnSpPr>
        <p:spPr>
          <a:xfrm flipH="1">
            <a:off x="4499992" y="4797152"/>
            <a:ext cx="360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63688" y="5157192"/>
            <a:ext cx="5976664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Повторное исследование показывает такое же отличие. Результаты исследования со стандартными эритроцитами и стандартными сыворотками не совпадают.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>
            <a:stCxn id="26" idx="2"/>
          </p:cNvCxnSpPr>
          <p:nvPr/>
        </p:nvCxnSpPr>
        <p:spPr>
          <a:xfrm>
            <a:off x="4752020" y="6237312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4355976" y="0"/>
            <a:ext cx="0" cy="548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355976" y="548680"/>
            <a:ext cx="151216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771800" y="548680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3528" y="980728"/>
            <a:ext cx="3600400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980728"/>
            <a:ext cx="3888432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Положительный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результат по сравнению с ожидаемым ( отсутствие неожиданной агглютинации).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052736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Отрицательный результат по сравнению с ожидаемым ( отсутствие ожидаемой агглютинации).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12" idx="2"/>
            <a:endCxn id="18" idx="0"/>
          </p:cNvCxnSpPr>
          <p:nvPr/>
        </p:nvCxnSpPr>
        <p:spPr>
          <a:xfrm>
            <a:off x="2123728" y="2204864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Блок-схема: решение 17"/>
          <p:cNvSpPr/>
          <p:nvPr/>
        </p:nvSpPr>
        <p:spPr>
          <a:xfrm>
            <a:off x="0" y="2852936"/>
            <a:ext cx="9144000" cy="316835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335699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Повторить исследование с модификациями: Увеличить соотношение сыворотки эритроцитам до 1:20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Уменьшить Т град.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реакцииувеличить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время инкубации до 30-60 минут при 8 град.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Исследовать результат под микроскопом - Использовать разные типы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>
            <a:stCxn id="18" idx="2"/>
          </p:cNvCxnSpPr>
          <p:nvPr/>
        </p:nvCxnSpPr>
        <p:spPr>
          <a:xfrm>
            <a:off x="4572000" y="60212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Блок-схема: альтернативный процесс 22"/>
          <p:cNvSpPr/>
          <p:nvPr/>
        </p:nvSpPr>
        <p:spPr>
          <a:xfrm>
            <a:off x="3923928" y="6309320"/>
            <a:ext cx="1296144" cy="54868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stCxn id="13" idx="2"/>
          </p:cNvCxnSpPr>
          <p:nvPr/>
        </p:nvCxnSpPr>
        <p:spPr>
          <a:xfrm>
            <a:off x="6948264" y="2204864"/>
            <a:ext cx="72008" cy="4653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4283968" y="0"/>
            <a:ext cx="0" cy="476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Блок-схема: решение 5"/>
          <p:cNvSpPr/>
          <p:nvPr/>
        </p:nvSpPr>
        <p:spPr>
          <a:xfrm>
            <a:off x="2339752" y="476672"/>
            <a:ext cx="3960440" cy="1296144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ПОЛОЖИТЕЛЬНЫЙ РЕЗУЛЬТАТ ПО СРАВНЕНИЮ С ОЖИДАЕМЫМ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>
            <a:stCxn id="6" idx="2"/>
          </p:cNvCxnSpPr>
          <p:nvPr/>
        </p:nvCxnSpPr>
        <p:spPr>
          <a:xfrm>
            <a:off x="4319972" y="1772816"/>
            <a:ext cx="21962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2267744" y="1772816"/>
            <a:ext cx="20522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788024" y="2204864"/>
            <a:ext cx="4139952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Исследование сыворотки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276872"/>
            <a:ext cx="298782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Исследование эритроцитов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12" idx="2"/>
          </p:cNvCxnSpPr>
          <p:nvPr/>
        </p:nvCxnSpPr>
        <p:spPr>
          <a:xfrm flipH="1">
            <a:off x="1475656" y="2636912"/>
            <a:ext cx="182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2924944"/>
            <a:ext cx="392392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Отмыть эритроциты тёплым физ.раствором и повторить исследование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15" idx="2"/>
          </p:cNvCxnSpPr>
          <p:nvPr/>
        </p:nvCxnSpPr>
        <p:spPr>
          <a:xfrm flipH="1">
            <a:off x="971600" y="3573016"/>
            <a:ext cx="9903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5" idx="2"/>
          </p:cNvCxnSpPr>
          <p:nvPr/>
        </p:nvCxnSpPr>
        <p:spPr>
          <a:xfrm>
            <a:off x="1961964" y="3573016"/>
            <a:ext cx="10978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79512" y="4581128"/>
            <a:ext cx="201622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 совпадает с результатами перекрёстного определения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71800" y="4581128"/>
            <a:ext cx="1944216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 не совпадает с результатами перекрёстного определения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7092280" y="25649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5076056" y="2924944"/>
            <a:ext cx="3635896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Аутоконтроль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отрицательный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-С эритроцитами А1-положительный результат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-С эритроцитами А2-и панелью для скрининга - отрицательный результат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 стрелкой 45"/>
          <p:cNvCxnSpPr>
            <a:stCxn id="44" idx="2"/>
          </p:cNvCxnSpPr>
          <p:nvPr/>
        </p:nvCxnSpPr>
        <p:spPr>
          <a:xfrm flipH="1">
            <a:off x="6876256" y="4509120"/>
            <a:ext cx="177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5076056" y="4941168"/>
            <a:ext cx="3635896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Подгруппа А2 или А2В с анти-А1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4932040" y="2564904"/>
            <a:ext cx="0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820472" y="2564904"/>
            <a:ext cx="72008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21" idx="2"/>
          </p:cNvCxnSpPr>
          <p:nvPr/>
        </p:nvCxnSpPr>
        <p:spPr>
          <a:xfrm>
            <a:off x="1187624" y="57332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22" idx="2"/>
          </p:cNvCxnSpPr>
          <p:nvPr/>
        </p:nvCxnSpPr>
        <p:spPr>
          <a:xfrm flipH="1">
            <a:off x="3707904" y="5733256"/>
            <a:ext cx="360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Блок-схема: объединение 74"/>
          <p:cNvSpPr/>
          <p:nvPr/>
        </p:nvSpPr>
        <p:spPr>
          <a:xfrm>
            <a:off x="899592" y="6381328"/>
            <a:ext cx="576064" cy="476672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Блок-схема: объединение 75"/>
          <p:cNvSpPr/>
          <p:nvPr/>
        </p:nvSpPr>
        <p:spPr>
          <a:xfrm>
            <a:off x="3491880" y="6309320"/>
            <a:ext cx="576064" cy="548680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Блок-схема: объединение 79"/>
          <p:cNvSpPr/>
          <p:nvPr/>
        </p:nvSpPr>
        <p:spPr>
          <a:xfrm>
            <a:off x="4716016" y="5949280"/>
            <a:ext cx="576064" cy="692696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Блок-схема: объединение 80"/>
          <p:cNvSpPr/>
          <p:nvPr/>
        </p:nvSpPr>
        <p:spPr>
          <a:xfrm>
            <a:off x="8567936" y="5949280"/>
            <a:ext cx="576064" cy="720080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899592" y="6206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0" y="1412776"/>
            <a:ext cx="2304256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Расхождения были вызваны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холодовыми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агглютининами или монетными столбиками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707904" y="548680"/>
            <a:ext cx="0" cy="404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483768" y="980728"/>
            <a:ext cx="2376264" cy="2664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-Исследуйте с реактивами различных видов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-Изучите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трансфузионный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анамнез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-Узнайте диагноз больного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-Исследуйте наличие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аутосенсибилизации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707904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3528" y="3933056"/>
            <a:ext cx="4176464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Причины расхождений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--</a:t>
            </a:r>
            <a:r>
              <a:rPr lang="ru-RU" sz="1600" dirty="0" err="1" smtClean="0"/>
              <a:t>Химеризм</a:t>
            </a:r>
            <a:r>
              <a:rPr lang="ru-RU" sz="1600" dirty="0" smtClean="0"/>
              <a:t> групп крови </a:t>
            </a:r>
            <a:endParaRPr lang="en-US" sz="1600" dirty="0" smtClean="0"/>
          </a:p>
          <a:p>
            <a:r>
              <a:rPr lang="ru-RU" sz="1600" dirty="0" smtClean="0"/>
              <a:t> </a:t>
            </a:r>
            <a:r>
              <a:rPr lang="en-US" sz="1600" dirty="0" smtClean="0"/>
              <a:t>-</a:t>
            </a:r>
            <a:r>
              <a:rPr lang="ru-RU" sz="1600" dirty="0" smtClean="0"/>
              <a:t>- Недавняя АВО - несовместимая трансфузия 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-</a:t>
            </a:r>
            <a:r>
              <a:rPr lang="ru-RU" sz="1600" dirty="0" smtClean="0"/>
              <a:t>Трансплантация костного мозга 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- </a:t>
            </a:r>
            <a:r>
              <a:rPr lang="ru-RU" sz="1600" dirty="0" err="1" smtClean="0"/>
              <a:t>Полиагглютинабельность</a:t>
            </a:r>
            <a:r>
              <a:rPr lang="ru-RU" sz="1600" dirty="0" smtClean="0"/>
              <a:t> эритроцитов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- Приобретенный В антиген (если реципиент  группы </a:t>
            </a:r>
            <a:r>
              <a:rPr lang="en-US" sz="1600" dirty="0" smtClean="0"/>
              <a:t>A) </a:t>
            </a:r>
          </a:p>
          <a:p>
            <a:pPr>
              <a:buFontTx/>
              <a:buChar char="-"/>
            </a:pPr>
            <a:r>
              <a:rPr lang="en-US" sz="1600" dirty="0" smtClean="0"/>
              <a:t>- </a:t>
            </a:r>
            <a:r>
              <a:rPr lang="ru-RU" sz="1600" dirty="0" err="1" smtClean="0"/>
              <a:t>Аутоантитела</a:t>
            </a:r>
            <a:r>
              <a:rPr lang="ru-RU" sz="1600" dirty="0" smtClean="0"/>
              <a:t> на эритроцитах</a:t>
            </a:r>
            <a:r>
              <a:rPr lang="en-US" sz="1600" dirty="0" smtClean="0"/>
              <a:t> </a:t>
            </a:r>
          </a:p>
          <a:p>
            <a:pPr>
              <a:buFontTx/>
              <a:buChar char="-"/>
            </a:pPr>
            <a:r>
              <a:rPr lang="ru-RU" sz="1600" dirty="0" smtClean="0"/>
              <a:t>- Сопутствующие антитела в используемых реактивах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539552" y="0"/>
            <a:ext cx="720080" cy="648072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объединение 18"/>
          <p:cNvSpPr/>
          <p:nvPr/>
        </p:nvSpPr>
        <p:spPr>
          <a:xfrm>
            <a:off x="3419872" y="0"/>
            <a:ext cx="648072" cy="648072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>
            <a:off x="5148064" y="0"/>
            <a:ext cx="648072" cy="620688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436096" y="548680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932040" y="1052736"/>
            <a:ext cx="2016224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Все эритроциты дали + результат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утоконтроль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+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>
            <a:stCxn id="26" idx="2"/>
          </p:cNvCxnSpPr>
          <p:nvPr/>
        </p:nvCxnSpPr>
        <p:spPr>
          <a:xfrm>
            <a:off x="5940152" y="206084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932040" y="2708920"/>
            <a:ext cx="230425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сыворотке присутствуют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аутоантитела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Блок-схема: объединение 30"/>
          <p:cNvSpPr/>
          <p:nvPr/>
        </p:nvSpPr>
        <p:spPr>
          <a:xfrm>
            <a:off x="7740352" y="0"/>
            <a:ext cx="720080" cy="692696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>
            <a:stCxn id="31" idx="2"/>
          </p:cNvCxnSpPr>
          <p:nvPr/>
        </p:nvCxnSpPr>
        <p:spPr>
          <a:xfrm>
            <a:off x="8100392" y="69269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020272" y="1412776"/>
            <a:ext cx="212372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Один или больше эритроцитов дали + результат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 стрелкой 35"/>
          <p:cNvCxnSpPr>
            <a:stCxn id="34" idx="2"/>
          </p:cNvCxnSpPr>
          <p:nvPr/>
        </p:nvCxnSpPr>
        <p:spPr>
          <a:xfrm>
            <a:off x="8082136" y="2348880"/>
            <a:ext cx="1825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508104" y="3789040"/>
            <a:ext cx="3456384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-В сыворотке присутствует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аллоантитела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-Установить специфичность с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анелью эритроцитов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-Оценить клиническое  значение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аллоантител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>
            <a:stCxn id="37" idx="2"/>
          </p:cNvCxnSpPr>
          <p:nvPr/>
        </p:nvCxnSpPr>
        <p:spPr>
          <a:xfrm>
            <a:off x="7236296" y="53012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2" idx="2"/>
          </p:cNvCxnSpPr>
          <p:nvPr/>
        </p:nvCxnSpPr>
        <p:spPr>
          <a:xfrm>
            <a:off x="2411760" y="62373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6516216" y="5805264"/>
            <a:ext cx="151216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Конец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691680" y="6453336"/>
            <a:ext cx="1440160" cy="404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Конец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295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АЛГОРИТМЫ ИССЛЕДОВАНИЯ АНТИГЕНОВ ЭРИТРОЦИТОВ И АНТИЭРИТРОЦИТАРНЫХ АНТИТЕЛ В СЛОЖНОДИАГНОСТИРУЕМЫХ СЛУЧАЯХ </vt:lpstr>
      <vt:lpstr>ВЫЯСНЕНИЕ ПРИЧИН РАСХОЖДЕНИЙ ПРИ ОПРЕДЕЛЕНИИ ГРУППЫ КРОВИ 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ИССЛЕДОВАНИЯ АНТИГЕНОВ ЭРИТРОЦИТОВ И АНТИЭРИТРОЦИТАРНЫХ АНТИТЕЛ В СЛОЖНОДИАГНОСТИРУЕМЫХ СЛУЧАЯХ</dc:title>
  <dc:creator>Админ</dc:creator>
  <cp:lastModifiedBy>Админ</cp:lastModifiedBy>
  <cp:revision>21</cp:revision>
  <dcterms:created xsi:type="dcterms:W3CDTF">2020-10-02T12:31:51Z</dcterms:created>
  <dcterms:modified xsi:type="dcterms:W3CDTF">2020-10-02T15:50:38Z</dcterms:modified>
</cp:coreProperties>
</file>