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9144000"/>
  <p:notesSz cx="6858000" cy="9144000"/>
  <p:embeddedFontLst>
    <p:embeddedFont>
      <p:font typeface="Tahoma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Tahoma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Tahoma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96cf4112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g896cf41127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стой слайд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объе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раздела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Два объекта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Сравнение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олько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Relationship Id="rId4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g"/><Relationship Id="rId4" Type="http://schemas.openxmlformats.org/officeDocument/2006/relationships/image" Target="../media/image4.jpg"/><Relationship Id="rId5" Type="http://schemas.openxmlformats.org/officeDocument/2006/relationships/image" Target="../media/image9.jpg"/><Relationship Id="rId6" Type="http://schemas.openxmlformats.org/officeDocument/2006/relationships/image" Target="../media/image20.jpg"/><Relationship Id="rId7" Type="http://schemas.openxmlformats.org/officeDocument/2006/relationships/image" Target="../media/image1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Relationship Id="rId4" Type="http://schemas.openxmlformats.org/officeDocument/2006/relationships/image" Target="../media/image1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jpg"/><Relationship Id="rId4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Relationship Id="rId4" Type="http://schemas.openxmlformats.org/officeDocument/2006/relationships/image" Target="../media/image1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</a:pPr>
            <a:r>
              <a:rPr lang="ru-RU"/>
              <a:t>Синдром сухого глаза</a:t>
            </a:r>
            <a:endParaRPr/>
          </a:p>
        </p:txBody>
      </p:sp>
      <p:sp>
        <p:nvSpPr>
          <p:cNvPr id="85" name="Google Shape;85;p13"/>
          <p:cNvSpPr/>
          <p:nvPr/>
        </p:nvSpPr>
        <p:spPr>
          <a:xfrm>
            <a:off x="935554" y="476672"/>
            <a:ext cx="72216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ru-RU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ГБОУ ВПО КрасГМУ им. Проф. В.Ф. Войно-Ясенецкого </a:t>
            </a:r>
            <a:br>
              <a:rPr b="0" i="0" lang="ru-RU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ru-RU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Министерства здравоохранения Российской Федерации»</a:t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ru-RU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Кафедра офтальмологии с курсом ПО им. проф. М.А.Дмитриева.</a:t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5364089" y="4437063"/>
            <a:ext cx="3780000" cy="21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0">
            <a:noAutofit/>
          </a:bodyPr>
          <a:lstStyle/>
          <a:p>
            <a:pPr indent="0" lvl="0" marL="36576" marR="0" rtl="0" algn="l">
              <a:spcBef>
                <a:spcPts val="0"/>
              </a:spcBef>
              <a:spcAft>
                <a:spcPts val="0"/>
              </a:spcAft>
              <a:buClr>
                <a:srgbClr val="BBE0E3"/>
              </a:buClr>
              <a:buSzPts val="1600"/>
              <a:buFont typeface="Noto Sans Symbols"/>
              <a:buNone/>
            </a:pPr>
            <a:r>
              <a:t/>
            </a:r>
            <a:endParaRPr b="0" i="1" sz="20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6576" marR="0" rtl="0" algn="l">
              <a:spcBef>
                <a:spcPts val="0"/>
              </a:spcBef>
              <a:spcAft>
                <a:spcPts val="0"/>
              </a:spcAft>
              <a:buClr>
                <a:srgbClr val="BBE0E3"/>
              </a:buClr>
              <a:buSzPts val="1360"/>
              <a:buFont typeface="Noto Sans Symbols"/>
              <a:buNone/>
            </a:pPr>
            <a:r>
              <a:rPr b="0" i="0" lang="ru-RU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Выполнил: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6576" marR="0" rtl="0" algn="l">
              <a:spcBef>
                <a:spcPts val="0"/>
              </a:spcBef>
              <a:spcAft>
                <a:spcPts val="0"/>
              </a:spcAft>
              <a:buClr>
                <a:srgbClr val="BBE0E3"/>
              </a:buClr>
              <a:buSzPts val="1360"/>
              <a:buFont typeface="Noto Sans Symbols"/>
              <a:buNone/>
            </a:pPr>
            <a:r>
              <a:rPr b="0" i="0" lang="ru-RU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Клинический ординатор </a:t>
            </a:r>
            <a:endParaRPr/>
          </a:p>
          <a:p>
            <a:pPr indent="0" lvl="0" marL="36576" marR="0" rtl="0" algn="l">
              <a:spcBef>
                <a:spcPts val="0"/>
              </a:spcBef>
              <a:spcAft>
                <a:spcPts val="0"/>
              </a:spcAft>
              <a:buClr>
                <a:srgbClr val="BBE0E3"/>
              </a:buClr>
              <a:buSzPts val="1360"/>
              <a:buFont typeface="Noto Sans Symbols"/>
              <a:buNone/>
            </a:pPr>
            <a:r>
              <a:rPr b="0" i="0" lang="ru-RU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Кислов К.Т.</a:t>
            </a:r>
            <a:endParaRPr/>
          </a:p>
          <a:p>
            <a:pPr indent="0" lvl="0" marL="36576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Проверила: ассистент кафедры Балашова П.М.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Лечение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Принцип: избегание раздражающих факторов, стимуляция выработки слёз, улучшение удержания слёз, очистка век, лечение воспаления глаз.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2"/>
          <p:cNvSpPr/>
          <p:nvPr/>
        </p:nvSpPr>
        <p:spPr>
          <a:xfrm>
            <a:off x="0" y="1196752"/>
            <a:ext cx="9144000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-целенаправленное моргание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(особенно при использовании компьютера) и предоставление отдыха уставшим глазам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-следует избегать трения глаз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-синдрому сухого глаза могут сопутствовать такие состояния как блефарит, поэтому необходимо уделять особое внимание очистке век утром и вечером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-восстановление водного баланса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Картинки по запросу &quot;умывание глаз&quot;" id="149" name="Google Shape;14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218180"/>
            <a:ext cx="4572000" cy="30175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Картинки по запросу &quot;умывание глаз&quot;" id="150" name="Google Shape;150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54733" y="3228077"/>
            <a:ext cx="4557004" cy="3007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-искусственные слезы: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Офтагель, Офтолик, Визин Чистая Слеза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3"/>
          <p:cNvSpPr/>
          <p:nvPr/>
        </p:nvSpPr>
        <p:spPr>
          <a:xfrm>
            <a:off x="1656871" y="2619062"/>
            <a:ext cx="180598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Блефарогель 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Картинки по запросу &quot;Офтолик&quot;" id="157" name="Google Shape;15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62860" y="367671"/>
            <a:ext cx="2243012" cy="2243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Картинки по запросу &quot;Офтагель&quot;" id="158" name="Google Shape;158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015" y="369332"/>
            <a:ext cx="2249729" cy="22497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Картинки по запросу &quot;Визин Чистая Слеза&quot;" id="159" name="Google Shape;159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00989" y="376050"/>
            <a:ext cx="2243011" cy="2243012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3"/>
          <p:cNvSpPr/>
          <p:nvPr/>
        </p:nvSpPr>
        <p:spPr>
          <a:xfrm>
            <a:off x="5705872" y="2609022"/>
            <a:ext cx="178125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Блефарогель 2</a:t>
            </a:r>
            <a:endParaRPr b="0" i="0" sz="18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Блефарогель 1" id="161" name="Google Shape;161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27732" y="3065695"/>
            <a:ext cx="2736304" cy="33451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Блефарогель 2" id="162" name="Google Shape;162;p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400573" y="2988394"/>
            <a:ext cx="2641828" cy="322963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3"/>
          <p:cNvSpPr/>
          <p:nvPr/>
        </p:nvSpPr>
        <p:spPr>
          <a:xfrm>
            <a:off x="5400573" y="6229816"/>
            <a:ext cx="374441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гиалуроновая кислота, Aloe Vera, препараты серы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3"/>
          <p:cNvSpPr/>
          <p:nvPr/>
        </p:nvSpPr>
        <p:spPr>
          <a:xfrm>
            <a:off x="-30231" y="6488128"/>
            <a:ext cx="365824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гиалуроновая кислота, Aloe Vera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4"/>
          <p:cNvSpPr/>
          <p:nvPr/>
        </p:nvSpPr>
        <p:spPr>
          <a:xfrm>
            <a:off x="-20850" y="44624"/>
            <a:ext cx="91440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-склеральная линза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(лежит на склере и создаёт хранилище слёз на роговице. Линза также защищает поверхность глаза от дальнейшего повреждения из-за отсутствия слёз, и способствует заживления глазной поверхности.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Картинки по запросу &quot;Склеральные линзы&quot;" id="170" name="Google Shape;17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8758" y="2996952"/>
            <a:ext cx="6164785" cy="36633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/>
          <p:nvPr/>
        </p:nvSpPr>
        <p:spPr>
          <a:xfrm>
            <a:off x="0" y="8567"/>
            <a:ext cx="9144000" cy="3693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-блокировка оттока слёз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(существуют методы, позволяющие частично или полностью закрыть слёзные протоки. Это блокирует поток слёз в нос, и, таким образом, увеличивает доступность слёз для глаз Дренаж в одной или обеих слёзных точках в каждом глазе может быть заблокирован.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-окклюзия слёзных точек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(пунктальные штекеры вставляются в слёзные точки для блокировки слезоточивого дренажа.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-прижигание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(если пунктальные пробки являются эффективными, может быть выполнено тепловое или электрическое прижигание слёзных точек. При тепловом прижигании используется местный анестетик, а затем прикладывается горячая проволока. Это сжимает ткани слёзной точки и вызывает рубцевание, которое закрывает слёзный проток.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-хирургическое вмешательство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(тяжёлых случаях кератоконьюнктивита может быть выполнена тарзорафия, когда веки частично сшиваются вместе. Это уменьшает глазную щель.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lh5.googleusercontent.com/proxy/HWVqtbfzAio5WogOg7B8bIBIQP4-PTdLHbSXdbkINMBLjDsYM62XfAZihJuSRlDlAJ8OCxs2cq3BZyS687T2A7puSBEXIqJwY0-pqWyNm36igJZ6fPq6" id="176" name="Google Shape;17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977397"/>
            <a:ext cx="4925312" cy="28089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синдром сухого глаза лечение" id="177" name="Google Shape;177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76800" y="3977397"/>
            <a:ext cx="4284895" cy="2880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СПАСИБО ЗА ВНИМАНИЕ!</a:t>
            </a:r>
            <a:endParaRPr/>
          </a:p>
        </p:txBody>
      </p:sp>
      <p:sp>
        <p:nvSpPr>
          <p:cNvPr id="183" name="Google Shape;183;p2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Сухой кератоконъюнктивит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(</a:t>
            </a: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синдромом сухого глаза)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представляет собой глазное заболевание, вызываемое сухостью глаз, которая, в свою очередь, вызывается либо пониженной выработкой слёз, либо повышенным испарением слезы.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4"/>
          <p:cNvSpPr/>
          <p:nvPr/>
        </p:nvSpPr>
        <p:spPr>
          <a:xfrm>
            <a:off x="0" y="5934670"/>
            <a:ext cx="45720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ССГ — это одно из самых распространённых заболеваний, поражающее 5—6 % населения.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www.parasels.ru/upload/medialibrary/142/800x474x14216a77e8b28dc1d6cd6209ec7666ea.jpg.pagespeed.ic.9YtdOl8QVv.jpg" id="93" name="Google Shape;9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8896" y="1495610"/>
            <a:ext cx="6526208" cy="38667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/>
          <p:nvPr/>
        </p:nvSpPr>
        <p:spPr>
          <a:xfrm>
            <a:off x="4572000" y="0"/>
            <a:ext cx="4572000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-ощущение инородного тела в конъюнктивальной полости,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-ухудшение зрительной работоспособности к вечеру,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-светобоязнь,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-слезотечение,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-медленное разлипание конъюнктивы век и глазного яблока (при оттягивании нижнего века);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5"/>
          <p:cNvSpPr/>
          <p:nvPr/>
        </p:nvSpPr>
        <p:spPr>
          <a:xfrm>
            <a:off x="0" y="0"/>
            <a:ext cx="4572000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Типичные симптомы: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-сухость,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-жжение,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-раздражение с ощущением песка в глазах, усиливающиеся в течение дня,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-боль,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-покраснение,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-ощущение стянутости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-давление за глазом.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avatars.mds.yandex.net/get-zen_doc/1926194/pub_5d07424d7870cc07763e03e1_5d074295c030570d678032fc/scale_1200" id="100" name="Google Shape;10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5353" y="2780928"/>
            <a:ext cx="5833294" cy="3933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/>
          <p:nvPr/>
        </p:nvSpPr>
        <p:spPr>
          <a:xfrm>
            <a:off x="0" y="0"/>
            <a:ext cx="9144000" cy="3693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Патофизиология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Наличие синдрома сухого глаза может привести к «микротрещинам» на поверхности глаз. В запущенных случаях эпителий претерпевает патологические изменения, а именно плоскоклеточную метаплазию и потерю бокаловидных клеток.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Некоторые тяжёлые случаи приводят к: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утолщению поверхности роговой оболочки,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эрозии роговой оболочки,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точечной кератопатии,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эпителиальным дефектам,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неоваскуляризации роговой оболочки,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рубцеванию роговой оболочки,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истончению роговой оболочки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её перфорации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cdn.lifehacker.ru/wp-content/uploads/2018/07/Sindrom-suxogo-glaza-7-prichin-i-sposoby-lecheniya_1530738163.jpg" id="106" name="Google Shape;10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1640" y="3617640"/>
            <a:ext cx="6480720" cy="3240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Причины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Повреждение любого из трёх слоёв слёзной плёнки приводит к нестабильности слёзной плёнки, что вызывает симптомы сухого кератита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klinikarassvet.ru/upload/images/ssg-2.jpg" id="112" name="Google Shape;11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23195" y="1988840"/>
            <a:ext cx="5162265" cy="26506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beperfect-shop.ru/upload/medialibrary/e8a/e8a34cbaf1a41c7516b73c3a191a7f8f.jpg" id="113" name="Google Shape;113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39070" y="2924944"/>
            <a:ext cx="4211960" cy="3855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/>
          <p:nvPr/>
        </p:nvSpPr>
        <p:spPr>
          <a:xfrm>
            <a:off x="0" y="16625"/>
            <a:ext cx="71642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Пониженная выработка слёз или повышенная испаряемость слёзы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8"/>
          <p:cNvSpPr/>
          <p:nvPr/>
        </p:nvSpPr>
        <p:spPr>
          <a:xfrm>
            <a:off x="0" y="385957"/>
            <a:ext cx="9144000" cy="3108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Вызывается нарушенной выработкой слёз по причине пониженной слёзной секреции или повышенной испаряемостью слезы.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-пониженная продукция </a:t>
            </a: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слезы чаще всего встречается в старшем возрасте (после 60 лет), особенно, у женщин в период постменопаузы (мейбомиевы железы прекращают правильно функционировать, что приводит к дефициту слезы)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-повышенная испраряемость </a:t>
            </a: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связана с пониженным морганием: слеза испаряется с поверхности глаза, и не успевает «восполняться» за счёт моргания.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Причины включают идиопатическую и врождённую алакримию(снижение слезного производства), ксерофтальмию(сухость роговицы и конъюнктивы глаза, возникающая из-за нарушения слёзоотделения), абляцию слёзной железы и сенсорную денервацию.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редких случаях это может быть симптомом коллагенозов сосудов, включая ревматоидный артрит, системную красную волчанку, аутоиммунные заболевания.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avatars.mds.yandex.net/get-zen_doc/1222191/pub_5d07424d7870cc07763e03e1_5d07445b94ca190e965043d0/scale_1200" id="120" name="Google Shape;12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3688" y="3573016"/>
            <a:ext cx="4644008" cy="3096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/>
          <p:nvPr/>
        </p:nvSpPr>
        <p:spPr>
          <a:xfrm>
            <a:off x="0" y="0"/>
            <a:ext cx="9144000" cy="424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Могут вызвать или ухудшить это состояние такие лекарственные средства как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изотретиноин,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седативные средства,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диуретики,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антидепрессанты,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антигипертензивные средства,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оральные контрацептивы,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антигистаминные препараты,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назальные деконгестанты,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бета-адреноблокаторы,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атропин,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опиоиды (морфин)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Инфильтрация слёзных желёз саркоидозом или опухолями, пострадиационный фиброз слёзных желёз также могут вызвать это состояние.</a:t>
            </a:r>
            <a:endParaRPr/>
          </a:p>
        </p:txBody>
      </p:sp>
      <p:pic>
        <p:nvPicPr>
          <p:cNvPr descr="https://optika-r.ru/upload/medialibrary/c56/sukhaya_rogovitsa_glaza.jpg" id="126" name="Google Shape;12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504" y="4543039"/>
            <a:ext cx="4521023" cy="243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/>
          <p:nvPr/>
        </p:nvSpPr>
        <p:spPr>
          <a:xfrm>
            <a:off x="0" y="0"/>
            <a:ext cx="288482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Дополнительные причины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20"/>
          <p:cNvSpPr/>
          <p:nvPr/>
        </p:nvSpPr>
        <p:spPr>
          <a:xfrm>
            <a:off x="0" y="476672"/>
            <a:ext cx="9144000" cy="3108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-старение </a:t>
            </a: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 возрастом выработка слёз снижается)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-термические или химические ожоги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-диабет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-ношение контактных линз </a:t>
            </a: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(около половины всех людей, носящих линзы, жалуется на синдром сухого глаза. Существуют две возможные связи между использованием контактных линз и синдромом сухого глаза. Мягкие контактные линзы, плавающие на слёзной плёнке, абсорбируют слезы в глазах. Также известно, что использование контактных линз повреждает нервную чувствительность роговой оболочки, что в дальнейшем может привести к сниженной выработке слёз слёзной железой)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-после лазерной коррекции зрения(LASIK) </a:t>
            </a: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 других хирургических вмешательств, при которых нервы роговой оболочки разрезаются в ходе создания лоскута роговой оболочки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-травма глаза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-экзофтальм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-птоз верхнего века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-аномалии липидного слоя слёз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upload.wikimedia.org/wikipedia/commons/b/b8/Contact_lens.JPG" id="133" name="Google Shape;13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55" y="3541675"/>
            <a:ext cx="4105002" cy="3316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Картинки по запросу &quot;лазик&quot;" id="134" name="Google Shape;134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20072" y="2467895"/>
            <a:ext cx="2915816" cy="4390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/>
          <p:nvPr/>
        </p:nvSpPr>
        <p:spPr>
          <a:xfrm>
            <a:off x="0" y="0"/>
            <a:ext cx="14528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Диагностика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1"/>
          <p:cNvSpPr/>
          <p:nvPr/>
        </p:nvSpPr>
        <p:spPr>
          <a:xfrm>
            <a:off x="0" y="302359"/>
            <a:ext cx="9144000" cy="4185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-опрос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-осмотр </a:t>
            </a: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 помощью щелевой лампы.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-тесты (могут определить как количество, так и качество слёз)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-проба Ширмера</a:t>
            </a: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(измерение количество=а влаги, омывающей глаз) Выполняется пятиминутная проба Ширмера с использованием фильтровальной бумаги. Для этой пробы увлажнение меньше 5 мм считается диагнозом синдрома сухого глаза.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-проба Ширмера II </a:t>
            </a: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(если результаты пробы Ширмера аномальные) для измерения отражённой секреции. В этой пробе слизистую оболочку носа раздражают ватной палочкой, после чего с использованием фильтровальной бумаги измеряют выработку слёз. Для этой пробы увлажнение меньше 15 мм через пять минут считается аномальным.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-проба Норна </a:t>
            </a: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время разрыва слёзной плёнки (измеряет время, необходимое для разрыва слёз в глазу. Нужно поместить каплю флуоресцеина в слёзный мешок. В конъюнктивальный мешок он закапывает раствор флуоресцеина натрия для окрашивания слезной жидкости. Далее врач сканирует глаз пациента с помощью щелевой лампы и синего фильтра. После этого больного просят моргнуть последний раз, а затем открыть глаза и постараться больше не моргать. Это позволяет специалисту засечь время первого разрыва плёнки после моргания.)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-тест с анализом на протеины слёз </a:t>
            </a: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измеряет лизоцим.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-тест с анализом на лактоферрин 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-тест на осмолярность слезы </a:t>
            </a: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(может быть более чувствительным методом диагностики и градации тяжести синдрома сухого глаза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6056" y="4206743"/>
            <a:ext cx="3203848" cy="26512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офтальмологическая аппаратура" id="142" name="Google Shape;142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378" y="4437112"/>
            <a:ext cx="3450900" cy="2388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