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6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1AEB9-F530-4281-8911-3DFD4062EF84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D2C17-4345-448D-A375-1E9B1CC16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8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834C14-7908-40EC-BCE8-FF3F2FCF779C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2D74D4-4D18-4474-A45E-6C9D60969F7F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1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1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4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25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9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6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2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9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72A2-4868-4C87-B321-BF1316B7CB10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32F0-4297-4D89-8E80-7FEC748CD7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9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35021" y="183914"/>
            <a:ext cx="5991367" cy="1876898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естирование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4000" b="1" dirty="0" err="1" smtClean="0">
                <a:solidFill>
                  <a:schemeClr val="accent5">
                    <a:lumMod val="75000"/>
                  </a:schemeClr>
                </a:solidFill>
              </a:rPr>
              <a:t>КрасГМУ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5" descr="https://encrypted-tbn3.gstatic.com/images?q=tbn:ANd9GcRdXHGikYOO4OCnqIvS0ecK8-pI5RZibJY05TLupMjSPOitLTk1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634" y="1533249"/>
            <a:ext cx="2430668" cy="243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5" y="469374"/>
            <a:ext cx="1949166" cy="13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https://encrypted-tbn0.gstatic.com/images?q=tbn:ANd9GcQ7VjhVa5oLzBDvGcFI3aDQfU6lBeAAYbuY20S4TS3ZbzEmsYK2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5"/>
          <a:stretch>
            <a:fillRect/>
          </a:stretch>
        </p:blipFill>
        <p:spPr bwMode="auto">
          <a:xfrm>
            <a:off x="9826388" y="4612943"/>
            <a:ext cx="1795469" cy="118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Картинки по запросу &quot;студент медик на экзамене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86" y="2238233"/>
            <a:ext cx="5104263" cy="510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Алексей\Desktop\696991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8965" y="2604388"/>
            <a:ext cx="3690082" cy="2407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80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93913" y="33339"/>
            <a:ext cx="8229600" cy="1019175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</a:rPr>
              <a:t>Рекомендуемая литература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1"/>
          </p:nvPr>
        </p:nvSpPr>
        <p:spPr>
          <a:xfrm>
            <a:off x="1296537" y="908050"/>
            <a:ext cx="10522424" cy="5761038"/>
          </a:xfrm>
          <a:solidFill>
            <a:schemeClr val="bg1"/>
          </a:solidFill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2400" b="1" dirty="0">
                <a:solidFill>
                  <a:srgbClr val="292929"/>
                </a:solidFill>
              </a:rPr>
              <a:t> основная:</a:t>
            </a:r>
            <a:endParaRPr lang="ru-RU" altLang="ru-RU" sz="2400" dirty="0">
              <a:solidFill>
                <a:srgbClr val="292929"/>
              </a:solidFill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 err="1">
                <a:solidFill>
                  <a:srgbClr val="292929"/>
                </a:solidFill>
              </a:rPr>
              <a:t>Подласый</a:t>
            </a:r>
            <a:r>
              <a:rPr lang="ru-RU" altLang="ru-RU" dirty="0">
                <a:solidFill>
                  <a:srgbClr val="292929"/>
                </a:solidFill>
              </a:rPr>
              <a:t> И.П.. - Педагогика: Новый курс: Учебник: В 2 кн. – М., 2002.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 err="1">
                <a:solidFill>
                  <a:srgbClr val="292929"/>
                </a:solidFill>
              </a:rPr>
              <a:t>Сластенин</a:t>
            </a:r>
            <a:r>
              <a:rPr lang="ru-RU" altLang="ru-RU" dirty="0">
                <a:solidFill>
                  <a:srgbClr val="292929"/>
                </a:solidFill>
              </a:rPr>
              <a:t> В.А.. - Общая педагогика: Учебное пособие: В 2 ч. – М., 2002</a:t>
            </a:r>
          </a:p>
          <a:p>
            <a:pPr marL="457200" lvl="1" indent="0" algn="ctr">
              <a:lnSpc>
                <a:spcPts val="2000"/>
              </a:lnSpc>
              <a:spcBef>
                <a:spcPts val="0"/>
              </a:spcBef>
              <a:buNone/>
              <a:defRPr/>
            </a:pPr>
            <a:r>
              <a:rPr lang="ru-RU" altLang="ru-RU" b="1" dirty="0">
                <a:solidFill>
                  <a:srgbClr val="292929"/>
                </a:solidFill>
              </a:rPr>
              <a:t>Дополнительная:</a:t>
            </a:r>
            <a:endParaRPr lang="ru-RU" altLang="ru-RU" dirty="0">
              <a:solidFill>
                <a:srgbClr val="292929"/>
              </a:solidFill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292929"/>
                </a:solidFill>
              </a:rPr>
              <a:t>Жуков Г. Н.. - Основы общей и профессиональной педагогики: Учебное пособие/ Ред. Г. П. </a:t>
            </a:r>
            <a:r>
              <a:rPr lang="ru-RU" altLang="ru-RU" dirty="0" err="1">
                <a:solidFill>
                  <a:srgbClr val="292929"/>
                </a:solidFill>
              </a:rPr>
              <a:t>Скамницкая</a:t>
            </a:r>
            <a:r>
              <a:rPr lang="ru-RU" altLang="ru-RU" dirty="0">
                <a:solidFill>
                  <a:srgbClr val="292929"/>
                </a:solidFill>
              </a:rPr>
              <a:t> -  М., 2005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292929"/>
                </a:solidFill>
              </a:rPr>
              <a:t>Педагогика в медицине: Учебное пособие / Ред. Н. В. Кудрявая - М., 2006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292929"/>
                </a:solidFill>
              </a:rPr>
              <a:t>Полонский В. М.. - Словарь по образованию и педагогике - М., 2004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292929"/>
                </a:solidFill>
              </a:rPr>
              <a:t>Столяренко Л. Д.. - Педагогическая психология: Учебное пособие  - 2-е изд., </a:t>
            </a:r>
            <a:r>
              <a:rPr lang="ru-RU" altLang="ru-RU" dirty="0" err="1">
                <a:solidFill>
                  <a:srgbClr val="292929"/>
                </a:solidFill>
              </a:rPr>
              <a:t>перераб.и</a:t>
            </a:r>
            <a:r>
              <a:rPr lang="ru-RU" altLang="ru-RU" dirty="0">
                <a:solidFill>
                  <a:srgbClr val="292929"/>
                </a:solidFill>
              </a:rPr>
              <a:t> доп. - Ростов - на - Дону, 2003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292929"/>
                </a:solidFill>
              </a:rPr>
              <a:t>Столяренко А.М.. - Психология и педагогика: Учебное пособие. – М., 2002</a:t>
            </a: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 err="1">
                <a:solidFill>
                  <a:srgbClr val="292929"/>
                </a:solidFill>
              </a:rPr>
              <a:t>Щуркова</a:t>
            </a:r>
            <a:r>
              <a:rPr lang="ru-RU" altLang="ru-RU" dirty="0">
                <a:solidFill>
                  <a:srgbClr val="292929"/>
                </a:solidFill>
              </a:rPr>
              <a:t> Н. Е.. - Прикладная педагогика воспитания: Учебное пособие - С.-Пб.,  2005</a:t>
            </a:r>
            <a:endParaRPr lang="ru-RU" altLang="ru-RU" b="1" dirty="0">
              <a:solidFill>
                <a:srgbClr val="292929"/>
              </a:solidFill>
            </a:endParaRPr>
          </a:p>
          <a:p>
            <a:pPr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sz="2400" b="1" dirty="0">
                <a:solidFill>
                  <a:srgbClr val="292929"/>
                </a:solidFill>
              </a:rPr>
              <a:t>- учебно-методические пособия.</a:t>
            </a:r>
            <a:endParaRPr lang="ru-RU" altLang="ru-RU" sz="2400" dirty="0">
              <a:solidFill>
                <a:srgbClr val="292929"/>
              </a:solidFill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292929"/>
                </a:solidFill>
              </a:rPr>
              <a:t>Петросян Е.Ю., Потапова Т.Ф. и др. Методические рекомендации к семинарским и практическим занятиям по педагогике и психологии лечебного взаимодействия. - Красноярск, 2000</a:t>
            </a:r>
            <a:r>
              <a:rPr lang="ru-RU" altLang="ru-RU" sz="2000" dirty="0">
                <a:solidFill>
                  <a:srgbClr val="29292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3423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рикольные стихи про студен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81" y="142319"/>
            <a:ext cx="9949217" cy="533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63821" y="4748833"/>
            <a:ext cx="65281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222222"/>
                </a:solidFill>
                <a:effectLst/>
                <a:latin typeface="Helvetica Neue"/>
              </a:rPr>
              <a:t>Градация отметок: </a:t>
            </a:r>
          </a:p>
          <a:p>
            <a:r>
              <a:rPr lang="ru-RU" sz="2400" b="0" i="0" dirty="0" smtClean="0">
                <a:solidFill>
                  <a:srgbClr val="222222"/>
                </a:solidFill>
                <a:effectLst/>
                <a:latin typeface="Helvetica Neue"/>
              </a:rPr>
              <a:t>ОТЛ — обманул товарища лектора </a:t>
            </a:r>
          </a:p>
          <a:p>
            <a:r>
              <a:rPr lang="ru-RU" sz="2400" b="0" i="0" dirty="0" smtClean="0">
                <a:solidFill>
                  <a:srgbClr val="222222"/>
                </a:solidFill>
                <a:effectLst/>
                <a:latin typeface="Helvetica Neue"/>
              </a:rPr>
              <a:t>ХОР — хотел обмануть разоблачили </a:t>
            </a:r>
          </a:p>
          <a:p>
            <a:r>
              <a:rPr lang="ru-RU" sz="2400" b="0" i="0" dirty="0" smtClean="0">
                <a:solidFill>
                  <a:srgbClr val="222222"/>
                </a:solidFill>
                <a:effectLst/>
                <a:latin typeface="Helvetica Neue"/>
              </a:rPr>
              <a:t>УД — ушел довольный </a:t>
            </a:r>
          </a:p>
          <a:p>
            <a:r>
              <a:rPr lang="ru-RU" sz="2400" b="0" i="0" dirty="0" err="1" smtClean="0">
                <a:solidFill>
                  <a:srgbClr val="222222"/>
                </a:solidFill>
                <a:effectLst/>
                <a:latin typeface="Helvetica Neue"/>
              </a:rPr>
              <a:t>НеУД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Helvetica Neue"/>
              </a:rPr>
              <a:t> — не удалось договориться.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4" name="Picture 3" descr="C:\Users\Алексей\Desktop\1361552662_pics0032_resize_yapfiles.ru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979" y="4696942"/>
            <a:ext cx="4454861" cy="2161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0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28048" y="404813"/>
            <a:ext cx="10713492" cy="1143000"/>
          </a:xfrm>
        </p:spPr>
        <p:txBody>
          <a:bodyPr>
            <a:normAutofit/>
          </a:bodyPr>
          <a:lstStyle/>
          <a:p>
            <a:pPr algn="ctr">
              <a:lnSpc>
                <a:spcPts val="3100"/>
              </a:lnSpc>
            </a:pPr>
            <a:r>
              <a:rPr lang="ru-RU" altLang="ru-RU" sz="3600" b="1" dirty="0">
                <a:solidFill>
                  <a:srgbClr val="002060"/>
                </a:solidFill>
              </a:rPr>
              <a:t>Педагогические требования к организации контроля за учебной деятельностью студентов:</a:t>
            </a:r>
            <a:endParaRPr lang="ru-RU" altLang="ru-RU" sz="5400" b="1" dirty="0" smtClean="0">
              <a:solidFill>
                <a:srgbClr val="00206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928048" y="1787857"/>
            <a:ext cx="10713492" cy="4881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altLang="ru-RU" b="1" dirty="0"/>
              <a:t>индивидуальный характер контроля, </a:t>
            </a:r>
            <a:r>
              <a:rPr lang="ru-RU" altLang="ru-RU" dirty="0"/>
              <a:t>требующий осуществления контроля за работой каждого </a:t>
            </a:r>
            <a:r>
              <a:rPr lang="ru-RU" altLang="ru-RU" dirty="0" smtClean="0"/>
              <a:t>студента</a:t>
            </a:r>
            <a:r>
              <a:rPr lang="ru-RU" altLang="ru-RU" dirty="0"/>
              <a:t>, за его личной учебной работой, не допускающий подмены результатов учения </a:t>
            </a:r>
            <a:r>
              <a:rPr lang="ru-RU" altLang="ru-RU" dirty="0" smtClean="0"/>
              <a:t>итогами </a:t>
            </a:r>
            <a:r>
              <a:rPr lang="ru-RU" altLang="ru-RU" dirty="0"/>
              <a:t>работы группы;</a:t>
            </a:r>
          </a:p>
          <a:p>
            <a:pPr>
              <a:spcBef>
                <a:spcPts val="1200"/>
              </a:spcBef>
            </a:pPr>
            <a:r>
              <a:rPr lang="ru-RU" altLang="ru-RU" b="1" dirty="0"/>
              <a:t>систематичность, регулярность проведения контроля </a:t>
            </a:r>
            <a:r>
              <a:rPr lang="ru-RU" altLang="ru-RU" dirty="0"/>
              <a:t>на всех этапах процесса обучения, сочетание его с другими сторонами учебной деятельности студентов;</a:t>
            </a:r>
          </a:p>
          <a:p>
            <a:pPr>
              <a:spcBef>
                <a:spcPts val="1200"/>
              </a:spcBef>
            </a:pPr>
            <a:r>
              <a:rPr lang="ru-RU" altLang="ru-RU" b="1" dirty="0"/>
              <a:t>разнообразие форм контроля</a:t>
            </a:r>
            <a:r>
              <a:rPr lang="ru-RU" altLang="ru-RU" dirty="0"/>
              <a:t>, обеспечивающее выполнение его обучающей, развивающей и воспитывающей функции, повышение интереса студентов к его проведению и результатам.</a:t>
            </a:r>
          </a:p>
        </p:txBody>
      </p:sp>
    </p:spTree>
    <p:extLst>
      <p:ext uri="{BB962C8B-B14F-4D97-AF65-F5344CB8AC3E}">
        <p14:creationId xmlns:p14="http://schemas.microsoft.com/office/powerpoint/2010/main" val="23432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686800" cy="850900"/>
          </a:xfrm>
        </p:spPr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rgbClr val="002060"/>
                </a:solidFill>
              </a:rPr>
              <a:t>Основные функции проверки знаний:</a:t>
            </a:r>
            <a:endParaRPr lang="ru-RU" altLang="ru-RU" sz="4800" b="1" dirty="0" smtClean="0">
              <a:solidFill>
                <a:srgbClr val="002060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1091821" y="1125537"/>
            <a:ext cx="10440537" cy="4751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dirty="0"/>
              <a:t>1. </a:t>
            </a:r>
            <a:r>
              <a:rPr lang="ru-RU" altLang="ru-RU" sz="3200" b="1" dirty="0"/>
              <a:t>Контролирующая </a:t>
            </a:r>
            <a:r>
              <a:rPr lang="ru-RU" altLang="ru-RU" dirty="0"/>
              <a:t>– основная для выявления состояния знаний, умений, навыков перед продвижением в обучении.</a:t>
            </a:r>
          </a:p>
          <a:p>
            <a:pPr marL="0" indent="0">
              <a:buNone/>
            </a:pPr>
            <a:r>
              <a:rPr lang="ru-RU" altLang="ru-RU" sz="3200" b="1" dirty="0"/>
              <a:t>2. Обучающая </a:t>
            </a:r>
            <a:r>
              <a:rPr lang="ru-RU" altLang="ru-RU" dirty="0"/>
              <a:t>– сопутствующая контролирующей - при ответе товарища идет самоконтроль, повышается активность в повторении материала и появляется возможность для дополнительного объяснения педагога.</a:t>
            </a:r>
          </a:p>
          <a:p>
            <a:pPr marL="0" indent="0">
              <a:buNone/>
            </a:pPr>
            <a:r>
              <a:rPr lang="ru-RU" altLang="ru-RU" sz="3200" b="1" dirty="0"/>
              <a:t>3. Воспитывающая </a:t>
            </a:r>
            <a:r>
              <a:rPr lang="ru-RU" altLang="ru-RU" dirty="0"/>
              <a:t>–приучает к систематической работе, дисциплинирует, вырабатывает волю и привычку к самостоятельной подготовке, уверенность в себе и ответственность.</a:t>
            </a: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559559" y="5704291"/>
            <a:ext cx="11081982" cy="8302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C00000"/>
                </a:solidFill>
                <a:latin typeface="Tahoma" panose="020B0604030504040204" pitchFamily="34" charset="0"/>
              </a:rPr>
              <a:t>Эти функции дают основные требования к выбору методов проверки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6375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869743" y="655091"/>
            <a:ext cx="2505382" cy="148247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</a:rPr>
              <a:t>Формы контроля знаний: 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217159" y="568449"/>
            <a:ext cx="4790364" cy="1655763"/>
          </a:xfrm>
        </p:spPr>
        <p:txBody>
          <a:bodyPr>
            <a:normAutofit/>
          </a:bodyPr>
          <a:lstStyle/>
          <a:p>
            <a:pPr marL="531813" indent="444500">
              <a:spcBef>
                <a:spcPct val="0"/>
              </a:spcBef>
            </a:pPr>
            <a:r>
              <a:rPr lang="ru-RU" altLang="ru-RU" sz="3200" dirty="0">
                <a:solidFill>
                  <a:schemeClr val="accent5">
                    <a:lumMod val="75000"/>
                  </a:schemeClr>
                </a:solidFill>
              </a:rPr>
              <a:t>индивидуальный</a:t>
            </a:r>
          </a:p>
          <a:p>
            <a:pPr marL="531813" indent="444500">
              <a:spcBef>
                <a:spcPct val="0"/>
              </a:spcBef>
            </a:pPr>
            <a:r>
              <a:rPr lang="ru-RU" altLang="ru-RU" sz="3200" dirty="0">
                <a:solidFill>
                  <a:schemeClr val="accent5">
                    <a:lumMod val="75000"/>
                  </a:schemeClr>
                </a:solidFill>
              </a:rPr>
              <a:t>групповой </a:t>
            </a:r>
          </a:p>
          <a:p>
            <a:pPr marL="531813" indent="444500">
              <a:spcBef>
                <a:spcPct val="0"/>
              </a:spcBef>
            </a:pPr>
            <a:r>
              <a:rPr lang="ru-RU" altLang="ru-RU" sz="3200" dirty="0">
                <a:solidFill>
                  <a:schemeClr val="accent5">
                    <a:lumMod val="75000"/>
                  </a:schemeClr>
                </a:solidFill>
              </a:rPr>
              <a:t>фронтальный.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7922" y="2781301"/>
            <a:ext cx="1100009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ru-RU" sz="3200" b="1" dirty="0">
                <a:solidFill>
                  <a:srgbClr val="C00000"/>
                </a:solidFill>
              </a:rPr>
              <a:t>Виды педагогической диагностики: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solidFill>
                  <a:srgbClr val="C00000"/>
                </a:solidFill>
              </a:rPr>
              <a:t>начальная</a:t>
            </a:r>
            <a:r>
              <a:rPr lang="ru-RU" sz="3200" dirty="0"/>
              <a:t> (</a:t>
            </a:r>
            <a:r>
              <a:rPr lang="ru-RU" sz="3200" u="sng" dirty="0"/>
              <a:t>входная</a:t>
            </a:r>
            <a:r>
              <a:rPr lang="ru-RU" sz="3200" dirty="0"/>
              <a:t>, в начале какого-то вида деятельности, в начальной стадии работы со студентами);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solidFill>
                  <a:srgbClr val="C00000"/>
                </a:solidFill>
              </a:rPr>
              <a:t>текущая</a:t>
            </a:r>
            <a:r>
              <a:rPr lang="ru-RU" sz="3200" dirty="0"/>
              <a:t> (</a:t>
            </a:r>
            <a:r>
              <a:rPr lang="ru-RU" sz="3200" u="sng" dirty="0"/>
              <a:t>промежуточная</a:t>
            </a:r>
            <a:r>
              <a:rPr lang="ru-RU" sz="3200" dirty="0"/>
              <a:t> - отслеживание хода педагогического процесса на разных его этапах);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ru-RU" sz="3200" b="1" dirty="0">
                <a:solidFill>
                  <a:srgbClr val="C00000"/>
                </a:solidFill>
              </a:rPr>
              <a:t>обобщающая</a:t>
            </a:r>
            <a:r>
              <a:rPr lang="ru-RU" sz="3200" dirty="0"/>
              <a:t> (</a:t>
            </a:r>
            <a:r>
              <a:rPr lang="ru-RU" sz="3200" u="sng" dirty="0"/>
              <a:t>итоговая</a:t>
            </a:r>
            <a:r>
              <a:rPr lang="ru-RU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1547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03388" y="260351"/>
            <a:ext cx="8642350" cy="1152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 smtClean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altLang="ru-RU" sz="3600" b="1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 САМОКОНТРОЛЯ </a:t>
            </a:r>
            <a:r>
              <a:rPr lang="ru-RU" altLang="ru-RU" b="1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УПД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135189" y="2276476"/>
            <a:ext cx="1584325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>
                <a:solidFill>
                  <a:srgbClr val="292929"/>
                </a:solidFill>
                <a:latin typeface="Arial" panose="020B0604020202020204" pitchFamily="34" charset="0"/>
              </a:rPr>
              <a:t>устный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570366" y="2276475"/>
            <a:ext cx="2374900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>
                <a:solidFill>
                  <a:srgbClr val="292929"/>
                </a:solidFill>
                <a:latin typeface="Arial" panose="020B0604020202020204" pitchFamily="34" charset="0"/>
              </a:rPr>
              <a:t>письменный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414943" y="3322638"/>
            <a:ext cx="2016125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>
                <a:solidFill>
                  <a:srgbClr val="292929"/>
                </a:solidFill>
                <a:latin typeface="Arial" panose="020B0604020202020204" pitchFamily="34" charset="0"/>
              </a:rPr>
              <a:t>машинный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854325" y="5516564"/>
            <a:ext cx="2520950" cy="5032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dirty="0">
                <a:solidFill>
                  <a:srgbClr val="292929"/>
                </a:solidFill>
                <a:latin typeface="Arial" panose="020B0604020202020204" pitchFamily="34" charset="0"/>
              </a:rPr>
              <a:t>самоконтроль</a:t>
            </a:r>
          </a:p>
        </p:txBody>
      </p:sp>
      <p:pic>
        <p:nvPicPr>
          <p:cNvPr id="10247" name="Picture 10" descr="bd066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2997201"/>
            <a:ext cx="3706812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43325" y="4368801"/>
            <a:ext cx="2736850" cy="523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dirty="0"/>
              <a:t>практический</a:t>
            </a:r>
          </a:p>
        </p:txBody>
      </p:sp>
    </p:spTree>
    <p:extLst>
      <p:ext uri="{BB962C8B-B14F-4D97-AF65-F5344CB8AC3E}">
        <p14:creationId xmlns:p14="http://schemas.microsoft.com/office/powerpoint/2010/main" val="1711261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776" grpId="0" animBg="1"/>
      <p:bldP spid="327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Содержимое 2"/>
          <p:cNvSpPr>
            <a:spLocks noGrp="1"/>
          </p:cNvSpPr>
          <p:nvPr>
            <p:ph idx="4294967295"/>
          </p:nvPr>
        </p:nvSpPr>
        <p:spPr>
          <a:xfrm>
            <a:off x="785611" y="188914"/>
            <a:ext cx="11142532" cy="656672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Тестовые задания должны: </a:t>
            </a:r>
          </a:p>
          <a:p>
            <a:pPr algn="ctr" eaLnBrk="1" hangingPunct="1">
              <a:buFontTx/>
              <a:buNone/>
              <a:defRPr/>
            </a:pPr>
            <a:endParaRPr lang="ru-RU" sz="7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3000" dirty="0">
                <a:cs typeface="Times New Roman" pitchFamily="18" charset="0"/>
              </a:rPr>
              <a:t>иметь инструкцию </a:t>
            </a:r>
            <a:r>
              <a:rPr lang="ru-RU" dirty="0">
                <a:cs typeface="Times New Roman" pitchFamily="18" charset="0"/>
              </a:rPr>
              <a:t>(перед первым заданием, до смены типа заданий);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оформляться прописными (заглавными) буквами;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быть сформулированы без использования дополнительных инструкций типа «укажите», «выберите»;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быть определены в виде утвердительного положения, с которым соглашается или не соглашается испытуемый </a:t>
            </a:r>
            <a:r>
              <a:rPr lang="ru-RU" dirty="0">
                <a:cs typeface="Times New Roman" pitchFamily="18" charset="0"/>
              </a:rPr>
              <a:t>(а не в виде вопроса);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быть расположены как можно более компактно и максимально удобно для работы </a:t>
            </a:r>
            <a:r>
              <a:rPr lang="ru-RU" dirty="0">
                <a:cs typeface="Times New Roman" pitchFamily="18" charset="0"/>
              </a:rPr>
              <a:t>(не надо использовать полуторный межстрочный интервал внутри задания). </a:t>
            </a:r>
          </a:p>
          <a:p>
            <a:pPr eaLnBrk="1" hangingPunct="1">
              <a:buFontTx/>
              <a:buNone/>
              <a:defRPr/>
            </a:pPr>
            <a:r>
              <a:rPr lang="ru-RU" sz="3000" dirty="0">
                <a:cs typeface="Times New Roman" pitchFamily="18" charset="0"/>
              </a:rPr>
              <a:t>	- иметь один правильный вариант ответа.</a:t>
            </a:r>
          </a:p>
          <a:p>
            <a:pPr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3037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accent5">
                    <a:lumMod val="75000"/>
                  </a:schemeClr>
                </a:solidFill>
              </a:rPr>
              <a:t>Варианты ответов на тестовые задания должны: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953037" y="1006588"/>
            <a:ext cx="11024315" cy="530406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нумероваться цифрами;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исключать отрицательные ответы типа «все, кроме» (они дидактически вредны, так как приводят к реверсии запоминания - запомнится неправильный ответ);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оформляться строчными буквами (с заглавной буквы их писать не надо – это продолжение формулировки задания);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исключать употребление варианта «все перечисленное» (скорее всего, это правильный ответ).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- иметь 5 вариантов ответа (для клинических кафедр) или 4 (для теоретических кафедр).</a:t>
            </a:r>
          </a:p>
          <a:p>
            <a:pPr eaLnBrk="1" hangingPunct="1">
              <a:buFontTx/>
              <a:buNone/>
            </a:pPr>
            <a:endParaRPr lang="ru-RU" altLang="ru-RU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 Знаки препинания между заданием и вариантами, между вариантами и после последнего не ставятся.</a:t>
            </a:r>
          </a:p>
          <a:p>
            <a:pPr eaLnBrk="1" hangingPunct="1"/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331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Содержимое 2"/>
          <p:cNvSpPr>
            <a:spLocks noGrp="1"/>
          </p:cNvSpPr>
          <p:nvPr>
            <p:ph idx="4294967295"/>
          </p:nvPr>
        </p:nvSpPr>
        <p:spPr>
          <a:xfrm>
            <a:off x="1120463" y="792164"/>
            <a:ext cx="9981126" cy="6065836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самоподготовки)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Выберите один правильный </a:t>
            </a:r>
            <a:r>
              <a:rPr lang="ru-RU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001. ОСНОВНОЙ ПРИЗНАК ГЕМАРТРОЗА КОЛЕННОГО СУСТАВА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увеличение объема сустава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кровоизлияние в мягкие ткани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ограничение движений в суставе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баллотирование надколенника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5) симптом «выдвижного ящика»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002. ОСНОВНЫМ СПОСОБОМ ЛЕЧЕНИЯ ПЕРЕЛОМА ЛУЧЕВОЙ КОСТИ В ТИПИЧНОМ МЕСТЕ ЯВЛЯЕТСЯ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иммобилизационный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(гипсовая повязка)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функциональный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оперативный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при помощи компрессионно-дистракционного аппарата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5)иммобилизация эластичным бинтом </a:t>
            </a:r>
          </a:p>
          <a:p>
            <a:pPr eaLnBrk="1" hangingPunct="1"/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287712" y="14289"/>
            <a:ext cx="7129462" cy="777875"/>
          </a:xfrm>
        </p:spPr>
        <p:txBody>
          <a:bodyPr/>
          <a:lstStyle/>
          <a:p>
            <a:pPr algn="ctr" eaLnBrk="1" hangingPunct="1"/>
            <a:r>
              <a:rPr lang="ru-RU" altLang="ru-RU" sz="3200" dirty="0">
                <a:solidFill>
                  <a:srgbClr val="C00000"/>
                </a:solidFill>
              </a:rPr>
              <a:t>Пример оформления тестовых заданий</a:t>
            </a:r>
          </a:p>
        </p:txBody>
      </p:sp>
      <p:pic>
        <p:nvPicPr>
          <p:cNvPr id="56324" name="Picture 5" descr="https://encrypted-tbn0.gstatic.com/images?q=tbn:ANd9GcQ7VjhVa5oLzBDvGcFI3aDQfU6lBeAAYbuY20S4TS3ZbzEmsYK2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5"/>
          <a:stretch>
            <a:fillRect/>
          </a:stretch>
        </p:blipFill>
        <p:spPr bwMode="auto">
          <a:xfrm>
            <a:off x="9292869" y="4827920"/>
            <a:ext cx="2466975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9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86552"/>
              </p:ext>
            </p:extLst>
          </p:nvPr>
        </p:nvGraphicFramePr>
        <p:xfrm>
          <a:off x="1255595" y="1451883"/>
          <a:ext cx="8604156" cy="361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456">
                  <a:extLst>
                    <a:ext uri="{9D8B030D-6E8A-4147-A177-3AD203B41FA5}">
                      <a16:colId xmlns:a16="http://schemas.microsoft.com/office/drawing/2014/main" val="2039768928"/>
                    </a:ext>
                  </a:extLst>
                </a:gridCol>
                <a:gridCol w="1323833">
                  <a:extLst>
                    <a:ext uri="{9D8B030D-6E8A-4147-A177-3AD203B41FA5}">
                      <a16:colId xmlns:a16="http://schemas.microsoft.com/office/drawing/2014/main" val="4126471474"/>
                    </a:ext>
                  </a:extLst>
                </a:gridCol>
                <a:gridCol w="1214650">
                  <a:extLst>
                    <a:ext uri="{9D8B030D-6E8A-4147-A177-3AD203B41FA5}">
                      <a16:colId xmlns:a16="http://schemas.microsoft.com/office/drawing/2014/main" val="1113897558"/>
                    </a:ext>
                  </a:extLst>
                </a:gridCol>
                <a:gridCol w="1282890">
                  <a:extLst>
                    <a:ext uri="{9D8B030D-6E8A-4147-A177-3AD203B41FA5}">
                      <a16:colId xmlns:a16="http://schemas.microsoft.com/office/drawing/2014/main" val="1836750765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355350777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1392391745"/>
                    </a:ext>
                  </a:extLst>
                </a:gridCol>
                <a:gridCol w="1275309">
                  <a:extLst>
                    <a:ext uri="{9D8B030D-6E8A-4147-A177-3AD203B41FA5}">
                      <a16:colId xmlns:a16="http://schemas.microsoft.com/office/drawing/2014/main" val="2225024384"/>
                    </a:ext>
                  </a:extLst>
                </a:gridCol>
              </a:tblGrid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002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003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004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005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010</a:t>
                      </a:r>
                      <a:endParaRPr lang="ru-RU" sz="320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47005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231843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1939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2073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01962"/>
                  </a:ext>
                </a:extLst>
              </a:tr>
              <a:tr h="6022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i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4789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69" y="2784143"/>
            <a:ext cx="450083" cy="3327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95" y="4014716"/>
            <a:ext cx="450083" cy="3327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263" y="2195657"/>
            <a:ext cx="494746" cy="3657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590" y="4619695"/>
            <a:ext cx="450083" cy="33276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02" y="2089672"/>
            <a:ext cx="577754" cy="5777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5270" y="2107087"/>
            <a:ext cx="466725" cy="5429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5270" y="2713679"/>
            <a:ext cx="533400" cy="5143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0982" y="4528903"/>
            <a:ext cx="514350" cy="51435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160060" y="126918"/>
            <a:ext cx="9321421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оформления протокола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теста</a:t>
            </a:r>
          </a:p>
          <a:p>
            <a:pPr>
              <a:lnSpc>
                <a:spcPct val="107000"/>
              </a:lnSpc>
            </a:pP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группы _________      ФИ_________________              </a:t>
            </a:r>
            <a:r>
              <a:rPr lang="ru-RU" sz="3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endParaRPr lang="ru-RU" sz="3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102" y="3992305"/>
            <a:ext cx="450083" cy="33276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95" y="3315468"/>
            <a:ext cx="494746" cy="36562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06" y="3263736"/>
            <a:ext cx="577754" cy="57775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255595" y="5199149"/>
            <a:ext cx="91030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Оценивание 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91%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отлично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81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- 90% -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70 - 80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-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удовлетворительно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Менее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70% правильных ответов – 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зачет</a:t>
            </a:r>
          </a:p>
        </p:txBody>
      </p:sp>
    </p:spTree>
    <p:extLst>
      <p:ext uri="{BB962C8B-B14F-4D97-AF65-F5344CB8AC3E}">
        <p14:creationId xmlns:p14="http://schemas.microsoft.com/office/powerpoint/2010/main" val="25656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501</Words>
  <Application>Microsoft Office PowerPoint</Application>
  <PresentationFormat>Широкоэкранный</PresentationFormat>
  <Paragraphs>104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Tahoma</vt:lpstr>
      <vt:lpstr>Times New Roman</vt:lpstr>
      <vt:lpstr>Тема Office</vt:lpstr>
      <vt:lpstr>Тестирование в КрасГМУ</vt:lpstr>
      <vt:lpstr>Педагогические требования к организации контроля за учебной деятельностью студентов:</vt:lpstr>
      <vt:lpstr>Основные функции проверки знаний:</vt:lpstr>
      <vt:lpstr>Формы контроля знаний: </vt:lpstr>
      <vt:lpstr>Презентация PowerPoint</vt:lpstr>
      <vt:lpstr>Презентация PowerPoint</vt:lpstr>
      <vt:lpstr>Варианты ответов на тестовые задания должны:</vt:lpstr>
      <vt:lpstr>Пример оформления тестовых заданий</vt:lpstr>
      <vt:lpstr>Презентация PowerPoint</vt:lpstr>
      <vt:lpstr>Рекомендуемая литература</vt:lpstr>
      <vt:lpstr>Презентация PowerPoint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w7</dc:creator>
  <cp:lastModifiedBy>Гуров</cp:lastModifiedBy>
  <cp:revision>25</cp:revision>
  <dcterms:created xsi:type="dcterms:W3CDTF">2020-01-12T05:39:31Z</dcterms:created>
  <dcterms:modified xsi:type="dcterms:W3CDTF">2020-09-13T14:27:30Z</dcterms:modified>
</cp:coreProperties>
</file>