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633" y="10160"/>
            <a:ext cx="8250732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321179"/>
            <a:ext cx="8072755" cy="357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rsr.com/sites/default/files/documents/executive-summary-srebr_final_16ed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ncbi.nlm.nih.gov/pubmed/15992236" TargetMode="External"/><Relationship Id="rId4" Type="http://schemas.openxmlformats.org/officeDocument/2006/relationships/hyperlink" Target="http://www.ncbi.nlm.nih.gov/pubmed/?term=Eccles%20NK%5bAuthor%5d&amp;amp;cauthor=true&amp;amp;cauthor_uid=15992236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Matheny%20LA%5bAuthor%5d&amp;amp;cauthor=true&amp;amp;cauthor_uid=17618081" TargetMode="External"/><Relationship Id="rId13" Type="http://schemas.openxmlformats.org/officeDocument/2006/relationships/hyperlink" Target="http://www.netsurgery.com/printer_friendlyAR.asp?f=arthritis&amp;amp;c=arthritis_magnets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://www.ncbi.nlm.nih.gov/pubmed/?term=Patsalides%20A%5bAuthor%5d&amp;amp;cauthor=true&amp;amp;cauthor_uid=17618081" TargetMode="External"/><Relationship Id="rId12" Type="http://schemas.openxmlformats.org/officeDocument/2006/relationships/hyperlink" Target="http://www.ncbi.nlm.nih.gov/pubmed/1761808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Kingman%20A%5bAuthor%5d&amp;amp;cauthor=true&amp;amp;cauthor_uid=17618081" TargetMode="External"/><Relationship Id="rId11" Type="http://schemas.openxmlformats.org/officeDocument/2006/relationships/hyperlink" Target="http://www.ncbi.nlm.nih.gov/pubmed/?term=Max%20MB%5bAuthor%5d&amp;amp;cauthor=true&amp;amp;cauthor_uid=17618081" TargetMode="External"/><Relationship Id="rId5" Type="http://schemas.openxmlformats.org/officeDocument/2006/relationships/hyperlink" Target="http://www.ncbi.nlm.nih.gov/pubmed/?term=Blackman%20MR%5bAuthor%5d&amp;amp;cauthor=true&amp;amp;cauthor_uid=17618081" TargetMode="External"/><Relationship Id="rId15" Type="http://schemas.openxmlformats.org/officeDocument/2006/relationships/image" Target="../media/image51.png"/><Relationship Id="rId10" Type="http://schemas.openxmlformats.org/officeDocument/2006/relationships/hyperlink" Target="http://www.ncbi.nlm.nih.gov/pubmed/?term=Pilla%20AA%5bAuthor%5d&amp;amp;cauthor=true&amp;amp;cauthor_uid=17618081" TargetMode="External"/><Relationship Id="rId4" Type="http://schemas.openxmlformats.org/officeDocument/2006/relationships/hyperlink" Target="http://www.ncbi.nlm.nih.gov/pubmed/?term=Khoromi%20S%5bAuthor%5d&amp;amp;cauthor=true&amp;amp;cauthor_uid=17618081" TargetMode="External"/><Relationship Id="rId9" Type="http://schemas.openxmlformats.org/officeDocument/2006/relationships/hyperlink" Target="http://www.ncbi.nlm.nih.gov/pubmed/?term=Adams%20S%5bAuthor%5d&amp;amp;cauthor=true&amp;amp;cauthor_uid=17618081" TargetMode="External"/><Relationship Id="rId1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rsr.com/sites/default/files/documents/executive-summary-srebr_final_16ed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6.jpg"/><Relationship Id="rId7" Type="http://schemas.openxmlformats.org/officeDocument/2006/relationships/image" Target="../media/image58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g"/><Relationship Id="rId5" Type="http://schemas.openxmlformats.org/officeDocument/2006/relationships/image" Target="../media/image43.jpg"/><Relationship Id="rId4" Type="http://schemas.openxmlformats.org/officeDocument/2006/relationships/image" Target="../media/image22.jpg"/><Relationship Id="rId9" Type="http://schemas.openxmlformats.org/officeDocument/2006/relationships/image" Target="../media/image60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12" Type="http://schemas.openxmlformats.org/officeDocument/2006/relationships/image" Target="../media/image71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g"/><Relationship Id="rId11" Type="http://schemas.openxmlformats.org/officeDocument/2006/relationships/image" Target="../media/image70.jpg"/><Relationship Id="rId5" Type="http://schemas.openxmlformats.org/officeDocument/2006/relationships/image" Target="../media/image64.jpg"/><Relationship Id="rId10" Type="http://schemas.openxmlformats.org/officeDocument/2006/relationships/image" Target="../media/image69.jpg"/><Relationship Id="rId4" Type="http://schemas.openxmlformats.org/officeDocument/2006/relationships/image" Target="../media/image63.jpg"/><Relationship Id="rId9" Type="http://schemas.openxmlformats.org/officeDocument/2006/relationships/image" Target="../media/image68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3544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7620" marR="1264285" indent="304800">
              <a:lnSpc>
                <a:spcPct val="100000"/>
              </a:lnSpc>
              <a:spcBef>
                <a:spcPts val="1290"/>
              </a:spcBef>
            </a:pPr>
            <a:r>
              <a:rPr sz="3200" spc="-5" dirty="0"/>
              <a:t>Физиотерапия </a:t>
            </a:r>
            <a:r>
              <a:rPr sz="3200" dirty="0"/>
              <a:t>в </a:t>
            </a:r>
            <a:r>
              <a:rPr sz="3200" spc="-5" dirty="0"/>
              <a:t>физической  </a:t>
            </a:r>
            <a:r>
              <a:rPr sz="3200" dirty="0"/>
              <a:t>и реабилитационной</a:t>
            </a:r>
            <a:r>
              <a:rPr sz="3200" spc="-40" dirty="0"/>
              <a:t> </a:t>
            </a:r>
            <a:r>
              <a:rPr sz="3200" spc="-10" dirty="0"/>
              <a:t>медицине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6000750" y="1928748"/>
            <a:ext cx="2525649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72" y="1732788"/>
            <a:ext cx="3299460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625" y="1928748"/>
            <a:ext cx="2711450" cy="242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6125" y="1928748"/>
            <a:ext cx="2632075" cy="2428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6250" y="2571813"/>
            <a:ext cx="576580" cy="217804"/>
          </a:xfrm>
          <a:custGeom>
            <a:avLst/>
            <a:gdLst/>
            <a:ahLst/>
            <a:cxnLst/>
            <a:rect l="l" t="t" r="r" b="b"/>
            <a:pathLst>
              <a:path w="576579" h="217805">
                <a:moveTo>
                  <a:pt x="0" y="217487"/>
                </a:moveTo>
                <a:lnTo>
                  <a:pt x="576262" y="217487"/>
                </a:lnTo>
                <a:lnTo>
                  <a:pt x="576262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6250" y="2571813"/>
            <a:ext cx="576580" cy="217804"/>
          </a:xfrm>
          <a:custGeom>
            <a:avLst/>
            <a:gdLst/>
            <a:ahLst/>
            <a:cxnLst/>
            <a:rect l="l" t="t" r="r" b="b"/>
            <a:pathLst>
              <a:path w="576579" h="217805">
                <a:moveTo>
                  <a:pt x="0" y="217487"/>
                </a:moveTo>
                <a:lnTo>
                  <a:pt x="576262" y="217487"/>
                </a:lnTo>
                <a:lnTo>
                  <a:pt x="576262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595880" algn="l"/>
                <a:tab pos="3111500" algn="l"/>
                <a:tab pos="5015230" algn="l"/>
                <a:tab pos="554863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пия	в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изич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и	</a:t>
            </a:r>
            <a:r>
              <a:rPr sz="2400" spc="-5" dirty="0">
                <a:latin typeface="Calibri"/>
                <a:cs typeface="Calibri"/>
              </a:rPr>
              <a:t>реа</a:t>
            </a:r>
            <a:r>
              <a:rPr sz="2400" spc="-15" dirty="0">
                <a:latin typeface="Calibri"/>
                <a:cs typeface="Calibri"/>
              </a:rPr>
              <a:t>б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ацио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ной  </a:t>
            </a:r>
            <a:r>
              <a:rPr sz="2400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8715"/>
            <a:ext cx="8071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170430" algn="l"/>
                <a:tab pos="4005579" algn="l"/>
                <a:tab pos="6371590" algn="l"/>
                <a:tab pos="7013575" algn="l"/>
              </a:tabLst>
            </a:pPr>
            <a:r>
              <a:rPr sz="2400" spc="-5" dirty="0">
                <a:latin typeface="Calibri"/>
                <a:cs typeface="Calibri"/>
              </a:rPr>
              <a:t>Основны</a:t>
            </a:r>
            <a:r>
              <a:rPr sz="2400" dirty="0">
                <a:latin typeface="Calibri"/>
                <a:cs typeface="Calibri"/>
              </a:rPr>
              <a:t>е	принц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пы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пии	в	сис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 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838" y="2784475"/>
            <a:ext cx="558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3465" algn="l"/>
                <a:tab pos="3330575" algn="l"/>
                <a:tab pos="3863975" algn="l"/>
              </a:tabLst>
            </a:pPr>
            <a:r>
              <a:rPr sz="2400" spc="-5" dirty="0">
                <a:latin typeface="Calibri"/>
                <a:cs typeface="Calibri"/>
              </a:rPr>
              <a:t>реабилитации.	</a:t>
            </a:r>
            <a:r>
              <a:rPr sz="2400" spc="-20" dirty="0">
                <a:latin typeface="Calibri"/>
                <a:cs typeface="Calibri"/>
              </a:rPr>
              <a:t>Цель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обоснование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1566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физиотерапии.</a:t>
            </a:r>
          </a:p>
          <a:p>
            <a:pPr marL="355600" marR="57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64460" algn="l"/>
                <a:tab pos="3368675" algn="l"/>
                <a:tab pos="4609465" algn="l"/>
                <a:tab pos="6226810" algn="l"/>
                <a:tab pos="7731125" algn="l"/>
              </a:tabLst>
            </a:pPr>
            <a:r>
              <a:rPr b="1" dirty="0">
                <a:latin typeface="Calibri"/>
                <a:cs typeface="Calibri"/>
              </a:rPr>
              <a:t>Фи</a:t>
            </a:r>
            <a:r>
              <a:rPr b="1" spc="-10" dirty="0">
                <a:latin typeface="Calibri"/>
                <a:cs typeface="Calibri"/>
              </a:rPr>
              <a:t>з</a:t>
            </a:r>
            <a:r>
              <a:rPr b="1" dirty="0">
                <a:latin typeface="Calibri"/>
                <a:cs typeface="Calibri"/>
              </a:rPr>
              <a:t>и</a:t>
            </a:r>
            <a:r>
              <a:rPr b="1" spc="-15" dirty="0">
                <a:latin typeface="Calibri"/>
                <a:cs typeface="Calibri"/>
              </a:rPr>
              <a:t>от</a:t>
            </a:r>
            <a:r>
              <a:rPr b="1" spc="-5" dirty="0">
                <a:latin typeface="Calibri"/>
                <a:cs typeface="Calibri"/>
              </a:rPr>
              <a:t>ер</a:t>
            </a:r>
            <a:r>
              <a:rPr b="1" spc="10" dirty="0">
                <a:latin typeface="Calibri"/>
                <a:cs typeface="Calibri"/>
              </a:rPr>
              <a:t>а</a:t>
            </a:r>
            <a:r>
              <a:rPr b="1" spc="-5" dirty="0">
                <a:latin typeface="Calibri"/>
                <a:cs typeface="Calibri"/>
              </a:rPr>
              <a:t>пи</a:t>
            </a:r>
            <a:r>
              <a:rPr b="1" dirty="0">
                <a:latin typeface="Calibri"/>
                <a:cs typeface="Calibri"/>
              </a:rPr>
              <a:t>я	</a:t>
            </a:r>
            <a:r>
              <a:rPr b="1" spc="-5" dirty="0">
                <a:latin typeface="Calibri"/>
                <a:cs typeface="Calibri"/>
              </a:rPr>
              <a:t>н</a:t>
            </a:r>
            <a:r>
              <a:rPr b="1" dirty="0">
                <a:latin typeface="Calibri"/>
                <a:cs typeface="Calibri"/>
              </a:rPr>
              <a:t>а	</a:t>
            </a:r>
            <a:r>
              <a:rPr b="1" spc="-20" dirty="0">
                <a:latin typeface="Calibri"/>
                <a:cs typeface="Calibri"/>
              </a:rPr>
              <a:t>э</a:t>
            </a:r>
            <a:r>
              <a:rPr b="1" dirty="0">
                <a:latin typeface="Calibri"/>
                <a:cs typeface="Calibri"/>
              </a:rPr>
              <a:t>тапах	о</a:t>
            </a:r>
            <a:r>
              <a:rPr b="1" spc="-35" dirty="0">
                <a:latin typeface="Calibri"/>
                <a:cs typeface="Calibri"/>
              </a:rPr>
              <a:t>к</a:t>
            </a:r>
            <a:r>
              <a:rPr b="1" dirty="0">
                <a:latin typeface="Calibri"/>
                <a:cs typeface="Calibri"/>
              </a:rPr>
              <a:t>азан</a:t>
            </a:r>
            <a:r>
              <a:rPr b="1" spc="5" dirty="0">
                <a:latin typeface="Calibri"/>
                <a:cs typeface="Calibri"/>
              </a:rPr>
              <a:t>и</a:t>
            </a:r>
            <a:r>
              <a:rPr b="1" dirty="0">
                <a:latin typeface="Calibri"/>
                <a:cs typeface="Calibri"/>
              </a:rPr>
              <a:t>я	</a:t>
            </a:r>
            <a:r>
              <a:rPr b="1" spc="-5" dirty="0">
                <a:latin typeface="Calibri"/>
                <a:cs typeface="Calibri"/>
              </a:rPr>
              <a:t>п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5" dirty="0">
                <a:latin typeface="Calibri"/>
                <a:cs typeface="Calibri"/>
              </a:rPr>
              <a:t>м</a:t>
            </a:r>
            <a:r>
              <a:rPr b="1" spc="5" dirty="0">
                <a:latin typeface="Calibri"/>
                <a:cs typeface="Calibri"/>
              </a:rPr>
              <a:t>о</a:t>
            </a:r>
            <a:r>
              <a:rPr b="1" spc="-10" dirty="0">
                <a:latin typeface="Calibri"/>
                <a:cs typeface="Calibri"/>
              </a:rPr>
              <a:t>щ</a:t>
            </a:r>
            <a:r>
              <a:rPr b="1" dirty="0">
                <a:latin typeface="Calibri"/>
                <a:cs typeface="Calibri"/>
              </a:rPr>
              <a:t>и	по  </a:t>
            </a:r>
            <a:r>
              <a:rPr b="1" spc="-10" dirty="0">
                <a:latin typeface="Calibri"/>
                <a:cs typeface="Calibri"/>
              </a:rPr>
              <a:t>медицинской</a:t>
            </a:r>
            <a:r>
              <a:rPr b="1" spc="-5" dirty="0">
                <a:latin typeface="Calibri"/>
                <a:cs typeface="Calibri"/>
              </a:rPr>
              <a:t> реабилитации.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Доказательные </a:t>
            </a:r>
            <a:r>
              <a:rPr spc="-25" dirty="0"/>
              <a:t>методы</a:t>
            </a:r>
            <a:r>
              <a:rPr spc="20" dirty="0"/>
              <a:t> </a:t>
            </a:r>
            <a:r>
              <a:rPr spc="-10" dirty="0"/>
              <a:t>физиотерапии.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505710" algn="l"/>
                <a:tab pos="2894965" algn="l"/>
                <a:tab pos="4309110" algn="l"/>
                <a:tab pos="6107430" algn="l"/>
              </a:tabLst>
            </a:pPr>
            <a:r>
              <a:rPr dirty="0"/>
              <a:t>Преи</a:t>
            </a:r>
            <a:r>
              <a:rPr spc="-20" dirty="0"/>
              <a:t>м</a:t>
            </a:r>
            <a:r>
              <a:rPr dirty="0"/>
              <a:t>у</a:t>
            </a:r>
            <a:r>
              <a:rPr spc="-20" dirty="0"/>
              <a:t>щ</a:t>
            </a:r>
            <a:r>
              <a:rPr dirty="0"/>
              <a:t>е</a:t>
            </a:r>
            <a:r>
              <a:rPr spc="5" dirty="0"/>
              <a:t>с</a:t>
            </a:r>
            <a:r>
              <a:rPr spc="-5" dirty="0"/>
              <a:t>тв</a:t>
            </a:r>
            <a:r>
              <a:rPr dirty="0"/>
              <a:t>а	и	</a:t>
            </a:r>
            <a:r>
              <a:rPr spc="-5" dirty="0"/>
              <a:t>фак</a:t>
            </a:r>
            <a:r>
              <a:rPr spc="-35" dirty="0"/>
              <a:t>т</a:t>
            </a:r>
            <a:r>
              <a:rPr spc="-5" dirty="0"/>
              <a:t>ор</a:t>
            </a:r>
            <a:r>
              <a:rPr spc="-10" dirty="0"/>
              <a:t>ы</a:t>
            </a:r>
            <a:r>
              <a:rPr dirty="0"/>
              <a:t>,	сни</a:t>
            </a:r>
            <a:r>
              <a:rPr spc="-35" dirty="0"/>
              <a:t>ж</a:t>
            </a:r>
            <a:r>
              <a:rPr dirty="0"/>
              <a:t>ающие	э</a:t>
            </a:r>
            <a:r>
              <a:rPr spc="5" dirty="0"/>
              <a:t>ф</a:t>
            </a:r>
            <a:r>
              <a:rPr spc="-5" dirty="0"/>
              <a:t>ф</a:t>
            </a:r>
            <a:r>
              <a:rPr dirty="0"/>
              <a:t>ективнос</a:t>
            </a:r>
            <a:r>
              <a:rPr spc="-10" dirty="0"/>
              <a:t>т</a:t>
            </a:r>
            <a:r>
              <a:rPr dirty="0"/>
              <a:t>ь  </a:t>
            </a:r>
            <a:r>
              <a:rPr spc="-5" dirty="0"/>
              <a:t>физиотерапии.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9871" y="5637987"/>
            <a:ext cx="3797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740" algn="l"/>
                <a:tab pos="2739390" algn="l"/>
              </a:tabLst>
            </a:pP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ерап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и	в	сис</a:t>
            </a:r>
            <a:r>
              <a:rPr sz="2400" spc="-40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637987"/>
            <a:ext cx="4150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58975" algn="l"/>
              </a:tabLst>
            </a:pPr>
            <a:r>
              <a:rPr sz="2400" spc="-5" dirty="0">
                <a:latin typeface="Calibri"/>
                <a:cs typeface="Calibri"/>
              </a:rPr>
              <a:t>Критерии	эффективности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Содержание</a:t>
            </a:r>
            <a:r>
              <a:rPr spc="15" dirty="0"/>
              <a:t> </a:t>
            </a:r>
            <a:r>
              <a:rPr spc="-5" dirty="0"/>
              <a:t>лекции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40205"/>
          </a:xfrm>
          <a:custGeom>
            <a:avLst/>
            <a:gdLst/>
            <a:ahLst/>
            <a:cxnLst/>
            <a:rect l="l" t="t" r="r" b="b"/>
            <a:pathLst>
              <a:path w="9144000" h="1640205">
                <a:moveTo>
                  <a:pt x="0" y="1639951"/>
                </a:moveTo>
                <a:lnTo>
                  <a:pt x="9144000" y="1639951"/>
                </a:lnTo>
                <a:lnTo>
                  <a:pt x="9144000" y="0"/>
                </a:lnTo>
                <a:lnTo>
                  <a:pt x="0" y="0"/>
                </a:lnTo>
                <a:lnTo>
                  <a:pt x="0" y="1639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673" y="357581"/>
            <a:ext cx="8365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Физиотерапия </a:t>
            </a:r>
            <a:r>
              <a:rPr spc="-5" dirty="0"/>
              <a:t>в </a:t>
            </a:r>
            <a:r>
              <a:rPr spc="-10" dirty="0"/>
              <a:t>системе </a:t>
            </a:r>
            <a:r>
              <a:rPr spc="-15" dirty="0"/>
              <a:t>медицинской</a:t>
            </a:r>
            <a:r>
              <a:rPr spc="120" dirty="0"/>
              <a:t> </a:t>
            </a:r>
            <a:r>
              <a:rPr spc="-10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5" y="1861566"/>
            <a:ext cx="8072755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соответствии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Порядком оказания </a:t>
            </a:r>
            <a:r>
              <a:rPr sz="2200" spc="-5" dirty="0">
                <a:latin typeface="Calibri"/>
                <a:cs typeface="Calibri"/>
              </a:rPr>
              <a:t>помощи по </a:t>
            </a:r>
            <a:r>
              <a:rPr sz="2200" spc="-10" dirty="0">
                <a:latin typeface="Calibri"/>
                <a:cs typeface="Calibri"/>
              </a:rPr>
              <a:t>медицинской  реабилитации Приказ </a:t>
            </a:r>
            <a:r>
              <a:rPr sz="2200" spc="-5" dirty="0">
                <a:latin typeface="Calibri"/>
                <a:cs typeface="Calibri"/>
              </a:rPr>
              <a:t>№1705н </a:t>
            </a:r>
            <a:r>
              <a:rPr sz="2200" spc="-10" dirty="0">
                <a:latin typeface="Calibri"/>
                <a:cs typeface="Calibri"/>
              </a:rPr>
              <a:t>от 29.12.2012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физиотерапию  </a:t>
            </a:r>
            <a:r>
              <a:rPr sz="2200" spc="-10" dirty="0">
                <a:latin typeface="Calibri"/>
                <a:cs typeface="Calibri"/>
              </a:rPr>
              <a:t>проводят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всех этапах оказания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помощи.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Первый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этап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проводят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5" dirty="0">
                <a:latin typeface="Calibri"/>
                <a:cs typeface="Calibri"/>
              </a:rPr>
              <a:t>отделениях </a:t>
            </a:r>
            <a:r>
              <a:rPr sz="2200" spc="-10" dirty="0">
                <a:latin typeface="Calibri"/>
                <a:cs typeface="Calibri"/>
              </a:rPr>
              <a:t>реанимации </a:t>
            </a:r>
            <a:r>
              <a:rPr sz="2200" spc="-5" dirty="0">
                <a:latin typeface="Calibri"/>
                <a:cs typeface="Calibri"/>
              </a:rPr>
              <a:t>и интенсивной  терапии, специализированных клинических </a:t>
            </a:r>
            <a:r>
              <a:rPr sz="2200" spc="-25" dirty="0">
                <a:latin typeface="Calibri"/>
                <a:cs typeface="Calibri"/>
              </a:rPr>
              <a:t>отделениях  </a:t>
            </a:r>
            <a:r>
              <a:rPr sz="2200" spc="-5" dirty="0">
                <a:latin typeface="Calibri"/>
                <a:cs typeface="Calibri"/>
              </a:rPr>
              <a:t>стационаров по профилю </a:t>
            </a:r>
            <a:r>
              <a:rPr sz="2200" spc="-10" dirty="0">
                <a:latin typeface="Calibri"/>
                <a:cs typeface="Calibri"/>
              </a:rPr>
              <a:t>оказываемой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помощи;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Второй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 в специализированных реабилитационных </a:t>
            </a:r>
            <a:r>
              <a:rPr sz="2200" spc="-20" dirty="0">
                <a:latin typeface="Calibri"/>
                <a:cs typeface="Calibri"/>
              </a:rPr>
              <a:t>отделениях  </a:t>
            </a:r>
            <a:r>
              <a:rPr sz="2200" spc="-10" dirty="0">
                <a:latin typeface="Calibri"/>
                <a:cs typeface="Calibri"/>
              </a:rPr>
              <a:t>многопрофильных </a:t>
            </a:r>
            <a:r>
              <a:rPr sz="2200" spc="-5" dirty="0">
                <a:latin typeface="Calibri"/>
                <a:cs typeface="Calibri"/>
              </a:rPr>
              <a:t>стационаров или реабилитационных  центров;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5080761"/>
            <a:ext cx="1602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50304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965" y="5416092"/>
            <a:ext cx="6020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2585" algn="l"/>
              </a:tabLst>
            </a:pPr>
            <a:r>
              <a:rPr sz="2200" spc="-10" dirty="0">
                <a:latin typeface="Calibri"/>
                <a:cs typeface="Calibri"/>
              </a:rPr>
              <a:t>здравоохранения,	</a:t>
            </a:r>
            <a:r>
              <a:rPr sz="2200" spc="-5" dirty="0">
                <a:latin typeface="Calibri"/>
                <a:cs typeface="Calibri"/>
              </a:rPr>
              <a:t>фельдшерско-акушерских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8489" y="5080761"/>
            <a:ext cx="61588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  <a:tabLst>
                <a:tab pos="471805" algn="l"/>
                <a:tab pos="4551045" algn="l"/>
              </a:tabLst>
            </a:pPr>
            <a:r>
              <a:rPr sz="2200" spc="-5" dirty="0">
                <a:latin typeface="Calibri"/>
                <a:cs typeface="Calibri"/>
              </a:rPr>
              <a:t>в	ам</a:t>
            </a:r>
            <a:r>
              <a:rPr sz="2200" spc="-25" dirty="0">
                <a:latin typeface="Calibri"/>
                <a:cs typeface="Calibri"/>
              </a:rPr>
              <a:t>б</a:t>
            </a:r>
            <a:r>
              <a:rPr sz="2200" spc="-65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рн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-4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лик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ини</a:t>
            </a:r>
            <a:r>
              <a:rPr sz="2200" spc="5" dirty="0">
                <a:latin typeface="Calibri"/>
                <a:cs typeface="Calibri"/>
              </a:rPr>
              <a:t>ч</a:t>
            </a:r>
            <a:r>
              <a:rPr sz="2200" spc="-5" dirty="0">
                <a:latin typeface="Calibri"/>
                <a:cs typeface="Calibri"/>
              </a:rPr>
              <a:t>еских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spc="5" dirty="0">
                <a:latin typeface="Calibri"/>
                <a:cs typeface="Calibri"/>
              </a:rPr>
              <a:t>р</a:t>
            </a:r>
            <a:r>
              <a:rPr sz="2200" spc="-4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ж</a:t>
            </a:r>
            <a:r>
              <a:rPr sz="2200" spc="-25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иях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пу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кта</a:t>
            </a:r>
            <a:r>
              <a:rPr sz="2200" spc="-10" dirty="0">
                <a:latin typeface="Calibri"/>
                <a:cs typeface="Calibri"/>
              </a:rPr>
              <a:t>х,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965" y="5751677"/>
            <a:ext cx="7727315" cy="6972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2200" spc="-5" dirty="0">
                <a:latin typeface="Calibri"/>
                <a:cs typeface="Calibri"/>
              </a:rPr>
              <a:t>стационарах </a:t>
            </a:r>
            <a:r>
              <a:rPr sz="2200" spc="-20" dirty="0">
                <a:latin typeface="Calibri"/>
                <a:cs typeface="Calibri"/>
              </a:rPr>
              <a:t>одного </a:t>
            </a:r>
            <a:r>
              <a:rPr sz="2200" spc="-10" dirty="0">
                <a:latin typeface="Calibri"/>
                <a:cs typeface="Calibri"/>
              </a:rPr>
              <a:t>дня, </a:t>
            </a:r>
            <a:r>
              <a:rPr sz="2200" spc="-5" dirty="0">
                <a:latin typeface="Calibri"/>
                <a:cs typeface="Calibri"/>
              </a:rPr>
              <a:t>в санаторно-курортных </a:t>
            </a:r>
            <a:r>
              <a:rPr sz="2200" spc="-10" dirty="0">
                <a:latin typeface="Calibri"/>
                <a:cs typeface="Calibri"/>
              </a:rPr>
              <a:t>учреждениях, </a:t>
            </a:r>
            <a:r>
              <a:rPr sz="2200" spc="-5" dirty="0">
                <a:latin typeface="Calibri"/>
                <a:cs typeface="Calibri"/>
              </a:rPr>
              <a:t>а  </a:t>
            </a:r>
            <a:r>
              <a:rPr sz="2200" spc="-10" dirty="0">
                <a:latin typeface="Calibri"/>
                <a:cs typeface="Calibri"/>
              </a:rPr>
              <a:t>также выездными бригадами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дому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8613" y="459993"/>
            <a:ext cx="3905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Реабилитационный</a:t>
            </a:r>
            <a:r>
              <a:rPr spc="-5" dirty="0"/>
              <a:t> </a:t>
            </a:r>
            <a:r>
              <a:rPr spc="-10" dirty="0"/>
              <a:t>план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48180"/>
            <a:ext cx="7990205" cy="412305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algn="just">
              <a:lnSpc>
                <a:spcPct val="801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Специалисты по </a:t>
            </a:r>
            <a:r>
              <a:rPr sz="2400" spc="-10" dirty="0">
                <a:latin typeface="Calibri"/>
                <a:cs typeface="Calibri"/>
              </a:rPr>
              <a:t>ФРМ ответственны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5" dirty="0">
                <a:latin typeface="Calibri"/>
                <a:cs typeface="Calibri"/>
              </a:rPr>
              <a:t>разработку </a:t>
            </a:r>
            <a:r>
              <a:rPr sz="2400" dirty="0">
                <a:latin typeface="Calibri"/>
                <a:cs typeface="Calibri"/>
              </a:rPr>
              <a:t>плана  </a:t>
            </a:r>
            <a:r>
              <a:rPr sz="2400" spc="-5" dirty="0">
                <a:latin typeface="Calibri"/>
                <a:cs typeface="Calibri"/>
              </a:rPr>
              <a:t>реабилитации </a:t>
            </a:r>
            <a:r>
              <a:rPr sz="2400" dirty="0">
                <a:latin typeface="Calibri"/>
                <a:cs typeface="Calibri"/>
              </a:rPr>
              <a:t>и за </a:t>
            </a:r>
            <a:r>
              <a:rPr sz="2400" spc="-15" dirty="0">
                <a:latin typeface="Calibri"/>
                <a:cs typeface="Calibri"/>
              </a:rPr>
              <a:t>определение </a:t>
            </a:r>
            <a:r>
              <a:rPr sz="2400" spc="-5" dirty="0">
                <a:latin typeface="Calibri"/>
                <a:cs typeface="Calibri"/>
              </a:rPr>
              <a:t>временных рамок,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spc="-20" dirty="0">
                <a:latin typeface="Calibri"/>
                <a:cs typeface="Calibri"/>
              </a:rPr>
              <a:t>которого </a:t>
            </a:r>
            <a:r>
              <a:rPr sz="2400" spc="-5" dirty="0">
                <a:latin typeface="Calibri"/>
                <a:cs typeface="Calibri"/>
              </a:rPr>
              <a:t>он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реализован.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должен содержать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следующую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информацию: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Диагноз,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Представленные проблемы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сохранившиеся </a:t>
            </a:r>
            <a:r>
              <a:rPr sz="2400" spc="-5" dirty="0">
                <a:latin typeface="Calibri"/>
                <a:cs typeface="Calibri"/>
              </a:rPr>
              <a:t>функции </a:t>
            </a:r>
            <a:r>
              <a:rPr sz="2400" dirty="0">
                <a:latin typeface="Calibri"/>
                <a:cs typeface="Calibri"/>
              </a:rPr>
              <a:t>(в  </a:t>
            </a:r>
            <a:r>
              <a:rPr sz="2400" spc="-10" dirty="0">
                <a:latin typeface="Calibri"/>
                <a:cs typeface="Calibri"/>
              </a:rPr>
              <a:t>соответствии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Международной </a:t>
            </a:r>
            <a:r>
              <a:rPr sz="2400" spc="-5" dirty="0">
                <a:latin typeface="Calibri"/>
                <a:cs typeface="Calibri"/>
              </a:rPr>
              <a:t>классификацией  Функциональных нарушений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здоровья, </a:t>
            </a:r>
            <a:r>
              <a:rPr sz="2400" dirty="0">
                <a:latin typeface="Calibri"/>
                <a:cs typeface="Calibri"/>
              </a:rPr>
              <a:t>см. </a:t>
            </a:r>
            <a:r>
              <a:rPr sz="2400" spc="-25" dirty="0">
                <a:latin typeface="Calibri"/>
                <a:cs typeface="Calibri"/>
              </a:rPr>
              <a:t>глав.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3.2),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Индивидуальные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цели,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Цели </a:t>
            </a:r>
            <a:r>
              <a:rPr sz="2400" spc="-5" dirty="0">
                <a:latin typeface="Calibri"/>
                <a:cs typeface="Calibri"/>
              </a:rPr>
              <a:t>для лица, </a:t>
            </a:r>
            <a:r>
              <a:rPr sz="2400" spc="-10" dirty="0">
                <a:latin typeface="Calibri"/>
                <a:cs typeface="Calibri"/>
              </a:rPr>
              <a:t>осуществляющего </a:t>
            </a:r>
            <a:r>
              <a:rPr sz="2400" spc="-20" dirty="0">
                <a:latin typeface="Calibri"/>
                <a:cs typeface="Calibri"/>
              </a:rPr>
              <a:t>уход/для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семьи,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Цели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специалистов,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Действия, </a:t>
            </a:r>
            <a:r>
              <a:rPr sz="2400" spc="-15" dirty="0">
                <a:latin typeface="Calibri"/>
                <a:cs typeface="Calibri"/>
              </a:rPr>
              <a:t>которые необходимо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предпринять.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78255"/>
          </a:xfrm>
          <a:custGeom>
            <a:avLst/>
            <a:gdLst/>
            <a:ahLst/>
            <a:cxnLst/>
            <a:rect l="l" t="t" r="r" b="b"/>
            <a:pathLst>
              <a:path w="9144000" h="1278255">
                <a:moveTo>
                  <a:pt x="0" y="1278001"/>
                </a:moveTo>
                <a:lnTo>
                  <a:pt x="9144000" y="1278001"/>
                </a:lnTo>
                <a:lnTo>
                  <a:pt x="9144000" y="0"/>
                </a:lnTo>
                <a:lnTo>
                  <a:pt x="0" y="0"/>
                </a:lnTo>
                <a:lnTo>
                  <a:pt x="0" y="12780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46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Определение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классификация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двигательных навыков </a:t>
            </a:r>
            <a:r>
              <a:rPr sz="2400" spc="-15" dirty="0">
                <a:latin typeface="Arial"/>
                <a:cs typeface="Arial"/>
              </a:rPr>
              <a:t>верхней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конечности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365" y="1400682"/>
            <a:ext cx="805942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К</a:t>
            </a:r>
            <a:r>
              <a:rPr sz="2000" u="heavy" spc="2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функции</a:t>
            </a:r>
            <a:r>
              <a:rPr sz="2000" u="heavy" spc="2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верхней</a:t>
            </a:r>
            <a:r>
              <a:rPr sz="2000" u="heavy" spc="25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конечности</a:t>
            </a:r>
            <a:r>
              <a:rPr sz="2000" spc="-5" dirty="0">
                <a:latin typeface="Tahoma"/>
                <a:cs typeface="Tahoma"/>
              </a:rPr>
              <a:t>,</a:t>
            </a:r>
            <a:r>
              <a:rPr sz="2000" spc="25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</a:t>
            </a:r>
            <a:r>
              <a:rPr sz="2000" spc="2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позиции</a:t>
            </a:r>
            <a:r>
              <a:rPr sz="2000" spc="2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эрготерапии</a:t>
            </a:r>
            <a:r>
              <a:rPr sz="2000" spc="2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относится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940560" algn="l"/>
                <a:tab pos="3067050" algn="l"/>
                <a:tab pos="4583430" algn="l"/>
                <a:tab pos="5177790" algn="l"/>
                <a:tab pos="692912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использование	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верхней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конечности	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для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поддержания	значимой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повседневной</a:t>
            </a:r>
            <a:r>
              <a:rPr sz="20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активности.</a:t>
            </a:r>
            <a:endParaRPr sz="2000">
              <a:latin typeface="Tahoma"/>
              <a:cs typeface="Tahoma"/>
            </a:endParaRPr>
          </a:p>
          <a:p>
            <a:pPr marL="12700" marR="5080" indent="474980">
              <a:lnSpc>
                <a:spcPct val="100000"/>
              </a:lnSpc>
              <a:tabLst>
                <a:tab pos="1109980" algn="l"/>
                <a:tab pos="3136900" algn="l"/>
                <a:tab pos="3726815" algn="l"/>
                <a:tab pos="6104890" algn="l"/>
              </a:tabLst>
            </a:pPr>
            <a:r>
              <a:rPr sz="2000" dirty="0">
                <a:latin typeface="Tahoma"/>
                <a:cs typeface="Tahoma"/>
              </a:rPr>
              <a:t>В	</a:t>
            </a:r>
            <a:r>
              <a:rPr sz="2000" spc="-5" dirty="0">
                <a:latin typeface="Tahoma"/>
                <a:cs typeface="Tahoma"/>
              </a:rPr>
              <a:t>со</a:t>
            </a:r>
            <a:r>
              <a:rPr sz="2000" spc="5" dirty="0">
                <a:latin typeface="Tahoma"/>
                <a:cs typeface="Tahoma"/>
              </a:rPr>
              <a:t>о</a:t>
            </a:r>
            <a:r>
              <a:rPr sz="2000" dirty="0">
                <a:latin typeface="Tahoma"/>
                <a:cs typeface="Tahoma"/>
              </a:rPr>
              <a:t>тв</a:t>
            </a:r>
            <a:r>
              <a:rPr sz="2000" spc="-5" dirty="0">
                <a:latin typeface="Tahoma"/>
                <a:cs typeface="Tahoma"/>
              </a:rPr>
              <a:t>етст</a:t>
            </a:r>
            <a:r>
              <a:rPr sz="2000" spc="5" dirty="0">
                <a:latin typeface="Tahoma"/>
                <a:cs typeface="Tahoma"/>
              </a:rPr>
              <a:t>в</a:t>
            </a:r>
            <a:r>
              <a:rPr sz="2000" spc="-15" dirty="0">
                <a:latin typeface="Tahoma"/>
                <a:cs typeface="Tahoma"/>
              </a:rPr>
              <a:t>и</a:t>
            </a:r>
            <a:r>
              <a:rPr sz="2000" dirty="0">
                <a:latin typeface="Tahoma"/>
                <a:cs typeface="Tahoma"/>
              </a:rPr>
              <a:t>и	с	Междуна</a:t>
            </a:r>
            <a:r>
              <a:rPr sz="2000" spc="-10" dirty="0">
                <a:latin typeface="Tahoma"/>
                <a:cs typeface="Tahoma"/>
              </a:rPr>
              <a:t>р</a:t>
            </a:r>
            <a:r>
              <a:rPr sz="2000" dirty="0">
                <a:latin typeface="Tahoma"/>
                <a:cs typeface="Tahoma"/>
              </a:rPr>
              <a:t>одн</a:t>
            </a:r>
            <a:r>
              <a:rPr sz="2000" spc="-10" dirty="0">
                <a:latin typeface="Tahoma"/>
                <a:cs typeface="Tahoma"/>
              </a:rPr>
              <a:t>о</a:t>
            </a:r>
            <a:r>
              <a:rPr sz="2000" dirty="0">
                <a:latin typeface="Tahoma"/>
                <a:cs typeface="Tahoma"/>
              </a:rPr>
              <a:t>й	</a:t>
            </a:r>
            <a:r>
              <a:rPr sz="2000" spc="-5" dirty="0">
                <a:latin typeface="Tahoma"/>
                <a:cs typeface="Tahoma"/>
              </a:rPr>
              <a:t>класси</a:t>
            </a:r>
            <a:r>
              <a:rPr sz="2000" dirty="0">
                <a:latin typeface="Tahoma"/>
                <a:cs typeface="Tahoma"/>
              </a:rPr>
              <a:t>ф</a:t>
            </a:r>
            <a:r>
              <a:rPr sz="2000" spc="-5" dirty="0">
                <a:latin typeface="Tahoma"/>
                <a:cs typeface="Tahoma"/>
              </a:rPr>
              <a:t>икаци</a:t>
            </a:r>
            <a:r>
              <a:rPr sz="2000" spc="-15" dirty="0">
                <a:latin typeface="Tahoma"/>
                <a:cs typeface="Tahoma"/>
              </a:rPr>
              <a:t>е</a:t>
            </a:r>
            <a:r>
              <a:rPr sz="2000" dirty="0">
                <a:latin typeface="Tahoma"/>
                <a:cs typeface="Tahoma"/>
              </a:rPr>
              <a:t>й  функционирования </a:t>
            </a:r>
            <a:r>
              <a:rPr sz="2000" spc="-5" dirty="0">
                <a:latin typeface="Tahoma"/>
                <a:cs typeface="Tahoma"/>
              </a:rPr>
              <a:t>система классификации </a:t>
            </a:r>
            <a:r>
              <a:rPr sz="2000" dirty="0">
                <a:latin typeface="Tahoma"/>
                <a:cs typeface="Tahoma"/>
              </a:rPr>
              <a:t>включает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категории: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-нарушения структур </a:t>
            </a:r>
            <a:r>
              <a:rPr sz="2000" dirty="0">
                <a:latin typeface="Tahoma"/>
                <a:cs typeface="Tahoma"/>
              </a:rPr>
              <a:t>и функций </a:t>
            </a:r>
            <a:r>
              <a:rPr sz="2000" spc="-5" dirty="0">
                <a:latin typeface="Tahoma"/>
                <a:cs typeface="Tahoma"/>
              </a:rPr>
              <a:t>организма: например,  включающее </a:t>
            </a:r>
            <a:r>
              <a:rPr sz="2000" spc="-10" dirty="0">
                <a:latin typeface="Tahoma"/>
                <a:cs typeface="Tahoma"/>
              </a:rPr>
              <a:t>парез, </a:t>
            </a:r>
            <a:r>
              <a:rPr sz="2000" spc="-5" dirty="0">
                <a:latin typeface="Tahoma"/>
                <a:cs typeface="Tahoma"/>
              </a:rPr>
              <a:t>снижение чувствительности </a:t>
            </a:r>
            <a:r>
              <a:rPr sz="2000" dirty="0">
                <a:latin typeface="Tahoma"/>
                <a:cs typeface="Tahoma"/>
              </a:rPr>
              <a:t>и </a:t>
            </a:r>
            <a:r>
              <a:rPr sz="2000" spc="-5" dirty="0">
                <a:latin typeface="Tahoma"/>
                <a:cs typeface="Tahoma"/>
              </a:rPr>
              <a:t>постурального  контроля;</a:t>
            </a:r>
            <a:endParaRPr sz="20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-ограничения </a:t>
            </a:r>
            <a:r>
              <a:rPr sz="2000" dirty="0">
                <a:latin typeface="Tahoma"/>
                <a:cs typeface="Tahoma"/>
              </a:rPr>
              <a:t>активности: </a:t>
            </a:r>
            <a:r>
              <a:rPr sz="2000" spc="-5" dirty="0">
                <a:latin typeface="Tahoma"/>
                <a:cs typeface="Tahoma"/>
              </a:rPr>
              <a:t>дисфункция </a:t>
            </a:r>
            <a:r>
              <a:rPr sz="2000" dirty="0">
                <a:latin typeface="Tahoma"/>
                <a:cs typeface="Tahoma"/>
              </a:rPr>
              <a:t>в </a:t>
            </a:r>
            <a:r>
              <a:rPr sz="2000" spc="-5" dirty="0">
                <a:latin typeface="Tahoma"/>
                <a:cs typeface="Tahoma"/>
              </a:rPr>
              <a:t>выполнении</a:t>
            </a:r>
            <a:r>
              <a:rPr sz="2000" spc="3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навыков</a:t>
            </a:r>
            <a:endParaRPr sz="20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повседневной жизнедеятельности </a:t>
            </a:r>
            <a:r>
              <a:rPr sz="2000" dirty="0">
                <a:latin typeface="Tahoma"/>
                <a:cs typeface="Tahoma"/>
              </a:rPr>
              <a:t>и </a:t>
            </a:r>
            <a:r>
              <a:rPr sz="2000" spc="-5" dirty="0">
                <a:latin typeface="Tahoma"/>
                <a:cs typeface="Tahoma"/>
              </a:rPr>
              <a:t>досуга,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самообслуживания</a:t>
            </a:r>
            <a:r>
              <a:rPr sz="2000" dirty="0"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- </a:t>
            </a:r>
            <a:r>
              <a:rPr sz="2000" spc="-5" dirty="0">
                <a:latin typeface="Tahoma"/>
                <a:cs typeface="Tahoma"/>
              </a:rPr>
              <a:t>ограничения участия: </a:t>
            </a:r>
            <a:r>
              <a:rPr sz="2000" dirty="0">
                <a:latin typeface="Tahoma"/>
                <a:cs typeface="Tahoma"/>
              </a:rPr>
              <a:t>фактор, </a:t>
            </a:r>
            <a:r>
              <a:rPr sz="2000" spc="-5" dirty="0">
                <a:latin typeface="Tahoma"/>
                <a:cs typeface="Tahoma"/>
              </a:rPr>
              <a:t>который ограничивает или  предотвращает выполнения социальной </a:t>
            </a:r>
            <a:r>
              <a:rPr sz="2000" spc="-10" dirty="0">
                <a:latin typeface="Tahoma"/>
                <a:cs typeface="Tahoma"/>
              </a:rPr>
              <a:t>роли </a:t>
            </a:r>
            <a:r>
              <a:rPr sz="2000" spc="-5" dirty="0">
                <a:latin typeface="Tahoma"/>
                <a:cs typeface="Tahoma"/>
              </a:rPr>
              <a:t>(например,  </a:t>
            </a:r>
            <a:r>
              <a:rPr sz="2000" dirty="0">
                <a:latin typeface="Tahoma"/>
                <a:cs typeface="Tahoma"/>
              </a:rPr>
              <a:t>родителя, </a:t>
            </a:r>
            <a:r>
              <a:rPr sz="2000" spc="-5" dirty="0">
                <a:latin typeface="Tahoma"/>
                <a:cs typeface="Tahoma"/>
              </a:rPr>
              <a:t>или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рабочего).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9251" y="6357937"/>
            <a:ext cx="3967099" cy="50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571625"/>
          </a:xfrm>
          <a:custGeom>
            <a:avLst/>
            <a:gdLst/>
            <a:ahLst/>
            <a:cxnLst/>
            <a:rect l="l" t="t" r="r" b="b"/>
            <a:pathLst>
              <a:path w="9144000" h="1571625">
                <a:moveTo>
                  <a:pt x="0" y="1571625"/>
                </a:moveTo>
                <a:lnTo>
                  <a:pt x="9144000" y="1571625"/>
                </a:lnTo>
                <a:lnTo>
                  <a:pt x="9144000" y="0"/>
                </a:lnTo>
                <a:lnTo>
                  <a:pt x="0" y="0"/>
                </a:lnTo>
                <a:lnTo>
                  <a:pt x="0" y="15716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380" y="323545"/>
            <a:ext cx="4568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215" marR="5080" indent="-8191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Пример </a:t>
            </a:r>
            <a:r>
              <a:rPr spc="-10" dirty="0"/>
              <a:t>постановки </a:t>
            </a:r>
            <a:r>
              <a:rPr spc="-15" dirty="0"/>
              <a:t>проблем  </a:t>
            </a:r>
            <a:r>
              <a:rPr spc="-5" dirty="0"/>
              <a:t>у </a:t>
            </a:r>
            <a:r>
              <a:rPr spc="-10" dirty="0"/>
              <a:t>пациента </a:t>
            </a:r>
            <a:r>
              <a:rPr spc="-5" dirty="0"/>
              <a:t>с</a:t>
            </a:r>
            <a:r>
              <a:rPr spc="30" dirty="0"/>
              <a:t> </a:t>
            </a:r>
            <a:r>
              <a:rPr spc="-5" dirty="0"/>
              <a:t>ОНМК</a:t>
            </a:r>
          </a:p>
        </p:txBody>
      </p:sp>
      <p:sp>
        <p:nvSpPr>
          <p:cNvPr id="4" name="object 4"/>
          <p:cNvSpPr/>
          <p:nvPr/>
        </p:nvSpPr>
        <p:spPr>
          <a:xfrm>
            <a:off x="357187" y="1535906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>
                <a:moveTo>
                  <a:pt x="0" y="0"/>
                </a:moveTo>
                <a:lnTo>
                  <a:pt x="8429625" y="0"/>
                </a:lnTo>
              </a:path>
            </a:pathLst>
          </a:custGeom>
          <a:ln w="7143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816" y="1560067"/>
            <a:ext cx="8403590" cy="52616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71780" marR="132080" indent="-271780" algn="just">
              <a:lnSpc>
                <a:spcPts val="2300"/>
              </a:lnSpc>
              <a:spcBef>
                <a:spcPts val="660"/>
              </a:spcBef>
              <a:buSzPct val="95833"/>
              <a:buAutoNum type="arabicPeriod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Нет </a:t>
            </a:r>
            <a:r>
              <a:rPr sz="2400" dirty="0">
                <a:latin typeface="Tahoma"/>
                <a:cs typeface="Tahoma"/>
              </a:rPr>
              <a:t>ловкости в руке (слабость </a:t>
            </a:r>
            <a:r>
              <a:rPr sz="2400" spc="-5" dirty="0">
                <a:latin typeface="Tahoma"/>
                <a:cs typeface="Tahoma"/>
              </a:rPr>
              <a:t>ротаторов, разгибателей  </a:t>
            </a:r>
            <a:r>
              <a:rPr sz="2400" dirty="0">
                <a:latin typeface="Tahoma"/>
                <a:cs typeface="Tahoma"/>
              </a:rPr>
              <a:t>запястья, тыльных </a:t>
            </a:r>
            <a:r>
              <a:rPr sz="2400" spc="-5" dirty="0">
                <a:latin typeface="Tahoma"/>
                <a:cs typeface="Tahoma"/>
              </a:rPr>
              <a:t>сгибателей, супинатора, </a:t>
            </a:r>
            <a:r>
              <a:rPr sz="2400" dirty="0">
                <a:latin typeface="Tahoma"/>
                <a:cs typeface="Tahoma"/>
              </a:rPr>
              <a:t>нет  </a:t>
            </a:r>
            <a:r>
              <a:rPr sz="2400" spc="-5" dirty="0">
                <a:latin typeface="Tahoma"/>
                <a:cs typeface="Tahoma"/>
              </a:rPr>
              <a:t>селективных движений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кистью).</a:t>
            </a:r>
            <a:endParaRPr sz="2400">
              <a:latin typeface="Tahoma"/>
              <a:cs typeface="Tahoma"/>
            </a:endParaRPr>
          </a:p>
          <a:p>
            <a:pPr marL="271780" marR="131445" indent="-271780" algn="just">
              <a:lnSpc>
                <a:spcPts val="2300"/>
              </a:lnSpc>
              <a:spcBef>
                <a:spcPts val="815"/>
              </a:spcBef>
              <a:buSzPct val="95833"/>
              <a:buAutoNum type="arabicPeriod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Нарушение походки </a:t>
            </a:r>
            <a:r>
              <a:rPr sz="2400" dirty="0">
                <a:latin typeface="Tahoma"/>
                <a:cs typeface="Tahoma"/>
              </a:rPr>
              <a:t>(слабость </a:t>
            </a:r>
            <a:r>
              <a:rPr sz="2400" spc="-5" dirty="0">
                <a:latin typeface="Tahoma"/>
                <a:cs typeface="Tahoma"/>
              </a:rPr>
              <a:t>четырехглавой мышцы,  рекурвация колена, гипертонус разгибателей </a:t>
            </a:r>
            <a:r>
              <a:rPr sz="2400" dirty="0">
                <a:latin typeface="Tahoma"/>
                <a:cs typeface="Tahoma"/>
              </a:rPr>
              <a:t>в начале  </a:t>
            </a:r>
            <a:r>
              <a:rPr sz="2400" spc="-5" dirty="0">
                <a:latin typeface="Tahoma"/>
                <a:cs typeface="Tahoma"/>
              </a:rPr>
              <a:t>ходьбы, постановка стоп </a:t>
            </a:r>
            <a:r>
              <a:rPr sz="2400" dirty="0">
                <a:latin typeface="Tahoma"/>
                <a:cs typeface="Tahoma"/>
              </a:rPr>
              <a:t>на </a:t>
            </a:r>
            <a:r>
              <a:rPr sz="2400" spc="-5" dirty="0">
                <a:latin typeface="Tahoma"/>
                <a:cs typeface="Tahoma"/>
              </a:rPr>
              <a:t>наружный край, слабость  </a:t>
            </a:r>
            <a:r>
              <a:rPr sz="2400" dirty="0">
                <a:latin typeface="Tahoma"/>
                <a:cs typeface="Tahoma"/>
              </a:rPr>
              <a:t>ягодичных </a:t>
            </a:r>
            <a:r>
              <a:rPr sz="2400" spc="-5" dirty="0">
                <a:latin typeface="Tahoma"/>
                <a:cs typeface="Tahoma"/>
              </a:rPr>
              <a:t>мышц, подошвенное сгибание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пальцев).</a:t>
            </a:r>
            <a:endParaRPr sz="2400">
              <a:latin typeface="Tahoma"/>
              <a:cs typeface="Tahoma"/>
            </a:endParaRPr>
          </a:p>
          <a:p>
            <a:pPr marL="467995" indent="-455930" algn="just">
              <a:lnSpc>
                <a:spcPts val="2590"/>
              </a:lnSpc>
              <a:spcBef>
                <a:spcPts val="254"/>
              </a:spcBef>
              <a:buSzPct val="95833"/>
              <a:buAutoNum type="arabicPeriod"/>
              <a:tabLst>
                <a:tab pos="468630" algn="l"/>
              </a:tabLst>
            </a:pPr>
            <a:r>
              <a:rPr sz="2400" spc="-5" dirty="0">
                <a:latin typeface="Tahoma"/>
                <a:cs typeface="Tahoma"/>
              </a:rPr>
              <a:t>Нарушение равновесия </a:t>
            </a:r>
            <a:r>
              <a:rPr sz="2400" dirty="0">
                <a:latin typeface="Tahoma"/>
                <a:cs typeface="Tahoma"/>
              </a:rPr>
              <a:t>(не может </a:t>
            </a:r>
            <a:r>
              <a:rPr sz="2400" spc="-5" dirty="0">
                <a:latin typeface="Tahoma"/>
                <a:cs typeface="Tahoma"/>
              </a:rPr>
              <a:t>стоять </a:t>
            </a:r>
            <a:r>
              <a:rPr sz="2400" dirty="0">
                <a:latin typeface="Tahoma"/>
                <a:cs typeface="Tahoma"/>
              </a:rPr>
              <a:t>на</a:t>
            </a:r>
            <a:r>
              <a:rPr sz="2400" spc="229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одной</a:t>
            </a:r>
            <a:endParaRPr sz="2400">
              <a:latin typeface="Tahoma"/>
              <a:cs typeface="Tahoma"/>
            </a:endParaRPr>
          </a:p>
          <a:p>
            <a:pPr marL="349250">
              <a:lnSpc>
                <a:spcPts val="2590"/>
              </a:lnSpc>
            </a:pPr>
            <a:r>
              <a:rPr sz="2400" spc="-5" dirty="0">
                <a:latin typeface="Tahoma"/>
                <a:cs typeface="Tahoma"/>
              </a:rPr>
              <a:t>ноге).</a:t>
            </a:r>
            <a:endParaRPr sz="2400">
              <a:latin typeface="Tahoma"/>
              <a:cs typeface="Tahoma"/>
            </a:endParaRPr>
          </a:p>
          <a:p>
            <a:pPr marL="361315" indent="-349250">
              <a:lnSpc>
                <a:spcPct val="100000"/>
              </a:lnSpc>
              <a:spcBef>
                <a:spcPts val="225"/>
              </a:spcBef>
              <a:buSzPct val="95833"/>
              <a:buAutoNum type="arabicPeriod" startAt="4"/>
              <a:tabLst>
                <a:tab pos="361950" algn="l"/>
              </a:tabLst>
            </a:pPr>
            <a:r>
              <a:rPr sz="2400" dirty="0">
                <a:latin typeface="Tahoma"/>
                <a:cs typeface="Tahoma"/>
              </a:rPr>
              <a:t>Избыточный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вес.</a:t>
            </a:r>
            <a:endParaRPr sz="2400">
              <a:latin typeface="Tahoma"/>
              <a:cs typeface="Tahoma"/>
            </a:endParaRPr>
          </a:p>
          <a:p>
            <a:pPr marL="364490" indent="-352425">
              <a:lnSpc>
                <a:spcPct val="100000"/>
              </a:lnSpc>
              <a:spcBef>
                <a:spcPts val="229"/>
              </a:spcBef>
              <a:buSzPct val="95833"/>
              <a:buAutoNum type="arabicPeriod" startAt="4"/>
              <a:tabLst>
                <a:tab pos="365125" algn="l"/>
              </a:tabLst>
            </a:pPr>
            <a:r>
              <a:rPr sz="2400" spc="-5" dirty="0">
                <a:latin typeface="Tahoma"/>
                <a:cs typeface="Tahoma"/>
              </a:rPr>
              <a:t>Боли </a:t>
            </a:r>
            <a:r>
              <a:rPr sz="2400" dirty="0">
                <a:latin typeface="Tahoma"/>
                <a:cs typeface="Tahoma"/>
              </a:rPr>
              <a:t>в </a:t>
            </a:r>
            <a:r>
              <a:rPr sz="2400" spc="-5" dirty="0">
                <a:latin typeface="Tahoma"/>
                <a:cs typeface="Tahoma"/>
              </a:rPr>
              <a:t>плече </a:t>
            </a:r>
            <a:r>
              <a:rPr sz="2400" dirty="0">
                <a:latin typeface="Tahoma"/>
                <a:cs typeface="Tahoma"/>
              </a:rPr>
              <a:t>при активных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движениях.</a:t>
            </a:r>
            <a:endParaRPr sz="2400">
              <a:latin typeface="Tahoma"/>
              <a:cs typeface="Tahoma"/>
            </a:endParaRPr>
          </a:p>
          <a:p>
            <a:pPr marL="364490" indent="-352425">
              <a:lnSpc>
                <a:spcPct val="100000"/>
              </a:lnSpc>
              <a:spcBef>
                <a:spcPts val="215"/>
              </a:spcBef>
              <a:buSzPct val="95833"/>
              <a:buAutoNum type="arabicPeriod" startAt="4"/>
              <a:tabLst>
                <a:tab pos="365125" algn="l"/>
              </a:tabLst>
            </a:pPr>
            <a:r>
              <a:rPr sz="2400" spc="-5" dirty="0">
                <a:latin typeface="Tahoma"/>
                <a:cs typeface="Tahoma"/>
              </a:rPr>
              <a:t>Психологические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проблемы.</a:t>
            </a:r>
            <a:endParaRPr sz="2400">
              <a:latin typeface="Tahoma"/>
              <a:cs typeface="Tahoma"/>
            </a:endParaRPr>
          </a:p>
          <a:p>
            <a:pPr marL="342900" indent="-330835">
              <a:lnSpc>
                <a:spcPct val="100000"/>
              </a:lnSpc>
              <a:spcBef>
                <a:spcPts val="229"/>
              </a:spcBef>
              <a:buSzPct val="95833"/>
              <a:buAutoNum type="arabicPeriod" startAt="4"/>
              <a:tabLst>
                <a:tab pos="343535" algn="l"/>
              </a:tabLst>
            </a:pPr>
            <a:r>
              <a:rPr sz="2400" spc="-5" dirty="0">
                <a:latin typeface="Tahoma"/>
                <a:cs typeface="Tahoma"/>
              </a:rPr>
              <a:t>Коррекция </a:t>
            </a:r>
            <a:r>
              <a:rPr sz="2400" dirty="0">
                <a:latin typeface="Tahoma"/>
                <a:cs typeface="Tahoma"/>
              </a:rPr>
              <a:t>АД и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сахара.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Буйлова </a:t>
            </a:r>
            <a:r>
              <a:rPr sz="1800" spc="-30" dirty="0">
                <a:latin typeface="Tahoma"/>
                <a:cs typeface="Tahoma"/>
              </a:rPr>
              <a:t>Т.В.,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2017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02993"/>
            <a:ext cx="8488045" cy="476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>
              <a:lnSpc>
                <a:spcPts val="2540"/>
              </a:lnSpc>
              <a:spcBef>
                <a:spcPts val="95"/>
              </a:spcBef>
              <a:tabLst>
                <a:tab pos="1022985" algn="l"/>
                <a:tab pos="1316990" algn="l"/>
                <a:tab pos="2739390" algn="l"/>
                <a:tab pos="3938904" algn="l"/>
                <a:tab pos="5586095" algn="l"/>
                <a:tab pos="6840855" algn="l"/>
                <a:tab pos="832421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22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ррекци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щ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ей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ушенной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нкции,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активн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сти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55600" marR="8890" indent="-635">
              <a:lnSpc>
                <a:spcPts val="2380"/>
              </a:lnSpc>
              <a:spcBef>
                <a:spcPts val="195"/>
              </a:spcBef>
              <a:tabLst>
                <a:tab pos="1417320" algn="l"/>
                <a:tab pos="3182620" algn="l"/>
                <a:tab pos="4617085" algn="l"/>
                <a:tab pos="6592570" algn="l"/>
                <a:tab pos="6724650" algn="l"/>
                <a:tab pos="7169784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стия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чески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дам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напра</a:t>
            </a:r>
            <a:r>
              <a:rPr sz="2200" spc="-20" dirty="0">
                <a:latin typeface="Calibri"/>
                <a:cs typeface="Calibri"/>
              </a:rPr>
              <a:t>в</a:t>
            </a:r>
            <a:r>
              <a:rPr sz="2200" spc="-10" dirty="0">
                <a:latin typeface="Calibri"/>
                <a:cs typeface="Calibri"/>
              </a:rPr>
              <a:t>ленны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	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65" dirty="0">
                <a:latin typeface="Calibri"/>
                <a:cs typeface="Calibri"/>
              </a:rPr>
              <a:t>у</a:t>
            </a:r>
            <a:r>
              <a:rPr sz="2200" spc="-10" dirty="0">
                <a:latin typeface="Calibri"/>
                <a:cs typeface="Calibri"/>
              </a:rPr>
              <a:t>л</a:t>
            </a:r>
            <a:r>
              <a:rPr sz="2200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dirty="0">
                <a:latin typeface="Calibri"/>
                <a:cs typeface="Calibri"/>
              </a:rPr>
              <a:t>ш</a:t>
            </a:r>
            <a:r>
              <a:rPr sz="2200" spc="-5" dirty="0">
                <a:latin typeface="Calibri"/>
                <a:cs typeface="Calibri"/>
              </a:rPr>
              <a:t>ение  функционирования пациента,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повышение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качества	</a:t>
            </a:r>
            <a:r>
              <a:rPr sz="2200" spc="-15" dirty="0">
                <a:latin typeface="Calibri"/>
                <a:cs typeface="Calibri"/>
              </a:rPr>
              <a:t>его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жизни.</a:t>
            </a:r>
            <a:endParaRPr sz="2200">
              <a:latin typeface="Calibri"/>
              <a:cs typeface="Calibri"/>
            </a:endParaRPr>
          </a:p>
          <a:p>
            <a:pPr marL="355600" marR="8890" indent="-26034">
              <a:lnSpc>
                <a:spcPts val="2380"/>
              </a:lnSpc>
              <a:spcBef>
                <a:spcPts val="520"/>
              </a:spcBef>
            </a:pPr>
            <a:r>
              <a:rPr sz="2200" spc="-5" dirty="0">
                <a:latin typeface="Calibri"/>
                <a:cs typeface="Calibri"/>
              </a:rPr>
              <a:t>Например, функции мобильности (вертикализация, перемещение,  </a:t>
            </a:r>
            <a:r>
              <a:rPr sz="2200" spc="-25" dirty="0">
                <a:latin typeface="Calibri"/>
                <a:cs typeface="Calibri"/>
              </a:rPr>
              <a:t>ходьба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др.), </a:t>
            </a:r>
            <a:r>
              <a:rPr sz="2200" spc="-15" dirty="0">
                <a:latin typeface="Calibri"/>
                <a:cs typeface="Calibri"/>
              </a:rPr>
              <a:t>глотания, </a:t>
            </a:r>
            <a:r>
              <a:rPr sz="2200" spc="-10" dirty="0">
                <a:latin typeface="Calibri"/>
                <a:cs typeface="Calibri"/>
              </a:rPr>
              <a:t>дыхания, самообслуживания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marR="5080" indent="-26034">
              <a:lnSpc>
                <a:spcPts val="2380"/>
              </a:lnSpc>
              <a:tabLst>
                <a:tab pos="1756410" algn="l"/>
                <a:tab pos="3298190" algn="l"/>
                <a:tab pos="5072380" algn="l"/>
                <a:tab pos="6625590" algn="l"/>
                <a:tab pos="8031480" algn="l"/>
              </a:tabLst>
            </a:pP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ррекц</a:t>
            </a:r>
            <a:r>
              <a:rPr sz="2200" spc="-5" dirty="0">
                <a:latin typeface="Calibri"/>
                <a:cs typeface="Calibri"/>
              </a:rPr>
              <a:t>ия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имеющ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45" dirty="0">
                <a:latin typeface="Calibri"/>
                <a:cs typeface="Calibri"/>
              </a:rPr>
              <a:t>х</a:t>
            </a:r>
            <a:r>
              <a:rPr sz="2200" spc="-5" dirty="0">
                <a:latin typeface="Calibri"/>
                <a:cs typeface="Calibri"/>
              </a:rPr>
              <a:t>ся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дви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ль</a:t>
            </a:r>
            <a:r>
              <a:rPr sz="2200" spc="-5" dirty="0">
                <a:latin typeface="Calibri"/>
                <a:cs typeface="Calibri"/>
              </a:rPr>
              <a:t>ных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-15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уш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ний,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например,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при  парезах и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параличах.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Электростимуляция </a:t>
            </a:r>
            <a:r>
              <a:rPr sz="2200" spc="-5" dirty="0">
                <a:latin typeface="Calibri"/>
                <a:cs typeface="Calibri"/>
              </a:rPr>
              <a:t>мышц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конечностей,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межреберных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мышц,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  <a:tab pos="1313815" algn="l"/>
                <a:tab pos="2440305" algn="l"/>
                <a:tab pos="4142740" algn="l"/>
              </a:tabLst>
            </a:pPr>
            <a:r>
              <a:rPr sz="2200" spc="-20" dirty="0">
                <a:latin typeface="Calibri"/>
                <a:cs typeface="Calibri"/>
              </a:rPr>
              <a:t>глотки,	</a:t>
            </a:r>
            <a:r>
              <a:rPr sz="2200" spc="-10" dirty="0">
                <a:latin typeface="Calibri"/>
                <a:cs typeface="Calibri"/>
              </a:rPr>
              <a:t>гортани,	кишечника,	мочевого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пузыря;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9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Лечебная </a:t>
            </a:r>
            <a:r>
              <a:rPr sz="2200" spc="-10" dirty="0">
                <a:latin typeface="Calibri"/>
                <a:cs typeface="Calibri"/>
              </a:rPr>
              <a:t>гимнастика </a:t>
            </a:r>
            <a:r>
              <a:rPr sz="2200" spc="-5" dirty="0">
                <a:latin typeface="Calibri"/>
                <a:cs typeface="Calibri"/>
              </a:rPr>
              <a:t>(активно-пассивные упражнения на </a:t>
            </a:r>
            <a:r>
              <a:rPr sz="2200" spc="-10" dirty="0">
                <a:latin typeface="Calibri"/>
                <a:cs typeface="Calibri"/>
              </a:rPr>
              <a:t>верхние,  </a:t>
            </a:r>
            <a:r>
              <a:rPr sz="2200" spc="-5" dirty="0">
                <a:latin typeface="Calibri"/>
                <a:cs typeface="Calibri"/>
              </a:rPr>
              <a:t>нижние </a:t>
            </a:r>
            <a:r>
              <a:rPr sz="2200" spc="-10" dirty="0">
                <a:latin typeface="Calibri"/>
                <a:cs typeface="Calibri"/>
              </a:rPr>
              <a:t>конечности; мышцы </a:t>
            </a:r>
            <a:r>
              <a:rPr sz="2200" spc="-5" dirty="0">
                <a:latin typeface="Calibri"/>
                <a:cs typeface="Calibri"/>
              </a:rPr>
              <a:t>спины, </a:t>
            </a:r>
            <a:r>
              <a:rPr sz="2200" spc="-10" dirty="0">
                <a:latin typeface="Calibri"/>
                <a:cs typeface="Calibri"/>
              </a:rPr>
              <a:t>тазового </a:t>
            </a:r>
            <a:r>
              <a:rPr sz="2200" spc="-5" dirty="0">
                <a:latin typeface="Calibri"/>
                <a:cs typeface="Calibri"/>
              </a:rPr>
              <a:t>дна, </a:t>
            </a:r>
            <a:r>
              <a:rPr sz="2200" spc="-10" dirty="0">
                <a:latin typeface="Calibri"/>
                <a:cs typeface="Calibri"/>
              </a:rPr>
              <a:t>гортани,  </a:t>
            </a:r>
            <a:r>
              <a:rPr sz="2200" spc="-15" dirty="0">
                <a:latin typeface="Calibri"/>
                <a:cs typeface="Calibri"/>
              </a:rPr>
              <a:t>дыхательные, </a:t>
            </a:r>
            <a:r>
              <a:rPr sz="2200" spc="-10" dirty="0">
                <a:latin typeface="Calibri"/>
                <a:cs typeface="Calibri"/>
              </a:rPr>
              <a:t>идеомоторные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упражнения.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9032" y="246634"/>
            <a:ext cx="4719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Цель </a:t>
            </a:r>
            <a:r>
              <a:rPr spc="-5" dirty="0"/>
              <a:t>для </a:t>
            </a:r>
            <a:r>
              <a:rPr spc="-15" dirty="0"/>
              <a:t>физической</a:t>
            </a:r>
            <a:r>
              <a:rPr spc="50" dirty="0"/>
              <a:t> </a:t>
            </a:r>
            <a:r>
              <a:rPr spc="-10" dirty="0"/>
              <a:t>терапии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0129"/>
            <a:ext cx="6889115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latin typeface="Calibri"/>
                <a:cs typeface="Calibri"/>
              </a:rPr>
              <a:t>Патогенетическая терапия </a:t>
            </a:r>
            <a:r>
              <a:rPr sz="2400" b="1" spc="-5" dirty="0">
                <a:latin typeface="Calibri"/>
                <a:cs typeface="Calibri"/>
              </a:rPr>
              <a:t>со </a:t>
            </a:r>
            <a:r>
              <a:rPr sz="2400" b="1" spc="5" dirty="0">
                <a:latin typeface="Calibri"/>
                <a:cs typeface="Calibri"/>
              </a:rPr>
              <a:t>2-3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суток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Транскутанное </a:t>
            </a: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крови;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Низкоинтенсивная магнитотерапия.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Симптоматическая </a:t>
            </a:r>
            <a:r>
              <a:rPr sz="2400" b="1" spc="-10" dirty="0">
                <a:latin typeface="Calibri"/>
                <a:cs typeface="Calibri"/>
              </a:rPr>
              <a:t>терапия </a:t>
            </a:r>
            <a:r>
              <a:rPr sz="2400" b="1" dirty="0">
                <a:latin typeface="Calibri"/>
                <a:cs typeface="Calibri"/>
              </a:rPr>
              <a:t>со 2-3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суток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Прерывистая </a:t>
            </a:r>
            <a:r>
              <a:rPr sz="2400" spc="-5" dirty="0">
                <a:latin typeface="Calibri"/>
                <a:cs typeface="Calibri"/>
              </a:rPr>
              <a:t>пневматическая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компрессия;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Ингаляционная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Электростимуляция </a:t>
            </a:r>
            <a:r>
              <a:rPr sz="2400" spc="-5" dirty="0">
                <a:latin typeface="Calibri"/>
                <a:cs typeface="Calibri"/>
              </a:rPr>
              <a:t>кишечника, </a:t>
            </a:r>
            <a:r>
              <a:rPr sz="2400" spc="-10" dirty="0">
                <a:latin typeface="Calibri"/>
                <a:cs typeface="Calibri"/>
              </a:rPr>
              <a:t>мочевого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пузыря.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538" rIns="0" bIns="0" rtlCol="0">
            <a:spAutoFit/>
          </a:bodyPr>
          <a:lstStyle/>
          <a:p>
            <a:pPr marR="7556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Физиотерапия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на I этапе </a:t>
            </a:r>
            <a:r>
              <a:rPr spc="-15" dirty="0"/>
              <a:t>медицинской</a:t>
            </a:r>
            <a:r>
              <a:rPr spc="30" dirty="0"/>
              <a:t> </a:t>
            </a:r>
            <a:r>
              <a:rPr spc="-5" dirty="0"/>
              <a:t>реабилитации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14755"/>
          </a:xfrm>
          <a:custGeom>
            <a:avLst/>
            <a:gdLst/>
            <a:ahLst/>
            <a:cxnLst/>
            <a:rect l="l" t="t" r="r" b="b"/>
            <a:pathLst>
              <a:path w="9144000" h="1214755">
                <a:moveTo>
                  <a:pt x="0" y="1214437"/>
                </a:moveTo>
                <a:lnTo>
                  <a:pt x="9144000" y="1214437"/>
                </a:lnTo>
                <a:lnTo>
                  <a:pt x="9144000" y="0"/>
                </a:lnTo>
                <a:lnTo>
                  <a:pt x="0" y="0"/>
                </a:lnTo>
                <a:lnTo>
                  <a:pt x="0" y="12144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36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Физиотерапия</a:t>
            </a:r>
            <a:endParaRPr sz="2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spc="-5" dirty="0"/>
              <a:t>на </a:t>
            </a:r>
            <a:r>
              <a:rPr sz="2400" dirty="0"/>
              <a:t>I </a:t>
            </a:r>
            <a:r>
              <a:rPr sz="2400" spc="-5" dirty="0"/>
              <a:t>этапе </a:t>
            </a:r>
            <a:r>
              <a:rPr sz="2400" spc="-10" dirty="0"/>
              <a:t>медицинской </a:t>
            </a:r>
            <a:r>
              <a:rPr sz="2400" spc="-5" dirty="0"/>
              <a:t>реабилитации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реанимации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5916" y="1091183"/>
            <a:ext cx="4757928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1750" y="1285747"/>
            <a:ext cx="4168775" cy="278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8300" y="4090414"/>
            <a:ext cx="3695700" cy="2767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3626" y="4286250"/>
            <a:ext cx="3314700" cy="2384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187" y="4143375"/>
            <a:ext cx="3276600" cy="2457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32230"/>
          </a:xfrm>
          <a:custGeom>
            <a:avLst/>
            <a:gdLst/>
            <a:ahLst/>
            <a:cxnLst/>
            <a:rect l="l" t="t" r="r" b="b"/>
            <a:pathLst>
              <a:path w="9144000" h="1332230">
                <a:moveTo>
                  <a:pt x="0" y="1331976"/>
                </a:moveTo>
                <a:lnTo>
                  <a:pt x="9144000" y="1331976"/>
                </a:lnTo>
                <a:lnTo>
                  <a:pt x="9144000" y="0"/>
                </a:lnTo>
                <a:lnTo>
                  <a:pt x="0" y="0"/>
                </a:lnTo>
                <a:lnTo>
                  <a:pt x="0" y="13319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4549" y="430733"/>
            <a:ext cx="645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latin typeface="Arial"/>
                <a:cs typeface="Arial"/>
              </a:rPr>
              <a:t>Прессотерапия </a:t>
            </a:r>
            <a:r>
              <a:rPr spc="-5" dirty="0">
                <a:latin typeface="Arial"/>
                <a:cs typeface="Arial"/>
              </a:rPr>
              <a:t>нижних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конечностей</a:t>
            </a:r>
          </a:p>
        </p:txBody>
      </p:sp>
      <p:sp>
        <p:nvSpPr>
          <p:cNvPr id="4" name="object 4"/>
          <p:cNvSpPr/>
          <p:nvPr/>
        </p:nvSpPr>
        <p:spPr>
          <a:xfrm>
            <a:off x="4429125" y="1500250"/>
            <a:ext cx="4214749" cy="4071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625" y="1502410"/>
            <a:ext cx="357187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250" y="3214623"/>
            <a:ext cx="428625" cy="285750"/>
          </a:xfrm>
          <a:custGeom>
            <a:avLst/>
            <a:gdLst/>
            <a:ahLst/>
            <a:cxnLst/>
            <a:rect l="l" t="t" r="r" b="b"/>
            <a:pathLst>
              <a:path w="428625" h="285750">
                <a:moveTo>
                  <a:pt x="0" y="285750"/>
                </a:moveTo>
                <a:lnTo>
                  <a:pt x="428625" y="285750"/>
                </a:lnTo>
                <a:lnTo>
                  <a:pt x="4286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2250" y="3214623"/>
            <a:ext cx="428625" cy="285750"/>
          </a:xfrm>
          <a:custGeom>
            <a:avLst/>
            <a:gdLst/>
            <a:ahLst/>
            <a:cxnLst/>
            <a:rect l="l" t="t" r="r" b="b"/>
            <a:pathLst>
              <a:path w="428625" h="285750">
                <a:moveTo>
                  <a:pt x="0" y="285750"/>
                </a:moveTo>
                <a:lnTo>
                  <a:pt x="428625" y="285750"/>
                </a:lnTo>
                <a:lnTo>
                  <a:pt x="4286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642" y="3876294"/>
            <a:ext cx="151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Существуют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доказательства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1126" y="3876294"/>
            <a:ext cx="112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умеренные</a:t>
            </a:r>
            <a:endParaRPr sz="18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того,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4770" y="3876294"/>
            <a:ext cx="402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</a:pPr>
            <a:r>
              <a:rPr sz="1800" spc="5" dirty="0">
                <a:latin typeface="Calibri"/>
                <a:cs typeface="Calibri"/>
              </a:rPr>
              <a:t>ч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4425188"/>
            <a:ext cx="3914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4695" algn="l"/>
              </a:tabLst>
            </a:pPr>
            <a:r>
              <a:rPr sz="1800" dirty="0">
                <a:latin typeface="Calibri"/>
                <a:cs typeface="Calibri"/>
              </a:rPr>
              <a:t>ин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щая	пневмо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сс</a:t>
            </a:r>
            <a:r>
              <a:rPr sz="1800" dirty="0">
                <a:latin typeface="Calibri"/>
                <a:cs typeface="Calibri"/>
              </a:rPr>
              <a:t>ия  </a:t>
            </a:r>
            <a:r>
              <a:rPr sz="1800" spc="-10" dirty="0">
                <a:latin typeface="Calibri"/>
                <a:cs typeface="Calibri"/>
              </a:rPr>
              <a:t>уменьшает </a:t>
            </a:r>
            <a:r>
              <a:rPr sz="1800" spc="-5" dirty="0">
                <a:latin typeface="Calibri"/>
                <a:cs typeface="Calibri"/>
              </a:rPr>
              <a:t>вероятность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тромбозов.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691" y="5747715"/>
            <a:ext cx="83464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ahoma"/>
                <a:cs typeface="Tahoma"/>
              </a:rPr>
              <a:t>Обзор постинсультной реабилитации, основанный на доказательной </a:t>
            </a:r>
            <a:r>
              <a:rPr sz="1200" b="1" dirty="0">
                <a:latin typeface="Tahoma"/>
                <a:cs typeface="Tahoma"/>
              </a:rPr>
              <a:t>базе </a:t>
            </a:r>
            <a:r>
              <a:rPr sz="1200" b="1" spc="-5" dirty="0">
                <a:latin typeface="Tahoma"/>
                <a:cs typeface="Tahoma"/>
              </a:rPr>
              <a:t>(16ое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издание)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Tahoma"/>
                <a:cs typeface="Tahoma"/>
              </a:rPr>
              <a:t>Robert </a:t>
            </a:r>
            <a:r>
              <a:rPr sz="1200" spc="-20" dirty="0">
                <a:latin typeface="Tahoma"/>
                <a:cs typeface="Tahoma"/>
              </a:rPr>
              <a:t>Teasell </a:t>
            </a:r>
            <a:r>
              <a:rPr sz="1200" dirty="0">
                <a:latin typeface="Tahoma"/>
                <a:cs typeface="Tahoma"/>
              </a:rPr>
              <a:t>MD 1, Norine </a:t>
            </a:r>
            <a:r>
              <a:rPr sz="1200" spc="-10" dirty="0">
                <a:latin typeface="Tahoma"/>
                <a:cs typeface="Tahoma"/>
              </a:rPr>
              <a:t>Foley </a:t>
            </a:r>
            <a:r>
              <a:rPr sz="1200" dirty="0">
                <a:latin typeface="Tahoma"/>
                <a:cs typeface="Tahoma"/>
              </a:rPr>
              <a:t>MSc 1, </a:t>
            </a:r>
            <a:r>
              <a:rPr sz="1200" spc="-10" dirty="0">
                <a:latin typeface="Tahoma"/>
                <a:cs typeface="Tahoma"/>
              </a:rPr>
              <a:t>Katherine </a:t>
            </a:r>
            <a:r>
              <a:rPr sz="1200" spc="-5" dirty="0">
                <a:latin typeface="Tahoma"/>
                <a:cs typeface="Tahoma"/>
              </a:rPr>
              <a:t>Salter MSc1, Marina Richardson </a:t>
            </a:r>
            <a:r>
              <a:rPr sz="1200" dirty="0">
                <a:latin typeface="Tahoma"/>
                <a:cs typeface="Tahoma"/>
              </a:rPr>
              <a:t>MSc, </a:t>
            </a:r>
            <a:r>
              <a:rPr sz="1200" spc="-10" dirty="0">
                <a:latin typeface="Tahoma"/>
                <a:cs typeface="Tahoma"/>
              </a:rPr>
              <a:t>Laura </a:t>
            </a:r>
            <a:r>
              <a:rPr sz="1200" dirty="0">
                <a:latin typeface="Tahoma"/>
                <a:cs typeface="Tahoma"/>
              </a:rPr>
              <a:t>Allen </a:t>
            </a:r>
            <a:r>
              <a:rPr sz="1200" spc="-10" dirty="0">
                <a:latin typeface="Tahoma"/>
                <a:cs typeface="Tahoma"/>
              </a:rPr>
              <a:t>MSc(cand.), Norhayati  </a:t>
            </a:r>
            <a:r>
              <a:rPr sz="1200" dirty="0">
                <a:latin typeface="Tahoma"/>
                <a:cs typeface="Tahoma"/>
              </a:rPr>
              <a:t>Hussein MBBS2, </a:t>
            </a:r>
            <a:r>
              <a:rPr sz="1200" spc="-5" dirty="0">
                <a:latin typeface="Tahoma"/>
                <a:cs typeface="Tahoma"/>
              </a:rPr>
              <a:t>Sanjit Bhogal PhD </a:t>
            </a:r>
            <a:r>
              <a:rPr sz="1200" dirty="0">
                <a:latin typeface="Tahoma"/>
                <a:cs typeface="Tahoma"/>
              </a:rPr>
              <a:t>3 </a:t>
            </a:r>
            <a:r>
              <a:rPr sz="1200" spc="-5" dirty="0">
                <a:latin typeface="Tahoma"/>
                <a:cs typeface="Tahoma"/>
              </a:rPr>
              <a:t>Jeffrey Jutai PhD </a:t>
            </a:r>
            <a:r>
              <a:rPr sz="1200" dirty="0">
                <a:latin typeface="Tahoma"/>
                <a:cs typeface="Tahoma"/>
              </a:rPr>
              <a:t>1, </a:t>
            </a:r>
            <a:r>
              <a:rPr sz="1200" spc="-5" dirty="0">
                <a:latin typeface="Tahoma"/>
                <a:cs typeface="Tahoma"/>
              </a:rPr>
              <a:t>Mark Speechley PhD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12700" marR="977265" indent="4572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(17ое </a:t>
            </a:r>
            <a:r>
              <a:rPr sz="1200" spc="-5" dirty="0">
                <a:latin typeface="Tahoma"/>
                <a:cs typeface="Tahoma"/>
              </a:rPr>
              <a:t>издание, </a:t>
            </a:r>
            <a:r>
              <a:rPr sz="1200" dirty="0">
                <a:latin typeface="Tahoma"/>
                <a:cs typeface="Tahoma"/>
              </a:rPr>
              <a:t>2017 ) </a:t>
            </a:r>
            <a:r>
              <a:rPr sz="1200" spc="-10" dirty="0">
                <a:latin typeface="Tahoma"/>
                <a:cs typeface="Tahoma"/>
              </a:rPr>
              <a:t>Robert </a:t>
            </a:r>
            <a:r>
              <a:rPr sz="1200" spc="-20" dirty="0">
                <a:latin typeface="Tahoma"/>
                <a:cs typeface="Tahoma"/>
              </a:rPr>
              <a:t>Teasell </a:t>
            </a:r>
            <a:r>
              <a:rPr sz="1200" dirty="0">
                <a:latin typeface="Tahoma"/>
                <a:cs typeface="Tahoma"/>
              </a:rPr>
              <a:t>MD , Norine </a:t>
            </a:r>
            <a:r>
              <a:rPr sz="1200" spc="-10" dirty="0">
                <a:latin typeface="Tahoma"/>
                <a:cs typeface="Tahoma"/>
              </a:rPr>
              <a:t>Foley </a:t>
            </a:r>
            <a:r>
              <a:rPr sz="1200" spc="-5" dirty="0">
                <a:latin typeface="Tahoma"/>
                <a:cs typeface="Tahoma"/>
              </a:rPr>
              <a:t>MSc </a:t>
            </a:r>
            <a:r>
              <a:rPr sz="1200" dirty="0">
                <a:latin typeface="Tahoma"/>
                <a:cs typeface="Tahoma"/>
              </a:rPr>
              <a:t>, </a:t>
            </a:r>
            <a:r>
              <a:rPr sz="1200" spc="-10" dirty="0">
                <a:latin typeface="Tahoma"/>
                <a:cs typeface="Tahoma"/>
              </a:rPr>
              <a:t>Norhayati </a:t>
            </a:r>
            <a:r>
              <a:rPr sz="1200" dirty="0">
                <a:latin typeface="Tahoma"/>
                <a:cs typeface="Tahoma"/>
              </a:rPr>
              <a:t>Hussein MBBS , Andreea </a:t>
            </a:r>
            <a:r>
              <a:rPr sz="1200" spc="-5" dirty="0">
                <a:latin typeface="Tahoma"/>
                <a:cs typeface="Tahoma"/>
              </a:rPr>
              <a:t>Cotoi </a:t>
            </a:r>
            <a:r>
              <a:rPr sz="1200" dirty="0">
                <a:latin typeface="Tahoma"/>
                <a:cs typeface="Tahoma"/>
              </a:rPr>
              <a:t>MSc  </a:t>
            </a:r>
            <a:r>
              <a:rPr sz="1200" spc="-5" dirty="0">
                <a:latin typeface="Tahoma"/>
                <a:cs typeface="Tahoma"/>
                <a:hlinkClick r:id="rId4"/>
              </a:rPr>
              <a:t>http://www.ebrsr.com/sites/default/files/documents/executive-summary-srebr_final_16ed.pdf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49"/>
            <a:ext cx="6020435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Симптоматическая физиотерапия </a:t>
            </a:r>
            <a:r>
              <a:rPr sz="2200" b="1" spc="-5" dirty="0">
                <a:latin typeface="Calibri"/>
                <a:cs typeface="Calibri"/>
              </a:rPr>
              <a:t>с 3-7</a:t>
            </a:r>
            <a:r>
              <a:rPr sz="2200" b="1" spc="1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суток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(коррекция имеющихся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нарушений):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парезах и параличах: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магнитотерапия </a:t>
            </a:r>
            <a:r>
              <a:rPr sz="2200" spc="-5" dirty="0">
                <a:latin typeface="Calibri"/>
                <a:cs typeface="Calibri"/>
              </a:rPr>
              <a:t>парализованных </a:t>
            </a:r>
            <a:r>
              <a:rPr sz="2200" spc="-10" dirty="0">
                <a:latin typeface="Calibri"/>
                <a:cs typeface="Calibri"/>
              </a:rPr>
              <a:t>конечностей;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электростимуляция </a:t>
            </a:r>
            <a:r>
              <a:rPr sz="2200" spc="-10" dirty="0">
                <a:latin typeface="Calibri"/>
                <a:cs typeface="Calibri"/>
              </a:rPr>
              <a:t>мышц конечностей,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глотки;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функциональная </a:t>
            </a:r>
            <a:r>
              <a:rPr sz="2200" spc="-15" dirty="0">
                <a:latin typeface="Calibri"/>
                <a:cs typeface="Calibri"/>
              </a:rPr>
              <a:t>электростимуляция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(ФЭМС);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чрескожная </a:t>
            </a:r>
            <a:r>
              <a:rPr sz="2200" spc="-15" dirty="0">
                <a:latin typeface="Calibri"/>
                <a:cs typeface="Calibri"/>
              </a:rPr>
              <a:t>электростимуляция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(ЧЭНС);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Лечение</a:t>
            </a:r>
            <a:r>
              <a:rPr sz="22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пролежней: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200" spc="-5" dirty="0">
                <a:latin typeface="Calibri"/>
                <a:cs typeface="Calibri"/>
              </a:rPr>
              <a:t>аэроионотерапия;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200" spc="-20" dirty="0">
                <a:latin typeface="Calibri"/>
                <a:cs typeface="Calibri"/>
              </a:rPr>
              <a:t>ультрафиолетовое </a:t>
            </a:r>
            <a:r>
              <a:rPr sz="2200" spc="-15" dirty="0">
                <a:latin typeface="Calibri"/>
                <a:cs typeface="Calibri"/>
              </a:rPr>
              <a:t>облучение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(УФО);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200" spc="-10" dirty="0">
                <a:latin typeface="Calibri"/>
                <a:cs typeface="Calibri"/>
              </a:rPr>
              <a:t>лечение поляризованным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светом;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200" spc="-10" dirty="0">
                <a:latin typeface="Calibri"/>
                <a:cs typeface="Calibri"/>
              </a:rPr>
              <a:t>КВЧ-терапия.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538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Физиотерапия</a:t>
            </a:r>
          </a:p>
          <a:p>
            <a:pPr algn="ctr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на </a:t>
            </a:r>
            <a:r>
              <a:rPr b="0" spc="-5" dirty="0">
                <a:latin typeface="Calibri"/>
                <a:cs typeface="Calibri"/>
              </a:rPr>
              <a:t>I </a:t>
            </a:r>
            <a:r>
              <a:rPr b="0" spc="-15" dirty="0">
                <a:latin typeface="Calibri"/>
                <a:cs typeface="Calibri"/>
              </a:rPr>
              <a:t>этапе медицинской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реабилитации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605405" algn="l"/>
                <a:tab pos="3082290" algn="l"/>
                <a:tab pos="4993640" algn="l"/>
                <a:tab pos="5488940" algn="l"/>
              </a:tabLst>
            </a:pPr>
            <a:r>
              <a:rPr sz="2400" b="1" dirty="0">
                <a:latin typeface="Calibri"/>
                <a:cs typeface="Calibri"/>
              </a:rPr>
              <a:t>Фи</a:t>
            </a:r>
            <a:r>
              <a:rPr sz="2400" b="1" spc="-10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пи</a:t>
            </a:r>
            <a:r>
              <a:rPr sz="2400" b="1" dirty="0">
                <a:latin typeface="Calibri"/>
                <a:cs typeface="Calibri"/>
              </a:rPr>
              <a:t>я	в	</a:t>
            </a:r>
            <a:r>
              <a:rPr sz="2400" b="1" spc="-5" dirty="0">
                <a:latin typeface="Calibri"/>
                <a:cs typeface="Calibri"/>
              </a:rPr>
              <a:t>фи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иче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ой	и	реаби</a:t>
            </a:r>
            <a:r>
              <a:rPr sz="2400" b="1" spc="-10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ит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5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ной  </a:t>
            </a:r>
            <a:r>
              <a:rPr sz="2400" b="1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8715"/>
            <a:ext cx="8071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170430" algn="l"/>
                <a:tab pos="4005579" algn="l"/>
                <a:tab pos="6371590" algn="l"/>
                <a:tab pos="7013575" algn="l"/>
              </a:tabLst>
            </a:pPr>
            <a:r>
              <a:rPr sz="2400" spc="-5" dirty="0">
                <a:latin typeface="Calibri"/>
                <a:cs typeface="Calibri"/>
              </a:rPr>
              <a:t>Основны</a:t>
            </a:r>
            <a:r>
              <a:rPr sz="2400" dirty="0">
                <a:latin typeface="Calibri"/>
                <a:cs typeface="Calibri"/>
              </a:rPr>
              <a:t>е	принц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пы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пии	в	сис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 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838" y="2784475"/>
            <a:ext cx="558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3465" algn="l"/>
                <a:tab pos="3330575" algn="l"/>
                <a:tab pos="3863975" algn="l"/>
              </a:tabLst>
            </a:pPr>
            <a:r>
              <a:rPr sz="2400" spc="-5" dirty="0">
                <a:latin typeface="Calibri"/>
                <a:cs typeface="Calibri"/>
              </a:rPr>
              <a:t>реабилитации.	</a:t>
            </a:r>
            <a:r>
              <a:rPr sz="2400" spc="-20" dirty="0">
                <a:latin typeface="Calibri"/>
                <a:cs typeface="Calibri"/>
              </a:rPr>
              <a:t>Цель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обоснование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1566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физиотерапии.</a:t>
            </a:r>
          </a:p>
          <a:p>
            <a:pPr marL="355600" marR="63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47950" algn="l"/>
                <a:tab pos="3378200" algn="l"/>
                <a:tab pos="4629150" algn="l"/>
                <a:tab pos="6240145" algn="l"/>
                <a:tab pos="7738745" algn="l"/>
              </a:tabLst>
            </a:pPr>
            <a:r>
              <a:rPr spc="-5" dirty="0"/>
              <a:t>Ф</a:t>
            </a:r>
            <a:r>
              <a:rPr spc="-10" dirty="0"/>
              <a:t>и</a:t>
            </a:r>
            <a:r>
              <a:rPr dirty="0"/>
              <a:t>зи</a:t>
            </a:r>
            <a:r>
              <a:rPr spc="-15" dirty="0"/>
              <a:t>о</a:t>
            </a:r>
            <a:r>
              <a:rPr spc="-30" dirty="0"/>
              <a:t>т</a:t>
            </a:r>
            <a:r>
              <a:rPr dirty="0"/>
              <a:t>ер</a:t>
            </a:r>
            <a:r>
              <a:rPr spc="15" dirty="0"/>
              <a:t>а</a:t>
            </a:r>
            <a:r>
              <a:rPr dirty="0"/>
              <a:t>пия	на	э</a:t>
            </a:r>
            <a:r>
              <a:rPr spc="-15" dirty="0"/>
              <a:t>т</a:t>
            </a:r>
            <a:r>
              <a:rPr dirty="0"/>
              <a:t>ап</a:t>
            </a:r>
            <a:r>
              <a:rPr spc="-25" dirty="0"/>
              <a:t>а</a:t>
            </a:r>
            <a:r>
              <a:rPr dirty="0"/>
              <a:t>х	</a:t>
            </a:r>
            <a:r>
              <a:rPr spc="-5" dirty="0"/>
              <a:t>о</a:t>
            </a:r>
            <a:r>
              <a:rPr spc="-40" dirty="0"/>
              <a:t>к</a:t>
            </a:r>
            <a:r>
              <a:rPr dirty="0"/>
              <a:t>азан</a:t>
            </a:r>
            <a:r>
              <a:rPr spc="-15" dirty="0"/>
              <a:t>и</a:t>
            </a:r>
            <a:r>
              <a:rPr dirty="0"/>
              <a:t>я	п</a:t>
            </a:r>
            <a:r>
              <a:rPr spc="-10" dirty="0"/>
              <a:t>о</a:t>
            </a:r>
            <a:r>
              <a:rPr spc="-5" dirty="0"/>
              <a:t>м</a:t>
            </a:r>
            <a:r>
              <a:rPr spc="-10" dirty="0"/>
              <a:t>о</a:t>
            </a:r>
            <a:r>
              <a:rPr spc="-5" dirty="0"/>
              <a:t>щ</a:t>
            </a:r>
            <a:r>
              <a:rPr dirty="0"/>
              <a:t>и	</a:t>
            </a:r>
            <a:r>
              <a:rPr spc="-5" dirty="0"/>
              <a:t>по  </a:t>
            </a:r>
            <a:r>
              <a:rPr spc="-10" dirty="0"/>
              <a:t>медицинской</a:t>
            </a:r>
            <a:r>
              <a:rPr spc="-5" dirty="0"/>
              <a:t> реабилитации.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Доказательные </a:t>
            </a:r>
            <a:r>
              <a:rPr spc="-25" dirty="0"/>
              <a:t>методы</a:t>
            </a:r>
            <a:r>
              <a:rPr spc="20" dirty="0"/>
              <a:t> </a:t>
            </a:r>
            <a:r>
              <a:rPr spc="-10" dirty="0"/>
              <a:t>физиотерапии.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505710" algn="l"/>
                <a:tab pos="2894965" algn="l"/>
                <a:tab pos="4309110" algn="l"/>
                <a:tab pos="6107430" algn="l"/>
              </a:tabLst>
            </a:pPr>
            <a:r>
              <a:rPr dirty="0"/>
              <a:t>Преи</a:t>
            </a:r>
            <a:r>
              <a:rPr spc="-20" dirty="0"/>
              <a:t>м</a:t>
            </a:r>
            <a:r>
              <a:rPr dirty="0"/>
              <a:t>у</a:t>
            </a:r>
            <a:r>
              <a:rPr spc="-20" dirty="0"/>
              <a:t>щ</a:t>
            </a:r>
            <a:r>
              <a:rPr dirty="0"/>
              <a:t>е</a:t>
            </a:r>
            <a:r>
              <a:rPr spc="5" dirty="0"/>
              <a:t>с</a:t>
            </a:r>
            <a:r>
              <a:rPr spc="-5" dirty="0"/>
              <a:t>тв</a:t>
            </a:r>
            <a:r>
              <a:rPr dirty="0"/>
              <a:t>а	и	</a:t>
            </a:r>
            <a:r>
              <a:rPr spc="-5" dirty="0"/>
              <a:t>фак</a:t>
            </a:r>
            <a:r>
              <a:rPr spc="-35" dirty="0"/>
              <a:t>т</a:t>
            </a:r>
            <a:r>
              <a:rPr spc="-5" dirty="0"/>
              <a:t>ор</a:t>
            </a:r>
            <a:r>
              <a:rPr spc="-10" dirty="0"/>
              <a:t>ы</a:t>
            </a:r>
            <a:r>
              <a:rPr dirty="0"/>
              <a:t>,	сни</a:t>
            </a:r>
            <a:r>
              <a:rPr spc="-35" dirty="0"/>
              <a:t>ж</a:t>
            </a:r>
            <a:r>
              <a:rPr dirty="0"/>
              <a:t>ающие	э</a:t>
            </a:r>
            <a:r>
              <a:rPr spc="5" dirty="0"/>
              <a:t>ф</a:t>
            </a:r>
            <a:r>
              <a:rPr spc="-5" dirty="0"/>
              <a:t>ф</a:t>
            </a:r>
            <a:r>
              <a:rPr dirty="0"/>
              <a:t>ективнос</a:t>
            </a:r>
            <a:r>
              <a:rPr spc="-10" dirty="0"/>
              <a:t>т</a:t>
            </a:r>
            <a:r>
              <a:rPr dirty="0"/>
              <a:t>ь  </a:t>
            </a:r>
            <a:r>
              <a:rPr spc="-5" dirty="0"/>
              <a:t>физиотерапии.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9871" y="5637987"/>
            <a:ext cx="3797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740" algn="l"/>
                <a:tab pos="2739390" algn="l"/>
              </a:tabLst>
            </a:pP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ерап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и	в	сис</a:t>
            </a:r>
            <a:r>
              <a:rPr sz="2400" spc="-40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637987"/>
            <a:ext cx="4150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58975" algn="l"/>
              </a:tabLst>
            </a:pPr>
            <a:r>
              <a:rPr sz="2400" spc="-5" dirty="0">
                <a:latin typeface="Calibri"/>
                <a:cs typeface="Calibri"/>
              </a:rPr>
              <a:t>Критерии	эффективности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Содержание</a:t>
            </a:r>
            <a:r>
              <a:rPr spc="15" dirty="0"/>
              <a:t> </a:t>
            </a:r>
            <a:r>
              <a:rPr spc="-5" dirty="0"/>
              <a:t>лекции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32230"/>
          </a:xfrm>
          <a:custGeom>
            <a:avLst/>
            <a:gdLst/>
            <a:ahLst/>
            <a:cxnLst/>
            <a:rect l="l" t="t" r="r" b="b"/>
            <a:pathLst>
              <a:path w="9144000" h="1332230">
                <a:moveTo>
                  <a:pt x="0" y="1331976"/>
                </a:moveTo>
                <a:lnTo>
                  <a:pt x="9144000" y="1331976"/>
                </a:lnTo>
                <a:lnTo>
                  <a:pt x="9144000" y="0"/>
                </a:lnTo>
                <a:lnTo>
                  <a:pt x="0" y="0"/>
                </a:lnTo>
                <a:lnTo>
                  <a:pt x="0" y="13319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045" y="139700"/>
            <a:ext cx="537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Электронейромиостимуляция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497838"/>
            <a:ext cx="8072755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Повышает </a:t>
            </a:r>
            <a:r>
              <a:rPr sz="2400" dirty="0">
                <a:latin typeface="Calibri"/>
                <a:cs typeface="Calibri"/>
              </a:rPr>
              <a:t>уровень </a:t>
            </a:r>
            <a:r>
              <a:rPr sz="2400" spc="-5" dirty="0">
                <a:latin typeface="Calibri"/>
                <a:cs typeface="Calibri"/>
              </a:rPr>
              <a:t>центральной </a:t>
            </a:r>
            <a:r>
              <a:rPr sz="2400" spc="-15" dirty="0">
                <a:latin typeface="Calibri"/>
                <a:cs typeface="Calibri"/>
              </a:rPr>
              <a:t>регуляции двигательного  </a:t>
            </a:r>
            <a:r>
              <a:rPr sz="2400" dirty="0">
                <a:latin typeface="Calibri"/>
                <a:cs typeface="Calibri"/>
              </a:rPr>
              <a:t>акта,</a:t>
            </a:r>
            <a:endParaRPr sz="24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1922145" algn="l"/>
                <a:tab pos="4453890" algn="l"/>
                <a:tab pos="6610984" algn="l"/>
              </a:tabLst>
            </a:pPr>
            <a:r>
              <a:rPr sz="2400" dirty="0">
                <a:latin typeface="Calibri"/>
                <a:cs typeface="Calibri"/>
              </a:rPr>
              <a:t>Частично	во</a:t>
            </a:r>
            <a:r>
              <a:rPr sz="2400" spc="-2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стан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25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ливае</a:t>
            </a:r>
            <a:r>
              <a:rPr sz="2400" dirty="0">
                <a:latin typeface="Calibri"/>
                <a:cs typeface="Calibri"/>
              </a:rPr>
              <a:t>т	</a:t>
            </a:r>
            <a:r>
              <a:rPr sz="2400" spc="-5" dirty="0">
                <a:latin typeface="Calibri"/>
                <a:cs typeface="Calibri"/>
              </a:rPr>
              <a:t>реципр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е	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тн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ш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ния  </a:t>
            </a:r>
            <a:r>
              <a:rPr sz="2400" spc="-10" dirty="0">
                <a:latin typeface="Calibri"/>
                <a:cs typeface="Calibri"/>
              </a:rPr>
              <a:t>мышц-антагонистов,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Формирует </a:t>
            </a:r>
            <a:r>
              <a:rPr sz="2400" dirty="0">
                <a:latin typeface="Calibri"/>
                <a:cs typeface="Calibri"/>
              </a:rPr>
              <a:t>новый </a:t>
            </a:r>
            <a:r>
              <a:rPr sz="2400" spc="-10" dirty="0">
                <a:latin typeface="Calibri"/>
                <a:cs typeface="Calibri"/>
              </a:rPr>
              <a:t>двигательный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стереотип,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2417445" algn="l"/>
                <a:tab pos="4766310" algn="l"/>
                <a:tab pos="6918959" algn="l"/>
              </a:tabLst>
            </a:pPr>
            <a:r>
              <a:rPr sz="2400" dirty="0">
                <a:latin typeface="Calibri"/>
                <a:cs typeface="Calibri"/>
              </a:rPr>
              <a:t>Активизи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ет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ун</a:t>
            </a:r>
            <a:r>
              <a:rPr sz="2400" spc="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ци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нально	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ея</a:t>
            </a:r>
            <a:r>
              <a:rPr sz="2400" spc="-25" dirty="0">
                <a:latin typeface="Calibri"/>
                <a:cs typeface="Calibri"/>
              </a:rPr>
              <a:t>т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льны</a:t>
            </a:r>
            <a:r>
              <a:rPr sz="2400" dirty="0">
                <a:latin typeface="Calibri"/>
                <a:cs typeface="Calibri"/>
              </a:rPr>
              <a:t>е	нер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е  </a:t>
            </a:r>
            <a:r>
              <a:rPr sz="2400" spc="-5" dirty="0">
                <a:latin typeface="Calibri"/>
                <a:cs typeface="Calibri"/>
              </a:rPr>
              <a:t>клетки вокруг </a:t>
            </a:r>
            <a:r>
              <a:rPr sz="2400" spc="-10" dirty="0">
                <a:latin typeface="Calibri"/>
                <a:cs typeface="Calibri"/>
              </a:rPr>
              <a:t>очага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поражения,</a:t>
            </a:r>
            <a:endParaRPr sz="2400">
              <a:latin typeface="Calibri"/>
              <a:cs typeface="Calibri"/>
            </a:endParaRPr>
          </a:p>
          <a:p>
            <a:pPr marL="355600" marR="82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1938655" algn="l"/>
                <a:tab pos="2486025" algn="l"/>
                <a:tab pos="4254500" algn="l"/>
                <a:tab pos="6459855" algn="l"/>
              </a:tabLst>
            </a:pPr>
            <a:r>
              <a:rPr sz="2400" spc="-5" dirty="0">
                <a:latin typeface="Calibri"/>
                <a:cs typeface="Calibri"/>
              </a:rPr>
              <a:t>Спос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б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30" dirty="0">
                <a:latin typeface="Calibri"/>
                <a:cs typeface="Calibri"/>
              </a:rPr>
              <a:t>в</a:t>
            </a:r>
            <a:r>
              <a:rPr sz="2400" spc="-3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ет	сни</a:t>
            </a:r>
            <a:r>
              <a:rPr sz="2400" spc="-20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ию	спа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тичн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сти,	у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лич</a:t>
            </a:r>
            <a:r>
              <a:rPr sz="2400" spc="-10" dirty="0">
                <a:latin typeface="Calibri"/>
                <a:cs typeface="Calibri"/>
              </a:rPr>
              <a:t>е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ю  </a:t>
            </a:r>
            <a:r>
              <a:rPr sz="2400" spc="-15" dirty="0">
                <a:latin typeface="Calibri"/>
                <a:cs typeface="Calibri"/>
              </a:rPr>
              <a:t>амплитуды	</a:t>
            </a:r>
            <a:r>
              <a:rPr sz="2400" spc="-5" dirty="0">
                <a:latin typeface="Calibri"/>
                <a:cs typeface="Calibri"/>
              </a:rPr>
              <a:t>движений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улучшению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координации.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5372" y="6362496"/>
            <a:ext cx="55778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latin typeface="Arial"/>
                <a:cs typeface="Arial"/>
              </a:rPr>
              <a:t>Гурленя </a:t>
            </a:r>
            <a:r>
              <a:rPr sz="1400" i="1" dirty="0">
                <a:latin typeface="Arial"/>
                <a:cs typeface="Arial"/>
              </a:rPr>
              <a:t>А. </a:t>
            </a:r>
            <a:r>
              <a:rPr sz="1400" i="1" spc="-5" dirty="0">
                <a:latin typeface="Arial"/>
                <a:cs typeface="Arial"/>
              </a:rPr>
              <a:t>М., </a:t>
            </a:r>
            <a:r>
              <a:rPr sz="1400" i="1" spc="-40" dirty="0">
                <a:latin typeface="Arial"/>
                <a:cs typeface="Arial"/>
              </a:rPr>
              <a:t>Багель </a:t>
            </a:r>
            <a:r>
              <a:rPr sz="1400" i="1" spc="-90" dirty="0">
                <a:latin typeface="Arial"/>
                <a:cs typeface="Arial"/>
              </a:rPr>
              <a:t>Г. </a:t>
            </a:r>
            <a:r>
              <a:rPr sz="1400" i="1" dirty="0">
                <a:latin typeface="Arial"/>
                <a:cs typeface="Arial"/>
              </a:rPr>
              <a:t>Е. </a:t>
            </a:r>
            <a:r>
              <a:rPr sz="1400" i="1" spc="-50" dirty="0">
                <a:latin typeface="Arial"/>
                <a:cs typeface="Arial"/>
              </a:rPr>
              <a:t>//Физиотерапия </a:t>
            </a:r>
            <a:r>
              <a:rPr sz="1400" i="1" spc="5" dirty="0">
                <a:latin typeface="Arial"/>
                <a:cs typeface="Arial"/>
              </a:rPr>
              <a:t>и </a:t>
            </a:r>
            <a:r>
              <a:rPr sz="1400" i="1" spc="-70" dirty="0">
                <a:latin typeface="Arial"/>
                <a:cs typeface="Arial"/>
              </a:rPr>
              <a:t>курортология </a:t>
            </a:r>
            <a:r>
              <a:rPr sz="1400" i="1" spc="-5" dirty="0">
                <a:latin typeface="Arial"/>
                <a:cs typeface="Arial"/>
              </a:rPr>
              <a:t>нервных  болезней.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1989.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1412811"/>
            <a:ext cx="3097276" cy="504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0522" y="803859"/>
            <a:ext cx="2546350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Infraspinatus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40" dirty="0">
                <a:latin typeface="Calibri"/>
                <a:cs typeface="Calibri"/>
              </a:rPr>
              <a:t>Teres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minor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40" dirty="0">
                <a:latin typeface="Calibri"/>
                <a:cs typeface="Calibri"/>
              </a:rPr>
              <a:t>Teres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major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Latissimus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dorsi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Caput </a:t>
            </a:r>
            <a:r>
              <a:rPr sz="1600" b="1" spc="-5" dirty="0">
                <a:latin typeface="Calibri"/>
                <a:cs typeface="Calibri"/>
              </a:rPr>
              <a:t>mediale </a:t>
            </a:r>
            <a:r>
              <a:rPr sz="1600" b="1" spc="-10" dirty="0">
                <a:latin typeface="Calibri"/>
                <a:cs typeface="Calibri"/>
              </a:rPr>
              <a:t>m.tricip.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N.ulnaris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Extens.c.rad.brevis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Extens.c.ulnaris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15" dirty="0">
                <a:latin typeface="Calibri"/>
                <a:cs typeface="Calibri"/>
              </a:rPr>
              <a:t>Extens.digit.V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Abductor </a:t>
            </a:r>
            <a:r>
              <a:rPr sz="1600" b="1" spc="-5" dirty="0">
                <a:latin typeface="Calibri"/>
                <a:cs typeface="Calibri"/>
              </a:rPr>
              <a:t>digit.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5" dirty="0">
                <a:latin typeface="Calibri"/>
                <a:cs typeface="Calibri"/>
              </a:rPr>
              <a:t>Interossei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dorsales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20" dirty="0">
                <a:latin typeface="Calibri"/>
                <a:cs typeface="Calibri"/>
              </a:rPr>
              <a:t>Pars </a:t>
            </a:r>
            <a:r>
              <a:rPr sz="1600" b="1" spc="-5" dirty="0">
                <a:latin typeface="Calibri"/>
                <a:cs typeface="Calibri"/>
              </a:rPr>
              <a:t>spinalis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m.deltoid.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20" dirty="0">
                <a:latin typeface="Calibri"/>
                <a:cs typeface="Calibri"/>
              </a:rPr>
              <a:t>Pars </a:t>
            </a:r>
            <a:r>
              <a:rPr sz="1600" b="1" spc="-5" dirty="0">
                <a:latin typeface="Calibri"/>
                <a:cs typeface="Calibri"/>
              </a:rPr>
              <a:t>acromialis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m.deltoid.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Caput </a:t>
            </a:r>
            <a:r>
              <a:rPr sz="1600" b="1" spc="-5" dirty="0">
                <a:latin typeface="Calibri"/>
                <a:cs typeface="Calibri"/>
              </a:rPr>
              <a:t>longum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m.triceps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20" dirty="0">
                <a:latin typeface="Calibri"/>
                <a:cs typeface="Calibri"/>
              </a:rPr>
              <a:t>Triceps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N.radialis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Brachialis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Brachioradialis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Ext.c.radial.long.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5" dirty="0">
                <a:latin typeface="Calibri"/>
                <a:cs typeface="Calibri"/>
              </a:rPr>
              <a:t>Anconaeus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Ext.digit.com.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Abductor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poll.longus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Extensor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poll.brevis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Extensor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poll.longus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b="1" spc="-10" dirty="0">
                <a:latin typeface="Calibri"/>
                <a:cs typeface="Calibri"/>
              </a:rPr>
              <a:t>Abductor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poll.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47725"/>
          </a:xfrm>
          <a:custGeom>
            <a:avLst/>
            <a:gdLst/>
            <a:ahLst/>
            <a:cxnLst/>
            <a:rect l="l" t="t" r="r" b="b"/>
            <a:pathLst>
              <a:path w="9144000" h="847725">
                <a:moveTo>
                  <a:pt x="0" y="847725"/>
                </a:moveTo>
                <a:lnTo>
                  <a:pt x="9144000" y="847725"/>
                </a:lnTo>
                <a:lnTo>
                  <a:pt x="9144000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04645"/>
            <a:ext cx="8268970" cy="49657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6985" indent="-342900" algn="just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Нейромышечная система </a:t>
            </a:r>
            <a:r>
              <a:rPr sz="2000" dirty="0">
                <a:latin typeface="Calibri"/>
                <a:cs typeface="Calibri"/>
              </a:rPr>
              <a:t>в известной </a:t>
            </a:r>
            <a:r>
              <a:rPr sz="2000" spc="-5" dirty="0">
                <a:latin typeface="Calibri"/>
                <a:cs typeface="Calibri"/>
              </a:rPr>
              <a:t>степени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не реагировать на  </a:t>
            </a:r>
            <a:r>
              <a:rPr sz="2000" spc="-10" dirty="0">
                <a:latin typeface="Calibri"/>
                <a:cs typeface="Calibri"/>
              </a:rPr>
              <a:t>стимулы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медленным </a:t>
            </a:r>
            <a:r>
              <a:rPr sz="2000" dirty="0">
                <a:latin typeface="Calibri"/>
                <a:cs typeface="Calibri"/>
              </a:rPr>
              <a:t>нарастанием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тока.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92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I/T-тест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начинается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использования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прямоугольных импульсов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(RIC), </a:t>
            </a:r>
            <a:r>
              <a:rPr sz="2000" spc="-5" dirty="0">
                <a:latin typeface="Calibri"/>
                <a:cs typeface="Calibri"/>
              </a:rPr>
              <a:t> затем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треугольных </a:t>
            </a:r>
            <a:r>
              <a:rPr sz="2000" spc="-5" dirty="0">
                <a:latin typeface="Calibri"/>
                <a:cs typeface="Calibri"/>
              </a:rPr>
              <a:t>(DIC). Построение кривой начинается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более</a:t>
            </a:r>
            <a:endParaRPr sz="2000">
              <a:latin typeface="Calibri"/>
              <a:cs typeface="Calibri"/>
            </a:endParaRPr>
          </a:p>
          <a:p>
            <a:pPr marL="355600" marR="7620" indent="-635">
              <a:lnSpc>
                <a:spcPts val="192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длительного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времени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импульса </a:t>
            </a:r>
            <a:r>
              <a:rPr sz="2000" spc="-5" dirty="0">
                <a:latin typeface="Calibri"/>
                <a:cs typeface="Calibri"/>
              </a:rPr>
              <a:t>(1000 мс) </a:t>
            </a:r>
            <a:r>
              <a:rPr sz="2000" dirty="0">
                <a:latin typeface="Calibri"/>
                <a:cs typeface="Calibri"/>
              </a:rPr>
              <a:t>и в </a:t>
            </a:r>
            <a:r>
              <a:rPr sz="2000" spc="-5" dirty="0">
                <a:latin typeface="Calibri"/>
                <a:cs typeface="Calibri"/>
              </a:rPr>
              <a:t>дальнейшем уменьшается  </a:t>
            </a:r>
            <a:r>
              <a:rPr sz="2000" dirty="0">
                <a:latin typeface="Calibri"/>
                <a:cs typeface="Calibri"/>
              </a:rPr>
              <a:t>(500; 100; 50; 5; 1; 0,5; 0,1; 0,05; 0,01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мс).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92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Интенсивность уменьшается постепенно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тех </a:t>
            </a:r>
            <a:r>
              <a:rPr sz="2000" spc="-5" dirty="0">
                <a:latin typeface="Calibri"/>
                <a:cs typeface="Calibri"/>
              </a:rPr>
              <a:t>пор, </a:t>
            </a:r>
            <a:r>
              <a:rPr sz="2000" spc="-15" dirty="0">
                <a:latin typeface="Calibri"/>
                <a:cs typeface="Calibri"/>
              </a:rPr>
              <a:t>пока исследуемая  </a:t>
            </a:r>
            <a:r>
              <a:rPr sz="2000" spc="-5" dirty="0">
                <a:latin typeface="Calibri"/>
                <a:cs typeface="Calibri"/>
              </a:rPr>
              <a:t>мышца </a:t>
            </a:r>
            <a:r>
              <a:rPr sz="2000" spc="-10" dirty="0">
                <a:latin typeface="Calibri"/>
                <a:cs typeface="Calibri"/>
              </a:rPr>
              <a:t>реагирует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минимальным </a:t>
            </a:r>
            <a:r>
              <a:rPr sz="2000" spc="-10" dirty="0">
                <a:latin typeface="Calibri"/>
                <a:cs typeface="Calibri"/>
              </a:rPr>
              <a:t>подергиванием. </a:t>
            </a:r>
            <a:r>
              <a:rPr sz="2000" spc="-5" dirty="0">
                <a:latin typeface="Calibri"/>
                <a:cs typeface="Calibri"/>
              </a:rPr>
              <a:t>Значения  интенсивности, </a:t>
            </a:r>
            <a:r>
              <a:rPr sz="2000" spc="-20" dirty="0">
                <a:latin typeface="Calibri"/>
                <a:cs typeface="Calibri"/>
              </a:rPr>
              <a:t>необходимой </a:t>
            </a:r>
            <a:r>
              <a:rPr sz="2000" spc="-5" dirty="0">
                <a:latin typeface="Calibri"/>
                <a:cs typeface="Calibri"/>
              </a:rPr>
              <a:t>для возникновения минимального  </a:t>
            </a:r>
            <a:r>
              <a:rPr sz="2000" spc="-10" dirty="0">
                <a:latin typeface="Calibri"/>
                <a:cs typeface="Calibri"/>
              </a:rPr>
              <a:t>подергивания, </a:t>
            </a:r>
            <a:r>
              <a:rPr sz="2000" spc="-5" dirty="0">
                <a:latin typeface="Calibri"/>
                <a:cs typeface="Calibri"/>
              </a:rPr>
              <a:t>соотносится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значением времени </a:t>
            </a:r>
            <a:r>
              <a:rPr sz="2000" spc="-10" dirty="0">
                <a:latin typeface="Calibri"/>
                <a:cs typeface="Calibri"/>
              </a:rPr>
              <a:t>импульса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Рекомендуется </a:t>
            </a:r>
            <a:r>
              <a:rPr sz="2000" dirty="0">
                <a:latin typeface="Calibri"/>
                <a:cs typeface="Calibri"/>
              </a:rPr>
              <a:t>сравнивать </a:t>
            </a:r>
            <a:r>
              <a:rPr sz="2000" spc="-10" dirty="0">
                <a:latin typeface="Calibri"/>
                <a:cs typeface="Calibri"/>
              </a:rPr>
              <a:t>патологию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«нормальной»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стороной.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Кроме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5" dirty="0">
                <a:latin typeface="Calibri"/>
                <a:cs typeface="Calibri"/>
              </a:rPr>
              <a:t>при построении I/T-кривой </a:t>
            </a:r>
            <a:r>
              <a:rPr sz="2000" dirty="0">
                <a:latin typeface="Calibri"/>
                <a:cs typeface="Calibri"/>
              </a:rPr>
              <a:t>сначала </a:t>
            </a:r>
            <a:r>
              <a:rPr sz="2000" spc="-15" dirty="0">
                <a:latin typeface="Calibri"/>
                <a:cs typeface="Calibri"/>
              </a:rPr>
              <a:t>рекомендуется  </a:t>
            </a:r>
            <a:r>
              <a:rPr sz="2000" dirty="0">
                <a:latin typeface="Calibri"/>
                <a:cs typeface="Calibri"/>
              </a:rPr>
              <a:t>изменять </a:t>
            </a:r>
            <a:r>
              <a:rPr sz="2000" spc="-10" dirty="0">
                <a:latin typeface="Calibri"/>
                <a:cs typeface="Calibri"/>
              </a:rPr>
              <a:t>полярность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10" dirty="0">
                <a:latin typeface="Calibri"/>
                <a:cs typeface="Calibri"/>
              </a:rPr>
              <a:t>чтобы </a:t>
            </a:r>
            <a:r>
              <a:rPr sz="2000" spc="-5" dirty="0">
                <a:latin typeface="Calibri"/>
                <a:cs typeface="Calibri"/>
              </a:rPr>
              <a:t>проверить, </a:t>
            </a:r>
            <a:r>
              <a:rPr sz="2000" spc="-10" dirty="0">
                <a:latin typeface="Calibri"/>
                <a:cs typeface="Calibri"/>
              </a:rPr>
              <a:t>не </a:t>
            </a:r>
            <a:r>
              <a:rPr sz="2000" spc="-5" dirty="0">
                <a:latin typeface="Calibri"/>
                <a:cs typeface="Calibri"/>
              </a:rPr>
              <a:t>начинаются ли  минимальное </a:t>
            </a:r>
            <a:r>
              <a:rPr sz="2000" spc="-10" dirty="0">
                <a:latin typeface="Calibri"/>
                <a:cs typeface="Calibri"/>
              </a:rPr>
              <a:t>подергивание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низких </a:t>
            </a:r>
            <a:r>
              <a:rPr sz="2000" dirty="0">
                <a:latin typeface="Calibri"/>
                <a:cs typeface="Calibri"/>
              </a:rPr>
              <a:t>значений</a:t>
            </a:r>
            <a:r>
              <a:rPr sz="2000" spc="-5" dirty="0">
                <a:latin typeface="Calibri"/>
                <a:cs typeface="Calibri"/>
              </a:rPr>
              <a:t> интенсивности.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1052830"/>
          </a:xfrm>
          <a:custGeom>
            <a:avLst/>
            <a:gdLst/>
            <a:ahLst/>
            <a:cxnLst/>
            <a:rect l="l" t="t" r="r" b="b"/>
            <a:pathLst>
              <a:path w="9144000" h="1052830">
                <a:moveTo>
                  <a:pt x="0" y="1052512"/>
                </a:moveTo>
                <a:lnTo>
                  <a:pt x="9144000" y="1052512"/>
                </a:lnTo>
                <a:lnTo>
                  <a:pt x="9144000" y="0"/>
                </a:lnTo>
                <a:lnTo>
                  <a:pt x="0" y="0"/>
                </a:lnTo>
                <a:lnTo>
                  <a:pt x="0" y="10525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4736" y="7112"/>
            <a:ext cx="6493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I/T-тест </a:t>
            </a:r>
            <a:r>
              <a:rPr sz="3200" spc="-50" dirty="0"/>
              <a:t>(ОТФ </a:t>
            </a:r>
            <a:r>
              <a:rPr sz="3200" dirty="0"/>
              <a:t>врача</a:t>
            </a:r>
            <a:r>
              <a:rPr sz="3200" spc="-65" dirty="0"/>
              <a:t> </a:t>
            </a:r>
            <a:r>
              <a:rPr sz="3200" spc="-5" dirty="0"/>
              <a:t>физиотерапевта)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756" y="1758936"/>
            <a:ext cx="7732480" cy="4551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20750"/>
          </a:xfrm>
          <a:custGeom>
            <a:avLst/>
            <a:gdLst/>
            <a:ahLst/>
            <a:cxnLst/>
            <a:rect l="l" t="t" r="r" b="b"/>
            <a:pathLst>
              <a:path w="9144000" h="920750">
                <a:moveTo>
                  <a:pt x="0" y="920750"/>
                </a:moveTo>
                <a:lnTo>
                  <a:pt x="9144000" y="920750"/>
                </a:lnTo>
                <a:lnTo>
                  <a:pt x="9144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5729" y="25399"/>
            <a:ext cx="1273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Arial"/>
                <a:cs typeface="Arial"/>
              </a:rPr>
              <a:t>I/T-тест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439925"/>
            <a:ext cx="8073390" cy="46526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 норме при </a:t>
            </a:r>
            <a:r>
              <a:rPr sz="2200" spc="-10" dirty="0">
                <a:latin typeface="Calibri"/>
                <a:cs typeface="Calibri"/>
              </a:rPr>
              <a:t>раздражении </a:t>
            </a:r>
            <a:r>
              <a:rPr sz="2200" spc="-5" dirty="0">
                <a:latin typeface="Calibri"/>
                <a:cs typeface="Calibri"/>
              </a:rPr>
              <a:t>нервов и </a:t>
            </a:r>
            <a:r>
              <a:rPr sz="2200" spc="-10" dirty="0">
                <a:latin typeface="Calibri"/>
                <a:cs typeface="Calibri"/>
              </a:rPr>
              <a:t>мыш</a:t>
            </a:r>
            <a:r>
              <a:rPr sz="2200" spc="-10" dirty="0">
                <a:solidFill>
                  <a:srgbClr val="800080"/>
                </a:solidFill>
                <a:latin typeface="Calibri"/>
                <a:cs typeface="Calibri"/>
              </a:rPr>
              <a:t>ц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ответ </a:t>
            </a:r>
            <a:r>
              <a:rPr sz="2200" spc="-5" dirty="0">
                <a:latin typeface="Calibri"/>
                <a:cs typeface="Calibri"/>
              </a:rPr>
              <a:t>на  </a:t>
            </a:r>
            <a:r>
              <a:rPr sz="2200" spc="-10" dirty="0">
                <a:latin typeface="Calibri"/>
                <a:cs typeface="Calibri"/>
              </a:rPr>
              <a:t>замыкание </a:t>
            </a:r>
            <a:r>
              <a:rPr sz="2200" spc="-15" dirty="0">
                <a:latin typeface="Calibri"/>
                <a:cs typeface="Calibri"/>
              </a:rPr>
              <a:t>тока </a:t>
            </a:r>
            <a:r>
              <a:rPr sz="2200" spc="-10" dirty="0">
                <a:latin typeface="Calibri"/>
                <a:cs typeface="Calibri"/>
              </a:rPr>
              <a:t>возникает двигательная реакция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одиночное,  </a:t>
            </a:r>
            <a:r>
              <a:rPr sz="2200" spc="-5" dirty="0">
                <a:latin typeface="Calibri"/>
                <a:cs typeface="Calibri"/>
              </a:rPr>
              <a:t>живое, </a:t>
            </a:r>
            <a:r>
              <a:rPr sz="2200" spc="-10" dirty="0">
                <a:latin typeface="Calibri"/>
                <a:cs typeface="Calibri"/>
              </a:rPr>
              <a:t>молниеносное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сокращение.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Пороговая </a:t>
            </a:r>
            <a:r>
              <a:rPr sz="2200" spc="-5" dirty="0">
                <a:latin typeface="Calibri"/>
                <a:cs typeface="Calibri"/>
              </a:rPr>
              <a:t>сила </a:t>
            </a:r>
            <a:r>
              <a:rPr sz="2200" spc="-20" dirty="0">
                <a:latin typeface="Calibri"/>
                <a:cs typeface="Calibri"/>
              </a:rPr>
              <a:t>тока </a:t>
            </a:r>
            <a:r>
              <a:rPr sz="2200" spc="-5" dirty="0">
                <a:latin typeface="Calibri"/>
                <a:cs typeface="Calibri"/>
              </a:rPr>
              <a:t>(реобаза), при </a:t>
            </a:r>
            <a:r>
              <a:rPr sz="2200" spc="-15" dirty="0">
                <a:latin typeface="Calibri"/>
                <a:cs typeface="Calibri"/>
              </a:rPr>
              <a:t>которой </a:t>
            </a:r>
            <a:r>
              <a:rPr sz="2200" spc="-5" dirty="0">
                <a:latin typeface="Calibri"/>
                <a:cs typeface="Calibri"/>
              </a:rPr>
              <a:t>наступает  сокращение </a:t>
            </a:r>
            <a:r>
              <a:rPr sz="2200" spc="-10" dirty="0">
                <a:latin typeface="Calibri"/>
                <a:cs typeface="Calibri"/>
              </a:rPr>
              <a:t>мышцы, варьирует от </a:t>
            </a:r>
            <a:r>
              <a:rPr sz="2200" spc="-5" dirty="0">
                <a:latin typeface="Calibri"/>
                <a:cs typeface="Calibri"/>
              </a:rPr>
              <a:t>1,5—2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5—6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мА.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ts val="237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одинаковой </a:t>
            </a:r>
            <a:r>
              <a:rPr sz="2200" spc="-5" dirty="0">
                <a:latin typeface="Calibri"/>
                <a:cs typeface="Calibri"/>
              </a:rPr>
              <a:t>пороговой силе </a:t>
            </a:r>
            <a:r>
              <a:rPr sz="2200" spc="-15" dirty="0">
                <a:latin typeface="Calibri"/>
                <a:cs typeface="Calibri"/>
              </a:rPr>
              <a:t>тока </a:t>
            </a:r>
            <a:r>
              <a:rPr sz="2200" spc="-5" dirty="0">
                <a:latin typeface="Calibri"/>
                <a:cs typeface="Calibri"/>
              </a:rPr>
              <a:t>сокращение сильнее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25" dirty="0">
                <a:latin typeface="Calibri"/>
                <a:cs typeface="Calibri"/>
              </a:rPr>
              <a:t>катоде.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11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Если </a:t>
            </a:r>
            <a:r>
              <a:rPr sz="2200" spc="-5" dirty="0">
                <a:latin typeface="Calibri"/>
                <a:cs typeface="Calibri"/>
              </a:rPr>
              <a:t>сокращения на </a:t>
            </a:r>
            <a:r>
              <a:rPr sz="2200" spc="-30" dirty="0">
                <a:latin typeface="Calibri"/>
                <a:cs typeface="Calibri"/>
              </a:rPr>
              <a:t>катоде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аноде </a:t>
            </a:r>
            <a:r>
              <a:rPr sz="2200" spc="-5" dirty="0">
                <a:latin typeface="Calibri"/>
                <a:cs typeface="Calibri"/>
              </a:rPr>
              <a:t>равны </a:t>
            </a:r>
            <a:r>
              <a:rPr sz="2200" dirty="0">
                <a:latin typeface="Calibri"/>
                <a:cs typeface="Calibri"/>
              </a:rPr>
              <a:t>по </a:t>
            </a:r>
            <a:r>
              <a:rPr sz="2200" spc="-5" dirty="0">
                <a:latin typeface="Calibri"/>
                <a:cs typeface="Calibri"/>
              </a:rPr>
              <a:t>силе, </a:t>
            </a:r>
            <a:r>
              <a:rPr sz="2200" spc="-15" dirty="0">
                <a:latin typeface="Calibri"/>
                <a:cs typeface="Calibri"/>
              </a:rPr>
              <a:t>то </a:t>
            </a:r>
            <a:r>
              <a:rPr sz="2200" spc="-10" dirty="0">
                <a:latin typeface="Calibri"/>
                <a:cs typeface="Calibri"/>
              </a:rPr>
              <a:t>для  получения </a:t>
            </a:r>
            <a:r>
              <a:rPr sz="2200" spc="-15" dirty="0">
                <a:latin typeface="Calibri"/>
                <a:cs typeface="Calibri"/>
              </a:rPr>
              <a:t>двигательной </a:t>
            </a:r>
            <a:r>
              <a:rPr sz="2200" spc="-10" dirty="0">
                <a:latin typeface="Calibri"/>
                <a:cs typeface="Calibri"/>
              </a:rPr>
              <a:t>реакции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30" dirty="0">
                <a:latin typeface="Calibri"/>
                <a:cs typeface="Calibri"/>
              </a:rPr>
              <a:t>катоде </a:t>
            </a:r>
            <a:r>
              <a:rPr sz="2200" spc="-5" dirty="0">
                <a:latin typeface="Calibri"/>
                <a:cs typeface="Calibri"/>
              </a:rPr>
              <a:t>нужна меньшая  сила </a:t>
            </a:r>
            <a:r>
              <a:rPr sz="2200" spc="-15" dirty="0">
                <a:latin typeface="Calibri"/>
                <a:cs typeface="Calibri"/>
              </a:rPr>
              <a:t>тока.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Полярная </a:t>
            </a:r>
            <a:r>
              <a:rPr sz="2200" spc="-20" dirty="0">
                <a:latin typeface="Calibri"/>
                <a:cs typeface="Calibri"/>
              </a:rPr>
              <a:t>формула </a:t>
            </a:r>
            <a:r>
              <a:rPr sz="2200" spc="-5" dirty="0">
                <a:latin typeface="Calibri"/>
                <a:cs typeface="Calibri"/>
              </a:rPr>
              <a:t>сокращения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Бреннера—Пфлюгера: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КЗС&gt;АЗС&gt;АРС&gt;КРС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1125855"/>
          </a:xfrm>
          <a:custGeom>
            <a:avLst/>
            <a:gdLst/>
            <a:ahLst/>
            <a:cxnLst/>
            <a:rect l="l" t="t" r="r" b="b"/>
            <a:pathLst>
              <a:path w="9144000" h="1125855">
                <a:moveTo>
                  <a:pt x="0" y="1125537"/>
                </a:moveTo>
                <a:lnTo>
                  <a:pt x="9144000" y="1125537"/>
                </a:lnTo>
                <a:lnTo>
                  <a:pt x="9144000" y="0"/>
                </a:lnTo>
                <a:lnTo>
                  <a:pt x="0" y="0"/>
                </a:lnTo>
                <a:lnTo>
                  <a:pt x="0" y="11255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3752" y="10160"/>
            <a:ext cx="54743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95"/>
              </a:spcBef>
              <a:tabLst>
                <a:tab pos="2337435" algn="l"/>
              </a:tabLst>
            </a:pPr>
            <a:r>
              <a:rPr spc="-5" dirty="0"/>
              <a:t>Класси</a:t>
            </a:r>
            <a:r>
              <a:rPr dirty="0"/>
              <a:t>ч</a:t>
            </a:r>
            <a:r>
              <a:rPr spc="-10" dirty="0"/>
              <a:t>ес</a:t>
            </a:r>
            <a:r>
              <a:rPr spc="-45" dirty="0"/>
              <a:t>к</a:t>
            </a:r>
            <a:r>
              <a:rPr spc="-5" dirty="0"/>
              <a:t>ая</a:t>
            </a:r>
            <a:r>
              <a:rPr dirty="0"/>
              <a:t>	</a:t>
            </a:r>
            <a:r>
              <a:rPr spc="-45" dirty="0"/>
              <a:t>э</a:t>
            </a:r>
            <a:r>
              <a:rPr spc="-5" dirty="0"/>
              <a:t>лектр</a:t>
            </a:r>
            <a:r>
              <a:rPr spc="-85" dirty="0"/>
              <a:t>о</a:t>
            </a:r>
            <a:r>
              <a:rPr spc="-10" dirty="0"/>
              <a:t>диа</a:t>
            </a:r>
            <a:r>
              <a:rPr dirty="0"/>
              <a:t>г</a:t>
            </a:r>
            <a:r>
              <a:rPr spc="-10" dirty="0"/>
              <a:t>ности</a:t>
            </a:r>
            <a:r>
              <a:rPr spc="-40" dirty="0"/>
              <a:t>к</a:t>
            </a:r>
            <a:r>
              <a:rPr spc="-5" dirty="0"/>
              <a:t>а  </a:t>
            </a:r>
            <a:r>
              <a:rPr spc="-50" dirty="0"/>
              <a:t>(ОТФ </a:t>
            </a:r>
            <a:r>
              <a:rPr spc="-5" dirty="0"/>
              <a:t>врача</a:t>
            </a:r>
            <a:r>
              <a:rPr spc="55" dirty="0"/>
              <a:t> </a:t>
            </a:r>
            <a:r>
              <a:rPr spc="-10" dirty="0"/>
              <a:t>физиотерапевта)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68730"/>
          </a:xfrm>
          <a:custGeom>
            <a:avLst/>
            <a:gdLst/>
            <a:ahLst/>
            <a:cxnLst/>
            <a:rect l="l" t="t" r="r" b="b"/>
            <a:pathLst>
              <a:path w="9144000" h="1268730">
                <a:moveTo>
                  <a:pt x="0" y="1268412"/>
                </a:moveTo>
                <a:lnTo>
                  <a:pt x="9144000" y="1268412"/>
                </a:lnTo>
                <a:lnTo>
                  <a:pt x="9144000" y="0"/>
                </a:lnTo>
                <a:lnTo>
                  <a:pt x="0" y="0"/>
                </a:lnTo>
                <a:lnTo>
                  <a:pt x="0" y="12684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028" y="385317"/>
            <a:ext cx="639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Частичная реакция </a:t>
            </a:r>
            <a:r>
              <a:rPr spc="-15" dirty="0"/>
              <a:t>перерождения</a:t>
            </a:r>
            <a:r>
              <a:rPr spc="70" dirty="0"/>
              <a:t> </a:t>
            </a:r>
            <a:r>
              <a:rPr spc="-10" dirty="0"/>
              <a:t>нерва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2" y="1584452"/>
            <a:ext cx="8194675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algn="just">
              <a:lnSpc>
                <a:spcPct val="100000"/>
              </a:lnSpc>
              <a:spcBef>
                <a:spcPts val="95"/>
              </a:spcBef>
            </a:pPr>
            <a:r>
              <a:rPr sz="2200" b="1" spc="-45" dirty="0">
                <a:latin typeface="Calibri"/>
                <a:cs typeface="Calibri"/>
              </a:rPr>
              <a:t>Тип </a:t>
            </a:r>
            <a:r>
              <a:rPr sz="2200" b="1" spc="-5" dirty="0">
                <a:latin typeface="Calibri"/>
                <a:cs typeface="Calibri"/>
              </a:rPr>
              <a:t>А </a:t>
            </a:r>
            <a:r>
              <a:rPr sz="2200" spc="-15" dirty="0">
                <a:latin typeface="Calibri"/>
                <a:cs typeface="Calibri"/>
              </a:rPr>
              <a:t>представляет </a:t>
            </a:r>
            <a:r>
              <a:rPr sz="2200" spc="-5" dirty="0">
                <a:latin typeface="Calibri"/>
                <a:cs typeface="Calibri"/>
              </a:rPr>
              <a:t>собой </a:t>
            </a: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10" dirty="0">
                <a:latin typeface="Calibri"/>
                <a:cs typeface="Calibri"/>
              </a:rPr>
              <a:t>легкую степень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перерождения.</a:t>
            </a:r>
            <a:endParaRPr sz="2200">
              <a:latin typeface="Calibri"/>
              <a:cs typeface="Calibri"/>
            </a:endParaRPr>
          </a:p>
          <a:p>
            <a:pPr marL="355600" marR="5080" indent="-27940" algn="just">
              <a:lnSpc>
                <a:spcPct val="800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исследовании ответная реакция </a:t>
            </a:r>
            <a:r>
              <a:rPr sz="2200" spc="-5" dirty="0">
                <a:latin typeface="Calibri"/>
                <a:cs typeface="Calibri"/>
              </a:rPr>
              <a:t>с нерва и </a:t>
            </a:r>
            <a:r>
              <a:rPr sz="2200" spc="-10" dirty="0">
                <a:latin typeface="Calibri"/>
                <a:cs typeface="Calibri"/>
              </a:rPr>
              <a:t>мышщы </a:t>
            </a:r>
            <a:r>
              <a:rPr sz="2200" spc="-5" dirty="0">
                <a:latin typeface="Calibri"/>
                <a:cs typeface="Calibri"/>
              </a:rPr>
              <a:t>на   </a:t>
            </a:r>
            <a:r>
              <a:rPr sz="2200" spc="-10" dirty="0">
                <a:latin typeface="Calibri"/>
                <a:cs typeface="Calibri"/>
              </a:rPr>
              <a:t>постоянный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тетанизирующий токи сохранена, </a:t>
            </a:r>
            <a:r>
              <a:rPr sz="2200" spc="-5" dirty="0">
                <a:latin typeface="Calibri"/>
                <a:cs typeface="Calibri"/>
              </a:rPr>
              <a:t>но </a:t>
            </a:r>
            <a:r>
              <a:rPr sz="2200" spc="-10" dirty="0">
                <a:latin typeface="Calibri"/>
                <a:cs typeface="Calibri"/>
              </a:rPr>
              <a:t>вследствие  </a:t>
            </a:r>
            <a:r>
              <a:rPr sz="2200" spc="-5" dirty="0">
                <a:latin typeface="Calibri"/>
                <a:cs typeface="Calibri"/>
              </a:rPr>
              <a:t>нарушения </a:t>
            </a:r>
            <a:r>
              <a:rPr sz="2200" spc="-10" dirty="0">
                <a:latin typeface="Calibri"/>
                <a:cs typeface="Calibri"/>
              </a:rPr>
              <a:t>проводимости </a:t>
            </a:r>
            <a:r>
              <a:rPr sz="2200" spc="-5" dirty="0">
                <a:latin typeface="Calibri"/>
                <a:cs typeface="Calibri"/>
              </a:rPr>
              <a:t>нервов сокращения </a:t>
            </a:r>
            <a:r>
              <a:rPr sz="2200" spc="-10" dirty="0">
                <a:latin typeface="Calibri"/>
                <a:cs typeface="Calibri"/>
              </a:rPr>
              <a:t>мышц вялые.  Реобаза снижена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незначительно.</a:t>
            </a:r>
            <a:endParaRPr sz="2200">
              <a:latin typeface="Calibri"/>
              <a:cs typeface="Calibri"/>
            </a:endParaRPr>
          </a:p>
          <a:p>
            <a:pPr marL="327660" algn="just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Полярная </a:t>
            </a:r>
            <a:r>
              <a:rPr sz="2200" spc="-20" dirty="0">
                <a:latin typeface="Calibri"/>
                <a:cs typeface="Calibri"/>
              </a:rPr>
              <a:t>формула </a:t>
            </a:r>
            <a:r>
              <a:rPr sz="2200" spc="-5" dirty="0">
                <a:latin typeface="Calibri"/>
                <a:cs typeface="Calibri"/>
              </a:rPr>
              <a:t>сокращений не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изменена.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45" dirty="0">
                <a:latin typeface="Calibri"/>
                <a:cs typeface="Calibri"/>
              </a:rPr>
              <a:t>Тип </a:t>
            </a:r>
            <a:r>
              <a:rPr sz="2200" b="1" spc="-5" dirty="0">
                <a:latin typeface="Calibri"/>
                <a:cs typeface="Calibri"/>
              </a:rPr>
              <a:t>В </a:t>
            </a:r>
            <a:r>
              <a:rPr sz="2200" b="1" dirty="0">
                <a:latin typeface="Calibri"/>
                <a:cs typeface="Calibri"/>
              </a:rPr>
              <a:t>(Б) </a:t>
            </a:r>
            <a:r>
              <a:rPr sz="2200" spc="-10" dirty="0">
                <a:latin typeface="Calibri"/>
                <a:cs typeface="Calibri"/>
              </a:rPr>
              <a:t>соответствует более </a:t>
            </a:r>
            <a:r>
              <a:rPr sz="2200" spc="-5" dirty="0">
                <a:latin typeface="Calibri"/>
                <a:cs typeface="Calibri"/>
              </a:rPr>
              <a:t>грубым изменениям  </a:t>
            </a:r>
            <a:r>
              <a:rPr sz="2200" spc="-15" dirty="0">
                <a:latin typeface="Calibri"/>
                <a:cs typeface="Calibri"/>
              </a:rPr>
              <a:t>электровозбудимости.</a:t>
            </a:r>
            <a:endParaRPr sz="2200">
              <a:latin typeface="Calibri"/>
              <a:cs typeface="Calibri"/>
            </a:endParaRPr>
          </a:p>
          <a:p>
            <a:pPr marL="355600" marR="5080" indent="-90170" algn="just">
              <a:lnSpc>
                <a:spcPct val="80000"/>
              </a:lnSpc>
              <a:spcBef>
                <a:spcPts val="545"/>
              </a:spcBef>
            </a:pP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исследовании </a:t>
            </a:r>
            <a:r>
              <a:rPr sz="2200" spc="-15" dirty="0">
                <a:latin typeface="Calibri"/>
                <a:cs typeface="Calibri"/>
              </a:rPr>
              <a:t>двигательная </a:t>
            </a:r>
            <a:r>
              <a:rPr sz="2200" spc="-10" dirty="0">
                <a:latin typeface="Calibri"/>
                <a:cs typeface="Calibri"/>
              </a:rPr>
              <a:t>реакция </a:t>
            </a:r>
            <a:r>
              <a:rPr sz="2200" spc="-5" dirty="0">
                <a:latin typeface="Calibri"/>
                <a:cs typeface="Calibri"/>
              </a:rPr>
              <a:t>с нерва и </a:t>
            </a:r>
            <a:r>
              <a:rPr sz="2200" spc="-10" dirty="0">
                <a:latin typeface="Calibri"/>
                <a:cs typeface="Calibri"/>
              </a:rPr>
              <a:t>мышцы  сохранена </a:t>
            </a:r>
            <a:r>
              <a:rPr sz="2200" spc="-20" dirty="0">
                <a:latin typeface="Calibri"/>
                <a:cs typeface="Calibri"/>
              </a:rPr>
              <a:t>только </a:t>
            </a:r>
            <a:r>
              <a:rPr sz="2200" spc="-5" dirty="0">
                <a:latin typeface="Calibri"/>
                <a:cs typeface="Calibri"/>
              </a:rPr>
              <a:t>на постоянный </a:t>
            </a:r>
            <a:r>
              <a:rPr sz="2200" spc="-15" dirty="0">
                <a:latin typeface="Calibri"/>
                <a:cs typeface="Calibri"/>
              </a:rPr>
              <a:t>ток, </a:t>
            </a:r>
            <a:r>
              <a:rPr sz="2200" spc="-5" dirty="0">
                <a:latin typeface="Calibri"/>
                <a:cs typeface="Calibri"/>
              </a:rPr>
              <a:t>а на </a:t>
            </a:r>
            <a:r>
              <a:rPr sz="2200" spc="-10" dirty="0">
                <a:latin typeface="Calibri"/>
                <a:cs typeface="Calibri"/>
              </a:rPr>
              <a:t>тетанизирующий </a:t>
            </a:r>
            <a:r>
              <a:rPr sz="2200" spc="-5" dirty="0">
                <a:latin typeface="Calibri"/>
                <a:cs typeface="Calibri"/>
              </a:rPr>
              <a:t>—  </a:t>
            </a:r>
            <a:r>
              <a:rPr sz="2200" spc="-15" dirty="0">
                <a:latin typeface="Calibri"/>
                <a:cs typeface="Calibri"/>
              </a:rPr>
              <a:t>отсутствует </a:t>
            </a:r>
            <a:r>
              <a:rPr sz="2200" spc="-10" dirty="0">
                <a:latin typeface="Calibri"/>
                <a:cs typeface="Calibri"/>
              </a:rPr>
              <a:t>(гальванофара-дическая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диссоциация).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201295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Сокращения </a:t>
            </a:r>
            <a:r>
              <a:rPr sz="2200" spc="-10" dirty="0">
                <a:latin typeface="Calibri"/>
                <a:cs typeface="Calibri"/>
              </a:rPr>
              <a:t>вялые, </a:t>
            </a:r>
            <a:r>
              <a:rPr sz="2200" spc="-5" dirty="0">
                <a:latin typeface="Calibri"/>
                <a:cs typeface="Calibri"/>
              </a:rPr>
              <a:t>червеобразные, </a:t>
            </a:r>
            <a:r>
              <a:rPr sz="2200" spc="-10" dirty="0">
                <a:latin typeface="Calibri"/>
                <a:cs typeface="Calibri"/>
              </a:rPr>
              <a:t>неполные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объему.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КЗС=АЗС </a:t>
            </a:r>
            <a:r>
              <a:rPr sz="2200" spc="-10" dirty="0">
                <a:latin typeface="Calibri"/>
                <a:cs typeface="Calibri"/>
              </a:rPr>
              <a:t>или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КЗС&lt;АЗС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64236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1642364"/>
            <a:ext cx="3408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415" algn="l"/>
                <a:tab pos="2265045" algn="l"/>
              </a:tabLst>
            </a:pPr>
            <a:r>
              <a:rPr sz="2400" b="1" dirty="0">
                <a:latin typeface="Calibri"/>
                <a:cs typeface="Calibri"/>
              </a:rPr>
              <a:t>Для	</a:t>
            </a:r>
            <a:r>
              <a:rPr sz="2400" b="1" spc="-10" dirty="0">
                <a:latin typeface="Calibri"/>
                <a:cs typeface="Calibri"/>
              </a:rPr>
              <a:t>п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лной	реакции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759" y="1642364"/>
            <a:ext cx="202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перерождения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490" y="2008073"/>
            <a:ext cx="5538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6800" algn="l"/>
                <a:tab pos="5040630" algn="l"/>
              </a:tabLst>
            </a:pP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у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вие 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дви</a:t>
            </a:r>
            <a:r>
              <a:rPr sz="2400" spc="-15" dirty="0">
                <a:latin typeface="Calibri"/>
                <a:cs typeface="Calibri"/>
              </a:rPr>
              <a:t>г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льн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</a:t>
            </a:r>
            <a:r>
              <a:rPr sz="2400" spc="-5" dirty="0">
                <a:latin typeface="Calibri"/>
                <a:cs typeface="Calibri"/>
              </a:rPr>
              <a:t>реак</a:t>
            </a:r>
            <a:r>
              <a:rPr sz="2400" spc="5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ии	при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3990" y="1642364"/>
            <a:ext cx="17849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хар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о  </a:t>
            </a:r>
            <a:r>
              <a:rPr sz="2400" spc="-5" dirty="0">
                <a:latin typeface="Calibri"/>
                <a:cs typeface="Calibri"/>
              </a:rPr>
              <a:t>ра</a:t>
            </a:r>
            <a:r>
              <a:rPr sz="2400" spc="-25" dirty="0">
                <a:latin typeface="Calibri"/>
                <a:cs typeface="Calibri"/>
              </a:rPr>
              <a:t>з</a:t>
            </a:r>
            <a:r>
              <a:rPr sz="2400" spc="-5" dirty="0">
                <a:latin typeface="Calibri"/>
                <a:cs typeface="Calibri"/>
              </a:rPr>
              <a:t>др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2374138"/>
            <a:ext cx="798068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1327785" algn="l"/>
                <a:tab pos="3067050" algn="l"/>
                <a:tab pos="5705475" algn="l"/>
              </a:tabLst>
            </a:pPr>
            <a:r>
              <a:rPr sz="2400" dirty="0">
                <a:latin typeface="Calibri"/>
                <a:cs typeface="Calibri"/>
              </a:rPr>
              <a:t>нерва	</a:t>
            </a:r>
            <a:r>
              <a:rPr sz="2400" spc="-10" dirty="0">
                <a:latin typeface="Calibri"/>
                <a:cs typeface="Calibri"/>
              </a:rPr>
              <a:t>постоянным	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тетанизирующим	</a:t>
            </a:r>
            <a:r>
              <a:rPr sz="2400" spc="-15" dirty="0">
                <a:latin typeface="Calibri"/>
                <a:cs typeface="Calibri"/>
              </a:rPr>
              <a:t>токами.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течение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первых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нескольких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месяцев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денервированная  мышца отвечает </a:t>
            </a:r>
            <a:r>
              <a:rPr sz="2400" spc="-10" dirty="0">
                <a:latin typeface="Calibri"/>
                <a:cs typeface="Calibri"/>
              </a:rPr>
              <a:t>вялым, </a:t>
            </a:r>
            <a:r>
              <a:rPr sz="2400" spc="-5" dirty="0">
                <a:latin typeface="Calibri"/>
                <a:cs typeface="Calibri"/>
              </a:rPr>
              <a:t>червеобразным сокращением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10" dirty="0">
                <a:latin typeface="Calibri"/>
                <a:cs typeface="Calibri"/>
              </a:rPr>
              <a:t>постоянный ток, затем </a:t>
            </a:r>
            <a:r>
              <a:rPr sz="2400" dirty="0">
                <a:latin typeface="Calibri"/>
                <a:cs typeface="Calibri"/>
              </a:rPr>
              <a:t>перестает </a:t>
            </a:r>
            <a:r>
              <a:rPr sz="2400" spc="-5" dirty="0">
                <a:latin typeface="Calibri"/>
                <a:cs typeface="Calibri"/>
              </a:rPr>
              <a:t>реагировать </a:t>
            </a:r>
            <a:r>
              <a:rPr sz="2400" spc="-15" dirty="0">
                <a:latin typeface="Calibri"/>
                <a:cs typeface="Calibri"/>
              </a:rPr>
              <a:t>даже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20" dirty="0">
                <a:latin typeface="Calibri"/>
                <a:cs typeface="Calibri"/>
              </a:rPr>
              <a:t>ток  </a:t>
            </a:r>
            <a:r>
              <a:rPr sz="2400" spc="-10" dirty="0">
                <a:latin typeface="Calibri"/>
                <a:cs typeface="Calibri"/>
              </a:rPr>
              <a:t>большой </a:t>
            </a:r>
            <a:r>
              <a:rPr sz="2400" dirty="0">
                <a:latin typeface="Calibri"/>
                <a:cs typeface="Calibri"/>
              </a:rPr>
              <a:t>силы </a:t>
            </a:r>
            <a:r>
              <a:rPr sz="2400" spc="-10" dirty="0">
                <a:latin typeface="Calibri"/>
                <a:cs typeface="Calibri"/>
              </a:rPr>
              <a:t>(до </a:t>
            </a:r>
            <a:r>
              <a:rPr sz="2400" spc="-5" dirty="0">
                <a:latin typeface="Calibri"/>
                <a:cs typeface="Calibri"/>
              </a:rPr>
              <a:t>13—15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1075"/>
                </a:moveTo>
                <a:lnTo>
                  <a:pt x="9144000" y="981075"/>
                </a:lnTo>
                <a:lnTo>
                  <a:pt x="9144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4088" y="10160"/>
            <a:ext cx="6191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776220" algn="l"/>
                <a:tab pos="5266055" algn="l"/>
              </a:tabLst>
            </a:pPr>
            <a:r>
              <a:rPr spc="-5" dirty="0"/>
              <a:t>П</a:t>
            </a:r>
            <a:r>
              <a:rPr spc="-55" dirty="0"/>
              <a:t>о</a:t>
            </a:r>
            <a:r>
              <a:rPr spc="-5" dirty="0"/>
              <a:t>лная</a:t>
            </a:r>
            <a:r>
              <a:rPr dirty="0"/>
              <a:t>	</a:t>
            </a:r>
            <a:r>
              <a:rPr spc="-5" dirty="0"/>
              <a:t>реа</a:t>
            </a:r>
            <a:r>
              <a:rPr spc="-15" dirty="0"/>
              <a:t>к</a:t>
            </a:r>
            <a:r>
              <a:rPr spc="-10" dirty="0"/>
              <a:t>ци</a:t>
            </a:r>
            <a:r>
              <a:rPr spc="-5" dirty="0"/>
              <a:t>я</a:t>
            </a:r>
            <a:r>
              <a:rPr dirty="0"/>
              <a:t>	</a:t>
            </a:r>
            <a:r>
              <a:rPr spc="-10" dirty="0"/>
              <a:t>пере</a:t>
            </a:r>
            <a:r>
              <a:rPr spc="-15" dirty="0"/>
              <a:t>р</a:t>
            </a:r>
            <a:r>
              <a:rPr spc="-45" dirty="0"/>
              <a:t>о</a:t>
            </a:r>
            <a:r>
              <a:rPr spc="-5" dirty="0"/>
              <a:t>ж</a:t>
            </a:r>
            <a:r>
              <a:rPr spc="-25" dirty="0"/>
              <a:t>д</a:t>
            </a:r>
            <a:r>
              <a:rPr spc="-10" dirty="0"/>
              <a:t>ени</a:t>
            </a:r>
            <a:r>
              <a:rPr spc="-5" dirty="0"/>
              <a:t>я</a:t>
            </a:r>
            <a:r>
              <a:rPr dirty="0"/>
              <a:t>	</a:t>
            </a:r>
            <a:r>
              <a:rPr spc="-10" dirty="0"/>
              <a:t>нерва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1075"/>
                </a:moveTo>
                <a:lnTo>
                  <a:pt x="9144000" y="981075"/>
                </a:lnTo>
                <a:lnTo>
                  <a:pt x="9144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2842" y="241808"/>
            <a:ext cx="673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Миотоническая </a:t>
            </a:r>
            <a:r>
              <a:rPr spc="-5" dirty="0"/>
              <a:t>и </a:t>
            </a:r>
            <a:r>
              <a:rPr spc="-10" dirty="0"/>
              <a:t>миастеническая</a:t>
            </a:r>
            <a:r>
              <a:rPr spc="45" dirty="0"/>
              <a:t> </a:t>
            </a:r>
            <a:r>
              <a:rPr spc="-5" dirty="0"/>
              <a:t>реакции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081278"/>
            <a:ext cx="7979409" cy="53905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Миотоническая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 сокращение носит тонический </a:t>
            </a:r>
            <a:r>
              <a:rPr sz="2200" spc="-10" dirty="0">
                <a:latin typeface="Calibri"/>
                <a:cs typeface="Calibri"/>
              </a:rPr>
              <a:t>характер.  </a:t>
            </a:r>
            <a:r>
              <a:rPr sz="2200" spc="-5" dirty="0">
                <a:latin typeface="Calibri"/>
                <a:cs typeface="Calibri"/>
              </a:rPr>
              <a:t>Мышца </a:t>
            </a:r>
            <a:r>
              <a:rPr sz="2200" spc="-15" dirty="0">
                <a:latin typeface="Calibri"/>
                <a:cs typeface="Calibri"/>
              </a:rPr>
              <a:t>длительно </a:t>
            </a:r>
            <a:r>
              <a:rPr sz="2200" spc="-20" dirty="0">
                <a:latin typeface="Calibri"/>
                <a:cs typeface="Calibri"/>
              </a:rPr>
              <a:t>находится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состоянии сокращения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0" dirty="0">
                <a:latin typeface="Calibri"/>
                <a:cs typeface="Calibri"/>
              </a:rPr>
              <a:t>медленно, </a:t>
            </a:r>
            <a:r>
              <a:rPr sz="2200" spc="-5" dirty="0">
                <a:latin typeface="Calibri"/>
                <a:cs typeface="Calibri"/>
              </a:rPr>
              <a:t>в течение 3— 8 с и </a:t>
            </a:r>
            <a:r>
              <a:rPr sz="2200" spc="-10" dirty="0">
                <a:latin typeface="Calibri"/>
                <a:cs typeface="Calibri"/>
              </a:rPr>
              <a:t>больше, </a:t>
            </a:r>
            <a:r>
              <a:rPr sz="2200" spc="-15" dirty="0">
                <a:latin typeface="Calibri"/>
                <a:cs typeface="Calibri"/>
              </a:rPr>
              <a:t>расслабляется </a:t>
            </a:r>
            <a:r>
              <a:rPr sz="2200" spc="-5" dirty="0">
                <a:latin typeface="Calibri"/>
                <a:cs typeface="Calibri"/>
              </a:rPr>
              <a:t>после   </a:t>
            </a:r>
            <a:r>
              <a:rPr sz="2200" spc="-10" dirty="0">
                <a:latin typeface="Calibri"/>
                <a:cs typeface="Calibri"/>
              </a:rPr>
              <a:t>размыкания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тока.</a:t>
            </a:r>
            <a:endParaRPr sz="22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Миастеническая: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 равномерном </a:t>
            </a:r>
            <a:r>
              <a:rPr sz="2200" spc="-10" dirty="0">
                <a:latin typeface="Calibri"/>
                <a:cs typeface="Calibri"/>
              </a:rPr>
              <a:t>ритмическом замыкании  тетанизирующего </a:t>
            </a:r>
            <a:r>
              <a:rPr sz="2200" spc="-15" dirty="0">
                <a:latin typeface="Calibri"/>
                <a:cs typeface="Calibri"/>
              </a:rPr>
              <a:t>тока </a:t>
            </a:r>
            <a:r>
              <a:rPr sz="2200" spc="-5" dirty="0">
                <a:latin typeface="Calibri"/>
                <a:cs typeface="Calibri"/>
              </a:rPr>
              <a:t>(40- 60 </a:t>
            </a:r>
            <a:r>
              <a:rPr sz="2200" spc="-10" dirty="0">
                <a:latin typeface="Calibri"/>
                <a:cs typeface="Calibri"/>
              </a:rPr>
              <a:t>замыканий)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области  двигательной </a:t>
            </a:r>
            <a:r>
              <a:rPr sz="2200" spc="-5" dirty="0">
                <a:latin typeface="Calibri"/>
                <a:cs typeface="Calibri"/>
              </a:rPr>
              <a:t>точки мышцы сокращения вначале </a:t>
            </a:r>
            <a:r>
              <a:rPr sz="2200" spc="-15" dirty="0">
                <a:latin typeface="Calibri"/>
                <a:cs typeface="Calibri"/>
              </a:rPr>
              <a:t>ослабевают, </a:t>
            </a:r>
            <a:r>
              <a:rPr sz="2200" spc="-5" dirty="0">
                <a:latin typeface="Calibri"/>
                <a:cs typeface="Calibri"/>
              </a:rPr>
              <a:t>а  </a:t>
            </a:r>
            <a:r>
              <a:rPr sz="2200" spc="-15" dirty="0">
                <a:latin typeface="Calibri"/>
                <a:cs typeface="Calibri"/>
              </a:rPr>
              <a:t>затем</a:t>
            </a:r>
            <a:r>
              <a:rPr sz="2200" spc="-10" dirty="0">
                <a:latin typeface="Calibri"/>
                <a:cs typeface="Calibri"/>
              </a:rPr>
              <a:t> прекращаются.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После 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отдыха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двигательная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реакция</a:t>
            </a:r>
            <a:r>
              <a:rPr sz="2200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восстанавливается!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ct val="801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Исследование проводят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два этапа: </a:t>
            </a:r>
            <a:r>
              <a:rPr sz="2200" spc="-5" dirty="0">
                <a:latin typeface="Calibri"/>
                <a:cs typeface="Calibri"/>
              </a:rPr>
              <a:t>без применении  </a:t>
            </a:r>
            <a:r>
              <a:rPr sz="2200" spc="-10" dirty="0">
                <a:latin typeface="Calibri"/>
                <a:cs typeface="Calibri"/>
              </a:rPr>
              <a:t>антихолинэстеразных </a:t>
            </a:r>
            <a:r>
              <a:rPr sz="2200" spc="-5" dirty="0">
                <a:latin typeface="Calibri"/>
                <a:cs typeface="Calibri"/>
              </a:rPr>
              <a:t>веществ и </a:t>
            </a:r>
            <a:r>
              <a:rPr sz="2200" dirty="0">
                <a:latin typeface="Calibri"/>
                <a:cs typeface="Calibri"/>
              </a:rPr>
              <a:t>через </a:t>
            </a:r>
            <a:r>
              <a:rPr sz="2200" spc="-5" dirty="0">
                <a:latin typeface="Calibri"/>
                <a:cs typeface="Calibri"/>
              </a:rPr>
              <a:t>30 мин. после </a:t>
            </a:r>
            <a:r>
              <a:rPr sz="2200" spc="-10" dirty="0">
                <a:latin typeface="Calibri"/>
                <a:cs typeface="Calibri"/>
              </a:rPr>
              <a:t>введения  </a:t>
            </a:r>
            <a:r>
              <a:rPr sz="2200" spc="-5" dirty="0">
                <a:latin typeface="Calibri"/>
                <a:cs typeface="Calibri"/>
              </a:rPr>
              <a:t>прозерина.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наличии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положительной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миастенической</a:t>
            </a:r>
            <a:r>
              <a:rPr sz="2200" spc="-10" dirty="0">
                <a:latin typeface="Calibri"/>
                <a:cs typeface="Calibri"/>
              </a:rPr>
              <a:t> реакции </a:t>
            </a:r>
            <a:r>
              <a:rPr sz="2200" spc="-20" dirty="0">
                <a:latin typeface="Calibri"/>
                <a:cs typeface="Calibri"/>
              </a:rPr>
              <a:t>под  </a:t>
            </a:r>
            <a:r>
              <a:rPr sz="2200" spc="-10" dirty="0">
                <a:latin typeface="Calibri"/>
                <a:cs typeface="Calibri"/>
              </a:rPr>
              <a:t>влиянием прозерина </a:t>
            </a:r>
            <a:r>
              <a:rPr sz="2200" spc="-5" dirty="0">
                <a:latin typeface="Calibri"/>
                <a:cs typeface="Calibri"/>
              </a:rPr>
              <a:t>исчезает </a:t>
            </a:r>
            <a:r>
              <a:rPr sz="2200" spc="-10" dirty="0">
                <a:latin typeface="Calibri"/>
                <a:cs typeface="Calibri"/>
              </a:rPr>
              <a:t>патологическая утомляемость  </a:t>
            </a:r>
            <a:r>
              <a:rPr sz="2200" spc="-5" dirty="0">
                <a:latin typeface="Calibri"/>
                <a:cs typeface="Calibri"/>
              </a:rPr>
              <a:t>мышц.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125855"/>
          </a:xfrm>
          <a:custGeom>
            <a:avLst/>
            <a:gdLst/>
            <a:ahLst/>
            <a:cxnLst/>
            <a:rect l="l" t="t" r="r" b="b"/>
            <a:pathLst>
              <a:path w="9144000" h="1125855">
                <a:moveTo>
                  <a:pt x="0" y="1125537"/>
                </a:moveTo>
                <a:lnTo>
                  <a:pt x="9144000" y="1125537"/>
                </a:lnTo>
                <a:lnTo>
                  <a:pt x="9144000" y="0"/>
                </a:lnTo>
                <a:lnTo>
                  <a:pt x="0" y="0"/>
                </a:lnTo>
                <a:lnTo>
                  <a:pt x="0" y="11255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7864" y="30302"/>
            <a:ext cx="52044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989330" algn="l"/>
                <a:tab pos="4648835" algn="l"/>
              </a:tabLst>
            </a:pPr>
            <a:r>
              <a:rPr sz="2200" spc="-10" dirty="0"/>
              <a:t>Спосо</a:t>
            </a:r>
            <a:r>
              <a:rPr sz="2200" spc="-5" dirty="0"/>
              <a:t>б</a:t>
            </a:r>
            <a:r>
              <a:rPr sz="2200" dirty="0"/>
              <a:t>	</a:t>
            </a:r>
            <a:r>
              <a:rPr sz="2200" spc="-5" dirty="0"/>
              <a:t>р</a:t>
            </a:r>
            <a:r>
              <a:rPr sz="2200" spc="-20" dirty="0"/>
              <a:t>а</a:t>
            </a:r>
            <a:r>
              <a:rPr sz="2200" spc="-10" dirty="0"/>
              <a:t>с</a:t>
            </a:r>
            <a:r>
              <a:rPr sz="2200" spc="-5" dirty="0"/>
              <a:t>шир</a:t>
            </a:r>
            <a:r>
              <a:rPr sz="2200" spc="-15" dirty="0"/>
              <a:t>е</a:t>
            </a:r>
            <a:r>
              <a:rPr sz="2200" spc="-10" dirty="0"/>
              <a:t>нно</a:t>
            </a:r>
            <a:r>
              <a:rPr sz="2200" spc="-5" dirty="0"/>
              <a:t>й</a:t>
            </a:r>
            <a:r>
              <a:rPr sz="2200" spc="20" dirty="0"/>
              <a:t> </a:t>
            </a:r>
            <a:r>
              <a:rPr sz="2200" spc="-65" dirty="0"/>
              <a:t>Э</a:t>
            </a:r>
            <a:r>
              <a:rPr sz="2200" spc="-5" dirty="0"/>
              <a:t>Д</a:t>
            </a:r>
            <a:r>
              <a:rPr sz="2200" spc="-10" dirty="0"/>
              <a:t> </a:t>
            </a:r>
            <a:r>
              <a:rPr sz="2200" spc="-5" dirty="0"/>
              <a:t>с</a:t>
            </a:r>
            <a:r>
              <a:rPr sz="2200" spc="5" dirty="0"/>
              <a:t> </a:t>
            </a:r>
            <a:r>
              <a:rPr sz="2200" spc="-10" dirty="0"/>
              <a:t>пом</a:t>
            </a:r>
            <a:r>
              <a:rPr sz="2200" spc="-15" dirty="0"/>
              <a:t>о</a:t>
            </a:r>
            <a:r>
              <a:rPr sz="2200" spc="-10" dirty="0"/>
              <a:t>щь</a:t>
            </a:r>
            <a:r>
              <a:rPr sz="2200" spc="-5" dirty="0"/>
              <a:t>ю</a:t>
            </a:r>
            <a:r>
              <a:rPr sz="2200" dirty="0"/>
              <a:t>	</a:t>
            </a:r>
            <a:r>
              <a:rPr sz="2200" spc="-10" dirty="0"/>
              <a:t>СМТ</a:t>
            </a:r>
            <a:endParaRPr sz="2200"/>
          </a:p>
          <a:p>
            <a:pPr marL="1905" algn="ctr">
              <a:lnSpc>
                <a:spcPct val="100000"/>
              </a:lnSpc>
            </a:pPr>
            <a:r>
              <a:rPr sz="2200" spc="-35" dirty="0"/>
              <a:t>(ОТФ </a:t>
            </a:r>
            <a:r>
              <a:rPr sz="2200" spc="-5" dirty="0"/>
              <a:t>врача</a:t>
            </a:r>
            <a:r>
              <a:rPr sz="2200" spc="20" dirty="0"/>
              <a:t> </a:t>
            </a:r>
            <a:r>
              <a:rPr sz="2200" spc="-10" dirty="0"/>
              <a:t>физиотерапевта)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618540" y="1303146"/>
            <a:ext cx="7838440" cy="368490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715" indent="-342900" algn="just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Униполярная методика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00080"/>
                </a:solidFill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активный </a:t>
            </a:r>
            <a:r>
              <a:rPr sz="2000" spc="-15" dirty="0">
                <a:latin typeface="Calibri"/>
                <a:cs typeface="Calibri"/>
              </a:rPr>
              <a:t>электрод </a:t>
            </a:r>
            <a:r>
              <a:rPr sz="2000" spc="-5" dirty="0">
                <a:latin typeface="Calibri"/>
                <a:cs typeface="Calibri"/>
              </a:rPr>
              <a:t>устанавливается </a:t>
            </a:r>
            <a:r>
              <a:rPr sz="2000" spc="5" dirty="0">
                <a:latin typeface="Calibri"/>
                <a:cs typeface="Calibri"/>
              </a:rPr>
              <a:t>на  </a:t>
            </a:r>
            <a:r>
              <a:rPr sz="2000" spc="-15" dirty="0">
                <a:latin typeface="Calibri"/>
                <a:cs typeface="Calibri"/>
              </a:rPr>
              <a:t>электродвигательную </a:t>
            </a:r>
            <a:r>
              <a:rPr sz="2000" spc="-20" dirty="0">
                <a:latin typeface="Calibri"/>
                <a:cs typeface="Calibri"/>
              </a:rPr>
              <a:t>точку, </a:t>
            </a:r>
            <a:r>
              <a:rPr sz="2000" spc="-5" dirty="0">
                <a:latin typeface="Calibri"/>
                <a:cs typeface="Calibri"/>
              </a:rPr>
              <a:t>индифферентный </a:t>
            </a:r>
            <a:r>
              <a:rPr sz="2000" spc="5" dirty="0">
                <a:latin typeface="Calibri"/>
                <a:cs typeface="Calibri"/>
              </a:rPr>
              <a:t>— </a:t>
            </a:r>
            <a:r>
              <a:rPr sz="2000" dirty="0">
                <a:latin typeface="Calibri"/>
                <a:cs typeface="Calibri"/>
              </a:rPr>
              <a:t>на плечо </a:t>
            </a:r>
            <a:r>
              <a:rPr sz="2000" spc="-10" dirty="0">
                <a:latin typeface="Calibri"/>
                <a:cs typeface="Calibri"/>
              </a:rPr>
              <a:t>либо  бедро противоположной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конечности;</a:t>
            </a:r>
            <a:endParaRPr sz="20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Биполярная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методика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точечные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пластинчатые </a:t>
            </a:r>
            <a:r>
              <a:rPr sz="2000" spc="-15" dirty="0">
                <a:latin typeface="Calibri"/>
                <a:cs typeface="Calibri"/>
              </a:rPr>
              <a:t>электроды  </a:t>
            </a:r>
            <a:r>
              <a:rPr sz="2000" spc="-5" dirty="0">
                <a:latin typeface="Calibri"/>
                <a:cs typeface="Calibri"/>
              </a:rPr>
              <a:t>размером 2Х2 см помещаются на </a:t>
            </a:r>
            <a:r>
              <a:rPr sz="2000" spc="-15" dirty="0">
                <a:latin typeface="Calibri"/>
                <a:cs typeface="Calibri"/>
              </a:rPr>
              <a:t>электродвигательную точку  </a:t>
            </a:r>
            <a:r>
              <a:rPr sz="2000" spc="-5" dirty="0">
                <a:latin typeface="Calibri"/>
                <a:cs typeface="Calibri"/>
              </a:rPr>
              <a:t>мышцы </a:t>
            </a:r>
            <a:r>
              <a:rPr sz="2000" dirty="0">
                <a:latin typeface="Calibri"/>
                <a:cs typeface="Calibri"/>
              </a:rPr>
              <a:t>и в </a:t>
            </a:r>
            <a:r>
              <a:rPr sz="2000" spc="-10" dirty="0">
                <a:latin typeface="Calibri"/>
                <a:cs typeface="Calibri"/>
              </a:rPr>
              <a:t>области </a:t>
            </a:r>
            <a:r>
              <a:rPr sz="2000" spc="-15" dirty="0">
                <a:latin typeface="Calibri"/>
                <a:cs typeface="Calibri"/>
              </a:rPr>
              <a:t>перехода </a:t>
            </a:r>
            <a:r>
              <a:rPr sz="2000" spc="-5" dirty="0">
                <a:latin typeface="Calibri"/>
                <a:cs typeface="Calibri"/>
              </a:rPr>
              <a:t>мышцы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сухожилие.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больных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периферическими парезами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вначале </a:t>
            </a:r>
            <a:r>
              <a:rPr sz="2000" spc="-10" dirty="0">
                <a:latin typeface="Calibri"/>
                <a:cs typeface="Calibri"/>
              </a:rPr>
              <a:t>исследование  проводят </a:t>
            </a:r>
            <a:r>
              <a:rPr sz="2000" spc="-5" dirty="0">
                <a:latin typeface="Calibri"/>
                <a:cs typeface="Calibri"/>
              </a:rPr>
              <a:t>переменными СМТ при </a:t>
            </a:r>
            <a:r>
              <a:rPr sz="2000" spc="-20" dirty="0">
                <a:latin typeface="Calibri"/>
                <a:cs typeface="Calibri"/>
              </a:rPr>
              <a:t>глубине модуляции </a:t>
            </a:r>
            <a:r>
              <a:rPr sz="2000" spc="-5" dirty="0">
                <a:latin typeface="Calibri"/>
                <a:cs typeface="Calibri"/>
              </a:rPr>
              <a:t>75 </a:t>
            </a:r>
            <a:r>
              <a:rPr sz="2000" spc="-10" dirty="0">
                <a:latin typeface="Calibri"/>
                <a:cs typeface="Calibri"/>
              </a:rPr>
              <a:t>%. </a:t>
            </a:r>
            <a:r>
              <a:rPr sz="2000" spc="-35" dirty="0">
                <a:latin typeface="Calibri"/>
                <a:cs typeface="Calibri"/>
              </a:rPr>
              <a:t>Род  </a:t>
            </a:r>
            <a:r>
              <a:rPr sz="2000" spc="-10" dirty="0">
                <a:latin typeface="Calibri"/>
                <a:cs typeface="Calibri"/>
              </a:rPr>
              <a:t>работы II, длительность </a:t>
            </a:r>
            <a:r>
              <a:rPr sz="2000" spc="-5" dirty="0">
                <a:latin typeface="Calibri"/>
                <a:cs typeface="Calibri"/>
              </a:rPr>
              <a:t>посылок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пауз </a:t>
            </a:r>
            <a:r>
              <a:rPr sz="2000" dirty="0">
                <a:latin typeface="Calibri"/>
                <a:cs typeface="Calibri"/>
              </a:rPr>
              <a:t>— </a:t>
            </a:r>
            <a:r>
              <a:rPr sz="2000" spc="-5" dirty="0">
                <a:latin typeface="Calibri"/>
                <a:cs typeface="Calibri"/>
              </a:rPr>
              <a:t>но 2—3 </a:t>
            </a:r>
            <a:r>
              <a:rPr sz="2000" dirty="0">
                <a:latin typeface="Calibri"/>
                <a:cs typeface="Calibri"/>
              </a:rPr>
              <a:t>с. </a:t>
            </a:r>
            <a:r>
              <a:rPr sz="2000" spc="-5" dirty="0">
                <a:latin typeface="Calibri"/>
                <a:cs typeface="Calibri"/>
              </a:rPr>
              <a:t>Постепенно  уменьшая частоту </a:t>
            </a:r>
            <a:r>
              <a:rPr sz="2000" spc="-20" dirty="0">
                <a:latin typeface="Calibri"/>
                <a:cs typeface="Calibri"/>
              </a:rPr>
              <a:t>модуляции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150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30 </a:t>
            </a:r>
            <a:r>
              <a:rPr sz="2000" spc="-25" dirty="0">
                <a:latin typeface="Calibri"/>
                <a:cs typeface="Calibri"/>
              </a:rPr>
              <a:t>Гц, </a:t>
            </a:r>
            <a:r>
              <a:rPr sz="2000" spc="-15" dirty="0">
                <a:latin typeface="Calibri"/>
                <a:cs typeface="Calibri"/>
              </a:rPr>
              <a:t>подбирают </a:t>
            </a:r>
            <a:r>
              <a:rPr sz="2000" spc="-10" dirty="0">
                <a:latin typeface="Calibri"/>
                <a:cs typeface="Calibri"/>
              </a:rPr>
              <a:t>такую,  </a:t>
            </a:r>
            <a:r>
              <a:rPr sz="2000" spc="-15" dirty="0">
                <a:latin typeface="Calibri"/>
                <a:cs typeface="Calibri"/>
              </a:rPr>
              <a:t>которая </a:t>
            </a: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одинаковой </a:t>
            </a:r>
            <a:r>
              <a:rPr sz="2000" dirty="0">
                <a:latin typeface="Calibri"/>
                <a:cs typeface="Calibri"/>
              </a:rPr>
              <a:t>силе </a:t>
            </a:r>
            <a:r>
              <a:rPr sz="2000" spc="-20" dirty="0">
                <a:latin typeface="Calibri"/>
                <a:cs typeface="Calibri"/>
              </a:rPr>
              <a:t>тока </a:t>
            </a:r>
            <a:r>
              <a:rPr sz="2000" dirty="0">
                <a:latin typeface="Calibri"/>
                <a:cs typeface="Calibri"/>
              </a:rPr>
              <a:t>вызывает </a:t>
            </a:r>
            <a:r>
              <a:rPr sz="2000" spc="-5" dirty="0">
                <a:latin typeface="Calibri"/>
                <a:cs typeface="Calibri"/>
              </a:rPr>
              <a:t>оптимальное  сокращение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мышц.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Если </a:t>
            </a:r>
            <a:r>
              <a:rPr sz="2000" b="1" spc="-10" dirty="0">
                <a:latin typeface="Calibri"/>
                <a:cs typeface="Calibri"/>
              </a:rPr>
              <a:t>двигательная </a:t>
            </a:r>
            <a:r>
              <a:rPr sz="2000" b="1" dirty="0">
                <a:latin typeface="Calibri"/>
                <a:cs typeface="Calibri"/>
              </a:rPr>
              <a:t>реакция на </a:t>
            </a:r>
            <a:r>
              <a:rPr sz="2000" b="1" spc="-5" dirty="0">
                <a:latin typeface="Calibri"/>
                <a:cs typeface="Calibri"/>
              </a:rPr>
              <a:t>переменный </a:t>
            </a:r>
            <a:r>
              <a:rPr sz="2000" b="1" spc="-10" dirty="0">
                <a:latin typeface="Calibri"/>
                <a:cs typeface="Calibri"/>
              </a:rPr>
              <a:t>ток </a:t>
            </a:r>
            <a:r>
              <a:rPr sz="2000" b="1" spc="-20" dirty="0">
                <a:latin typeface="Calibri"/>
                <a:cs typeface="Calibri"/>
              </a:rPr>
              <a:t>отсутствует,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режим</a:t>
            </a:r>
            <a:endParaRPr sz="2000">
              <a:latin typeface="Calibri"/>
              <a:cs typeface="Calibri"/>
            </a:endParaRPr>
          </a:p>
          <a:p>
            <a:pPr marL="354965" algn="just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переводят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положение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«выпрямленный».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5372" y="6386271"/>
            <a:ext cx="55778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latin typeface="Arial"/>
                <a:cs typeface="Arial"/>
              </a:rPr>
              <a:t>Гурленя </a:t>
            </a:r>
            <a:r>
              <a:rPr sz="1400" i="1" dirty="0">
                <a:latin typeface="Arial"/>
                <a:cs typeface="Arial"/>
              </a:rPr>
              <a:t>А. </a:t>
            </a:r>
            <a:r>
              <a:rPr sz="1400" i="1" spc="-5" dirty="0">
                <a:latin typeface="Arial"/>
                <a:cs typeface="Arial"/>
              </a:rPr>
              <a:t>М., </a:t>
            </a:r>
            <a:r>
              <a:rPr sz="1400" i="1" spc="-40" dirty="0">
                <a:latin typeface="Arial"/>
                <a:cs typeface="Arial"/>
              </a:rPr>
              <a:t>Багель </a:t>
            </a:r>
            <a:r>
              <a:rPr sz="1400" i="1" spc="-90" dirty="0">
                <a:latin typeface="Arial"/>
                <a:cs typeface="Arial"/>
              </a:rPr>
              <a:t>Г. </a:t>
            </a:r>
            <a:r>
              <a:rPr sz="1400" i="1" dirty="0">
                <a:latin typeface="Arial"/>
                <a:cs typeface="Arial"/>
              </a:rPr>
              <a:t>Е. </a:t>
            </a:r>
            <a:r>
              <a:rPr sz="1400" i="1" spc="-50" dirty="0">
                <a:latin typeface="Arial"/>
                <a:cs typeface="Arial"/>
              </a:rPr>
              <a:t>//Физиотерапия </a:t>
            </a:r>
            <a:r>
              <a:rPr sz="1400" i="1" spc="5" dirty="0">
                <a:latin typeface="Arial"/>
                <a:cs typeface="Arial"/>
              </a:rPr>
              <a:t>и </a:t>
            </a:r>
            <a:r>
              <a:rPr sz="1400" i="1" spc="-70" dirty="0">
                <a:latin typeface="Arial"/>
                <a:cs typeface="Arial"/>
              </a:rPr>
              <a:t>курортология</a:t>
            </a:r>
            <a:r>
              <a:rPr sz="1400" i="1" spc="-17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нервных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latin typeface="Arial"/>
                <a:cs typeface="Arial"/>
              </a:rPr>
              <a:t>болезней.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1989.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054735"/>
            <a:ext cx="1612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Частичная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9007" y="1054735"/>
            <a:ext cx="3949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0955" algn="l"/>
                <a:tab pos="3383915" algn="l"/>
              </a:tabLst>
            </a:pPr>
            <a:r>
              <a:rPr sz="2200" b="1" spc="-5" dirty="0">
                <a:latin typeface="Calibri"/>
                <a:cs typeface="Calibri"/>
              </a:rPr>
              <a:t>ре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ц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пере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жден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ти</a:t>
            </a:r>
            <a:r>
              <a:rPr sz="2200" b="1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089" y="138709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332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3021" y="1054735"/>
            <a:ext cx="1800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1959" algn="l"/>
                <a:tab pos="788035" algn="l"/>
              </a:tabLst>
            </a:pPr>
            <a:r>
              <a:rPr sz="2200" b="1" spc="-5" dirty="0">
                <a:latin typeface="Calibri"/>
                <a:cs typeface="Calibri"/>
              </a:rPr>
              <a:t>А	-	</a:t>
            </a:r>
            <a:r>
              <a:rPr sz="2200" spc="-5" dirty="0">
                <a:latin typeface="Calibri"/>
                <a:cs typeface="Calibri"/>
              </a:rPr>
              <a:t>наличие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440" y="1356486"/>
            <a:ext cx="2901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8489" algn="l"/>
              </a:tabLst>
            </a:pPr>
            <a:r>
              <a:rPr sz="2200" spc="-15" dirty="0">
                <a:latin typeface="Calibri"/>
                <a:cs typeface="Calibri"/>
              </a:rPr>
              <a:t>двигательной	</a:t>
            </a:r>
            <a:r>
              <a:rPr sz="2200" spc="-10" dirty="0">
                <a:latin typeface="Calibri"/>
                <a:cs typeface="Calibri"/>
              </a:rPr>
              <a:t>реакции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6225" y="1356486"/>
            <a:ext cx="4366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2925" algn="l"/>
                <a:tab pos="2321560" algn="l"/>
                <a:tab pos="2950845" algn="l"/>
                <a:tab pos="3315335" algn="l"/>
              </a:tabLst>
            </a:pPr>
            <a:r>
              <a:rPr sz="2200" spc="-5" dirty="0">
                <a:latin typeface="Calibri"/>
                <a:cs typeface="Calibri"/>
              </a:rPr>
              <a:t>на	</a:t>
            </a:r>
            <a:r>
              <a:rPr sz="2200" dirty="0">
                <a:latin typeface="Calibri"/>
                <a:cs typeface="Calibri"/>
              </a:rPr>
              <a:t>п</a:t>
            </a:r>
            <a:r>
              <a:rPr sz="2200" spc="-5" dirty="0">
                <a:latin typeface="Calibri"/>
                <a:cs typeface="Calibri"/>
              </a:rPr>
              <a:t>ер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енный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ок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час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10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1658238"/>
            <a:ext cx="7833995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модуляции </a:t>
            </a:r>
            <a:r>
              <a:rPr sz="2200" spc="-5" dirty="0">
                <a:latin typeface="Calibri"/>
                <a:cs typeface="Calibri"/>
              </a:rPr>
              <a:t>150—30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Гц.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010919" algn="l"/>
                <a:tab pos="2439035" algn="l"/>
                <a:tab pos="3650615" algn="l"/>
                <a:tab pos="5658485" algn="l"/>
                <a:tab pos="6386830" algn="l"/>
                <a:tab pos="6717665" algn="l"/>
                <a:tab pos="697674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ре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акции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</a:t>
            </a:r>
            <a:r>
              <a:rPr sz="22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ени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г</a:t>
            </a:r>
            <a:r>
              <a:rPr sz="2200" spc="-25" dirty="0">
                <a:latin typeface="Calibri"/>
                <a:cs typeface="Calibri"/>
              </a:rPr>
              <a:t>р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spc="-15" dirty="0">
                <a:latin typeface="Calibri"/>
                <a:cs typeface="Calibri"/>
              </a:rPr>
              <a:t>б</a:t>
            </a:r>
            <a:r>
              <a:rPr sz="2200" dirty="0">
                <a:latin typeface="Calibri"/>
                <a:cs typeface="Calibri"/>
              </a:rPr>
              <a:t>ы</a:t>
            </a:r>
            <a:r>
              <a:rPr sz="2200" spc="-5" dirty="0"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440" y="2697861"/>
            <a:ext cx="5377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60625" algn="l"/>
                <a:tab pos="3408679" algn="l"/>
              </a:tabLst>
            </a:pPr>
            <a:r>
              <a:rPr sz="2200" spc="-5" dirty="0">
                <a:latin typeface="Calibri"/>
                <a:cs typeface="Calibri"/>
              </a:rPr>
              <a:t>качественные	и	</a:t>
            </a:r>
            <a:r>
              <a:rPr sz="2200" spc="-10" dirty="0">
                <a:latin typeface="Calibri"/>
                <a:cs typeface="Calibri"/>
              </a:rPr>
              <a:t>количественные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440" y="2999612"/>
            <a:ext cx="6015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80080" algn="l"/>
                <a:tab pos="5020945" algn="l"/>
              </a:tabLst>
            </a:pPr>
            <a:r>
              <a:rPr sz="2200" spc="-15" dirty="0">
                <a:latin typeface="Calibri"/>
                <a:cs typeface="Calibri"/>
              </a:rPr>
              <a:t>электровозбудимости,	</a:t>
            </a:r>
            <a:r>
              <a:rPr sz="2200" spc="-10" dirty="0">
                <a:latin typeface="Calibri"/>
                <a:cs typeface="Calibri"/>
              </a:rPr>
              <a:t>двигательная	реакция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0221" y="2697861"/>
            <a:ext cx="134429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6520" marR="5080" indent="-8382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Calibri"/>
                <a:cs typeface="Calibri"/>
              </a:rPr>
              <a:t>изме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ения  с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хранена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40" y="3301365"/>
            <a:ext cx="78359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только </a:t>
            </a:r>
            <a:r>
              <a:rPr sz="2200" spc="-5" dirty="0">
                <a:latin typeface="Calibri"/>
                <a:cs typeface="Calibri"/>
              </a:rPr>
              <a:t>на выпрямленные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СМТ.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полной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реакции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перерождения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характерно отсутствие  </a:t>
            </a:r>
            <a:r>
              <a:rPr sz="2200" spc="-5" dirty="0">
                <a:latin typeface="Calibri"/>
                <a:cs typeface="Calibri"/>
              </a:rPr>
              <a:t>сокращений на </a:t>
            </a:r>
            <a:r>
              <a:rPr sz="2200" spc="-10" dirty="0">
                <a:latin typeface="Calibri"/>
                <a:cs typeface="Calibri"/>
              </a:rPr>
              <a:t>раздражение </a:t>
            </a:r>
            <a:r>
              <a:rPr sz="2200" spc="-5" dirty="0">
                <a:latin typeface="Calibri"/>
                <a:cs typeface="Calibri"/>
              </a:rPr>
              <a:t>переменными и  выпрямленными </a:t>
            </a:r>
            <a:r>
              <a:rPr sz="2200" spc="-15" dirty="0">
                <a:latin typeface="Calibri"/>
                <a:cs typeface="Calibri"/>
              </a:rPr>
              <a:t>токами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любой частоте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модуляции.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1886" y="5380735"/>
            <a:ext cx="580453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53340">
              <a:lnSpc>
                <a:spcPts val="2380"/>
              </a:lnSpc>
              <a:spcBef>
                <a:spcPts val="390"/>
              </a:spcBef>
              <a:tabLst>
                <a:tab pos="330835" algn="l"/>
                <a:tab pos="1682750" algn="l"/>
                <a:tab pos="2338070" algn="l"/>
                <a:tab pos="3032125" algn="l"/>
                <a:tab pos="3318510" algn="l"/>
                <a:tab pos="3635375" algn="l"/>
                <a:tab pos="4754245" algn="l"/>
                <a:tab pos="5504180" algn="l"/>
              </a:tabLst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хранн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ин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ерва</a:t>
            </a:r>
            <a:r>
              <a:rPr sz="2200" spc="-15" dirty="0">
                <a:latin typeface="Calibri"/>
                <a:cs typeface="Calibri"/>
              </a:rPr>
              <a:t>ц</a:t>
            </a:r>
            <a:r>
              <a:rPr sz="2200" spc="-5" dirty="0">
                <a:latin typeface="Calibri"/>
                <a:cs typeface="Calibri"/>
              </a:rPr>
              <a:t>ией</a:t>
            </a:r>
            <a:r>
              <a:rPr sz="2200" dirty="0">
                <a:latin typeface="Calibri"/>
                <a:cs typeface="Calibri"/>
              </a:rPr>
              <a:t>		</a:t>
            </a:r>
            <a:r>
              <a:rPr sz="2200" spc="-5" dirty="0">
                <a:latin typeface="Calibri"/>
                <a:cs typeface="Calibri"/>
              </a:rPr>
              <a:t>сок</a:t>
            </a:r>
            <a:r>
              <a:rPr sz="2200" spc="5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аща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на 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выпря</a:t>
            </a:r>
            <a:r>
              <a:rPr sz="2200" spc="10" dirty="0">
                <a:latin typeface="Calibri"/>
                <a:cs typeface="Calibri"/>
              </a:rPr>
              <a:t>м</a:t>
            </a:r>
            <a:r>
              <a:rPr sz="2200" spc="-10" dirty="0">
                <a:latin typeface="Calibri"/>
                <a:cs typeface="Calibri"/>
              </a:rPr>
              <a:t>ленн</a:t>
            </a:r>
            <a:r>
              <a:rPr sz="2200" dirty="0">
                <a:latin typeface="Calibri"/>
                <a:cs typeface="Calibri"/>
              </a:rPr>
              <a:t>ы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МТ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ра</a:t>
            </a:r>
            <a:r>
              <a:rPr sz="2200" spc="-45" dirty="0">
                <a:latin typeface="Calibri"/>
                <a:cs typeface="Calibri"/>
              </a:rPr>
              <a:t>з</a:t>
            </a:r>
            <a:r>
              <a:rPr sz="2200" spc="-10" dirty="0">
                <a:latin typeface="Calibri"/>
                <a:cs typeface="Calibri"/>
              </a:rPr>
              <a:t>л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ой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час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10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spc="-10" dirty="0">
                <a:latin typeface="Calibri"/>
                <a:cs typeface="Calibri"/>
              </a:rPr>
              <a:t>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540" y="5380735"/>
            <a:ext cx="188976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  <a:tab pos="1623695" algn="l"/>
              </a:tabLst>
            </a:pPr>
            <a:r>
              <a:rPr sz="2200" spc="-5" dirty="0">
                <a:latin typeface="Calibri"/>
                <a:cs typeface="Calibri"/>
              </a:rPr>
              <a:t>Мышца	с  пер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енные  </a:t>
            </a:r>
            <a:r>
              <a:rPr sz="2200" spc="-20" dirty="0">
                <a:latin typeface="Calibri"/>
                <a:cs typeface="Calibri"/>
              </a:rPr>
              <a:t>модуляции.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1075"/>
                </a:moveTo>
                <a:lnTo>
                  <a:pt x="9144000" y="981075"/>
                </a:lnTo>
                <a:lnTo>
                  <a:pt x="9144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63777" y="10160"/>
            <a:ext cx="661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9365" algn="l"/>
                <a:tab pos="3561079" algn="l"/>
              </a:tabLst>
            </a:pPr>
            <a:r>
              <a:rPr spc="-10" dirty="0"/>
              <a:t>Способ	</a:t>
            </a:r>
            <a:r>
              <a:rPr spc="-5" dirty="0"/>
              <a:t>расширенной	</a:t>
            </a:r>
            <a:r>
              <a:rPr spc="-40" dirty="0"/>
              <a:t>ЭД </a:t>
            </a:r>
            <a:r>
              <a:rPr spc="-5" dirty="0"/>
              <a:t>с </a:t>
            </a:r>
            <a:r>
              <a:rPr spc="-10" dirty="0"/>
              <a:t>помощью</a:t>
            </a:r>
            <a:r>
              <a:rPr spc="20" dirty="0"/>
              <a:t> </a:t>
            </a:r>
            <a:r>
              <a:rPr spc="-10" dirty="0"/>
              <a:t>СМТ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93997" y="6362496"/>
            <a:ext cx="48221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latin typeface="Arial"/>
                <a:cs typeface="Arial"/>
              </a:rPr>
              <a:t>Гурленя </a:t>
            </a:r>
            <a:r>
              <a:rPr sz="1400" i="1" dirty="0">
                <a:latin typeface="Arial"/>
                <a:cs typeface="Arial"/>
              </a:rPr>
              <a:t>А. </a:t>
            </a:r>
            <a:r>
              <a:rPr sz="1400" i="1" spc="-5" dirty="0">
                <a:latin typeface="Arial"/>
                <a:cs typeface="Arial"/>
              </a:rPr>
              <a:t>М., </a:t>
            </a:r>
            <a:r>
              <a:rPr sz="1400" i="1" spc="-40" dirty="0">
                <a:latin typeface="Arial"/>
                <a:cs typeface="Arial"/>
              </a:rPr>
              <a:t>Багель </a:t>
            </a:r>
            <a:r>
              <a:rPr sz="1400" i="1" spc="-90" dirty="0">
                <a:latin typeface="Arial"/>
                <a:cs typeface="Arial"/>
              </a:rPr>
              <a:t>Г. </a:t>
            </a:r>
            <a:r>
              <a:rPr sz="1400" i="1" dirty="0">
                <a:latin typeface="Arial"/>
                <a:cs typeface="Arial"/>
              </a:rPr>
              <a:t>Е. </a:t>
            </a:r>
            <a:r>
              <a:rPr sz="1400" i="1" spc="-50" dirty="0">
                <a:latin typeface="Arial"/>
                <a:cs typeface="Arial"/>
              </a:rPr>
              <a:t>//Физиотерапия </a:t>
            </a:r>
            <a:r>
              <a:rPr sz="1400" i="1" spc="5" dirty="0">
                <a:latin typeface="Arial"/>
                <a:cs typeface="Arial"/>
              </a:rPr>
              <a:t>и </a:t>
            </a:r>
            <a:r>
              <a:rPr sz="1400" i="1" spc="-70" dirty="0">
                <a:latin typeface="Arial"/>
                <a:cs typeface="Arial"/>
              </a:rPr>
              <a:t>курортология  </a:t>
            </a:r>
            <a:r>
              <a:rPr sz="1400" i="1" spc="-5" dirty="0">
                <a:latin typeface="Arial"/>
                <a:cs typeface="Arial"/>
              </a:rPr>
              <a:t>нервных болезней.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1989.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85750"/>
            <a:ext cx="8444230" cy="1425575"/>
          </a:xfrm>
          <a:custGeom>
            <a:avLst/>
            <a:gdLst/>
            <a:ahLst/>
            <a:cxnLst/>
            <a:rect l="l" t="t" r="r" b="b"/>
            <a:pathLst>
              <a:path w="8444230" h="1425575">
                <a:moveTo>
                  <a:pt x="0" y="1425575"/>
                </a:moveTo>
                <a:lnTo>
                  <a:pt x="8443976" y="1425575"/>
                </a:lnTo>
                <a:lnTo>
                  <a:pt x="8443976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523" y="536574"/>
            <a:ext cx="4451350" cy="881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indent="100330">
              <a:lnSpc>
                <a:spcPct val="100699"/>
              </a:lnSpc>
              <a:spcBef>
                <a:spcPts val="70"/>
              </a:spcBef>
              <a:tabLst>
                <a:tab pos="2844165" algn="l"/>
              </a:tabLst>
            </a:pPr>
            <a:r>
              <a:rPr spc="-10" dirty="0"/>
              <a:t>Физиотерапия	</a:t>
            </a:r>
            <a:r>
              <a:rPr spc="-5" dirty="0"/>
              <a:t>в </a:t>
            </a:r>
            <a:r>
              <a:rPr spc="-10" dirty="0"/>
              <a:t>системе  </a:t>
            </a:r>
            <a:r>
              <a:rPr spc="-15" dirty="0"/>
              <a:t>медицинской</a:t>
            </a:r>
            <a:r>
              <a:rPr spc="-30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965" y="1802637"/>
            <a:ext cx="8234680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Calibri"/>
                <a:cs typeface="Calibri"/>
              </a:rPr>
              <a:t>Искусственные и </a:t>
            </a:r>
            <a:r>
              <a:rPr sz="2200" spc="-15" dirty="0">
                <a:latin typeface="Calibri"/>
                <a:cs typeface="Calibri"/>
              </a:rPr>
              <a:t>природные </a:t>
            </a:r>
            <a:r>
              <a:rPr sz="2200" spc="-5" dirty="0">
                <a:latin typeface="Calibri"/>
                <a:cs typeface="Calibri"/>
              </a:rPr>
              <a:t>лечебные </a:t>
            </a:r>
            <a:r>
              <a:rPr sz="2200" spc="-10" dirty="0">
                <a:latin typeface="Calibri"/>
                <a:cs typeface="Calibri"/>
              </a:rPr>
              <a:t>факторы </a:t>
            </a:r>
            <a:r>
              <a:rPr sz="2200" spc="-5" dirty="0">
                <a:latin typeface="Calibri"/>
                <a:cs typeface="Calibri"/>
              </a:rPr>
              <a:t>применяют </a:t>
            </a:r>
            <a:r>
              <a:rPr sz="2200" spc="-10" dirty="0">
                <a:latin typeface="Calibri"/>
                <a:cs typeface="Calibri"/>
              </a:rPr>
              <a:t>для  медицинской </a:t>
            </a:r>
            <a:r>
              <a:rPr sz="2200" spc="-5" dirty="0">
                <a:latin typeface="Calibri"/>
                <a:cs typeface="Calibri"/>
              </a:rPr>
              <a:t>реабилитации </a:t>
            </a:r>
            <a:r>
              <a:rPr sz="2200" spc="-10" dirty="0">
                <a:latin typeface="Calibri"/>
                <a:cs typeface="Calibri"/>
              </a:rPr>
              <a:t>больных, </a:t>
            </a:r>
            <a:r>
              <a:rPr sz="2200" spc="-5" dirty="0">
                <a:latin typeface="Calibri"/>
                <a:cs typeface="Calibri"/>
              </a:rPr>
              <a:t>профилактики </a:t>
            </a:r>
            <a:r>
              <a:rPr sz="2200" spc="-10" dirty="0">
                <a:latin typeface="Calibri"/>
                <a:cs typeface="Calibri"/>
              </a:rPr>
              <a:t>различных  заболеваний (физиопрофилактика),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закаливания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организма.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  <a:tab pos="4662805" algn="l"/>
              </a:tabLst>
            </a:pPr>
            <a:r>
              <a:rPr sz="2200" b="1" spc="-5" dirty="0">
                <a:latin typeface="Calibri"/>
                <a:cs typeface="Calibri"/>
              </a:rPr>
              <a:t>Физиотерапия     </a:t>
            </a:r>
            <a:r>
              <a:rPr sz="2200" b="1" spc="3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применяется	с </a:t>
            </a:r>
            <a:r>
              <a:rPr sz="2200" spc="-15" dirty="0">
                <a:latin typeface="Calibri"/>
                <a:cs typeface="Calibri"/>
              </a:rPr>
              <a:t>целью </a:t>
            </a:r>
            <a:r>
              <a:rPr sz="2200" spc="-10" dirty="0">
                <a:latin typeface="Calibri"/>
                <a:cs typeface="Calibri"/>
              </a:rPr>
              <a:t>максимального  восстановления </a:t>
            </a:r>
            <a:r>
              <a:rPr sz="2200" spc="-5" dirty="0">
                <a:latin typeface="Calibri"/>
                <a:cs typeface="Calibri"/>
              </a:rPr>
              <a:t>возможной функциональной активности пациента  начиная с </a:t>
            </a:r>
            <a:r>
              <a:rPr sz="2200" spc="-10" dirty="0">
                <a:latin typeface="Calibri"/>
                <a:cs typeface="Calibri"/>
              </a:rPr>
              <a:t>обращения </a:t>
            </a:r>
            <a:r>
              <a:rPr sz="2200" spc="-5" dirty="0">
                <a:latin typeface="Calibri"/>
                <a:cs typeface="Calibri"/>
              </a:rPr>
              <a:t>пациента </a:t>
            </a:r>
            <a:r>
              <a:rPr sz="2200" spc="-10" dirty="0">
                <a:latin typeface="Calibri"/>
                <a:cs typeface="Calibri"/>
              </a:rPr>
              <a:t>за медицинской </a:t>
            </a:r>
            <a:r>
              <a:rPr sz="2200" spc="-5" dirty="0">
                <a:latin typeface="Calibri"/>
                <a:cs typeface="Calibri"/>
              </a:rPr>
              <a:t>помощью в  лечебно-профилактическое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учреждение.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0" dirty="0">
                <a:latin typeface="Calibri"/>
                <a:cs typeface="Calibri"/>
              </a:rPr>
              <a:t>Компетенции </a:t>
            </a:r>
            <a:r>
              <a:rPr sz="2200" spc="-5" dirty="0">
                <a:latin typeface="Calibri"/>
                <a:cs typeface="Calibri"/>
              </a:rPr>
              <a:t>специалистов по </a:t>
            </a:r>
            <a:r>
              <a:rPr sz="2200" spc="-10" dirty="0">
                <a:latin typeface="Calibri"/>
                <a:cs typeface="Calibri"/>
              </a:rPr>
              <a:t>физической </a:t>
            </a:r>
            <a:r>
              <a:rPr sz="2200" spc="-5" dirty="0">
                <a:latin typeface="Calibri"/>
                <a:cs typeface="Calibri"/>
              </a:rPr>
              <a:t>и реабилитационной  </a:t>
            </a:r>
            <a:r>
              <a:rPr sz="2200" spc="-10" dirty="0">
                <a:latin typeface="Calibri"/>
                <a:cs typeface="Calibri"/>
              </a:rPr>
              <a:t>медицине представлены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Белой </a:t>
            </a:r>
            <a:r>
              <a:rPr sz="2200" spc="-5" dirty="0">
                <a:latin typeface="Calibri"/>
                <a:cs typeface="Calibri"/>
              </a:rPr>
              <a:t>книге </a:t>
            </a:r>
            <a:r>
              <a:rPr sz="2200" dirty="0">
                <a:latin typeface="Calibri"/>
                <a:cs typeface="Calibri"/>
              </a:rPr>
              <a:t>по </a:t>
            </a:r>
            <a:r>
              <a:rPr sz="2200" spc="-5" dirty="0">
                <a:latin typeface="Calibri"/>
                <a:cs typeface="Calibri"/>
              </a:rPr>
              <a:t>физической и  реабилитационной </a:t>
            </a:r>
            <a:r>
              <a:rPr sz="2200" spc="-10" dirty="0">
                <a:latin typeface="Calibri"/>
                <a:cs typeface="Calibri"/>
              </a:rPr>
              <a:t>медицине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b="1" spc="-15" dirty="0">
                <a:latin typeface="Calibri"/>
                <a:cs typeface="Calibri"/>
              </a:rPr>
              <a:t>White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book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125855"/>
          </a:xfrm>
          <a:custGeom>
            <a:avLst/>
            <a:gdLst/>
            <a:ahLst/>
            <a:cxnLst/>
            <a:rect l="l" t="t" r="r" b="b"/>
            <a:pathLst>
              <a:path w="9144000" h="1125855">
                <a:moveTo>
                  <a:pt x="0" y="1125537"/>
                </a:moveTo>
                <a:lnTo>
                  <a:pt x="9144000" y="1125537"/>
                </a:lnTo>
                <a:lnTo>
                  <a:pt x="9144000" y="0"/>
                </a:lnTo>
                <a:lnTo>
                  <a:pt x="0" y="0"/>
                </a:lnTo>
                <a:lnTo>
                  <a:pt x="0" y="11255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1936" y="280543"/>
            <a:ext cx="5580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Мышечная</a:t>
            </a:r>
            <a:r>
              <a:rPr sz="3200" spc="-30" dirty="0"/>
              <a:t> </a:t>
            </a:r>
            <a:r>
              <a:rPr sz="3200" spc="-15" dirty="0"/>
              <a:t>электростимуляция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538986"/>
            <a:ext cx="8070215" cy="908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Вид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тока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354965" algn="l"/>
                <a:tab pos="355600" algn="l"/>
                <a:tab pos="733425" algn="l"/>
                <a:tab pos="1852295" algn="l"/>
                <a:tab pos="3065780" algn="l"/>
                <a:tab pos="4772660" algn="l"/>
                <a:tab pos="6318250" algn="l"/>
                <a:tab pos="7764780" algn="l"/>
              </a:tabLst>
            </a:pPr>
            <a:r>
              <a:rPr sz="2200" spc="-5" dirty="0">
                <a:latin typeface="Calibri"/>
                <a:cs typeface="Calibri"/>
              </a:rPr>
              <a:t>В	</a:t>
            </a:r>
            <a:r>
              <a:rPr sz="2200" dirty="0">
                <a:latin typeface="Calibri"/>
                <a:cs typeface="Calibri"/>
              </a:rPr>
              <a:t>п</a:t>
            </a:r>
            <a:r>
              <a:rPr sz="2200" spc="-5" dirty="0">
                <a:latin typeface="Calibri"/>
                <a:cs typeface="Calibri"/>
              </a:rPr>
              <a:t>ер</a:t>
            </a:r>
            <a:r>
              <a:rPr sz="2200" spc="-15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ую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очер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40" dirty="0">
                <a:latin typeface="Calibri"/>
                <a:cs typeface="Calibri"/>
              </a:rPr>
              <a:t>б</a:t>
            </a:r>
            <a:r>
              <a:rPr sz="2200" spc="-45" dirty="0">
                <a:latin typeface="Calibri"/>
                <a:cs typeface="Calibri"/>
              </a:rPr>
              <a:t>х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дим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проверить,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зм</a:t>
            </a:r>
            <a:r>
              <a:rPr sz="2200" spc="-2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жно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ли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8255">
              <a:lnSpc>
                <a:spcPct val="70000"/>
              </a:lnSpc>
              <a:spcBef>
                <a:spcPts val="885"/>
              </a:spcBef>
              <a:tabLst>
                <a:tab pos="1800225" algn="l"/>
                <a:tab pos="3446779" algn="l"/>
                <a:tab pos="4484370" algn="l"/>
                <a:tab pos="5664200" algn="l"/>
                <a:tab pos="6778625" algn="l"/>
              </a:tabLst>
            </a:pPr>
            <a:r>
              <a:rPr sz="2200" spc="-5" dirty="0"/>
              <a:t>пров</a:t>
            </a:r>
            <a:r>
              <a:rPr sz="2200" spc="-55" dirty="0"/>
              <a:t>о</a:t>
            </a:r>
            <a:r>
              <a:rPr sz="2200" spc="-10" dirty="0"/>
              <a:t>дит</a:t>
            </a:r>
            <a:r>
              <a:rPr sz="2200" spc="-5" dirty="0"/>
              <a:t>ь</a:t>
            </a:r>
            <a:r>
              <a:rPr sz="2200" dirty="0"/>
              <a:t>	</a:t>
            </a:r>
            <a:r>
              <a:rPr sz="2200" spc="-5" dirty="0"/>
              <a:t>сти</a:t>
            </a:r>
            <a:r>
              <a:rPr sz="2200" spc="-20" dirty="0"/>
              <a:t>м</a:t>
            </a:r>
            <a:r>
              <a:rPr sz="2200" spc="-75" dirty="0"/>
              <a:t>у</a:t>
            </a:r>
            <a:r>
              <a:rPr sz="2200" spc="-10" dirty="0"/>
              <a:t>ляци</a:t>
            </a:r>
            <a:r>
              <a:rPr sz="2200" spc="-5" dirty="0"/>
              <a:t>ю</a:t>
            </a:r>
            <a:r>
              <a:rPr sz="2200" dirty="0"/>
              <a:t>	</a:t>
            </a:r>
            <a:r>
              <a:rPr sz="2200" spc="-30" dirty="0"/>
              <a:t>т</a:t>
            </a:r>
            <a:r>
              <a:rPr sz="2200" spc="-5" dirty="0"/>
              <a:t>о</a:t>
            </a:r>
            <a:r>
              <a:rPr sz="2200" spc="-40" dirty="0"/>
              <a:t>к</a:t>
            </a:r>
            <a:r>
              <a:rPr sz="2200" spc="-5" dirty="0"/>
              <a:t>ами</a:t>
            </a:r>
            <a:r>
              <a:rPr sz="2200" dirty="0"/>
              <a:t>	</a:t>
            </a:r>
            <a:r>
              <a:rPr sz="2200" spc="-5" dirty="0"/>
              <a:t>ср</a:t>
            </a:r>
            <a:r>
              <a:rPr sz="2200" spc="-40" dirty="0"/>
              <a:t>е</a:t>
            </a:r>
            <a:r>
              <a:rPr sz="2200" spc="-10" dirty="0"/>
              <a:t>дне</a:t>
            </a:r>
            <a:r>
              <a:rPr sz="2200" spc="-5" dirty="0"/>
              <a:t>й</a:t>
            </a:r>
            <a:r>
              <a:rPr sz="2200" dirty="0"/>
              <a:t>	</a:t>
            </a:r>
            <a:r>
              <a:rPr sz="2200" spc="-5" dirty="0"/>
              <a:t>час</a:t>
            </a:r>
            <a:r>
              <a:rPr sz="2200" spc="-25" dirty="0"/>
              <a:t>т</a:t>
            </a:r>
            <a:r>
              <a:rPr sz="2200" spc="-10" dirty="0"/>
              <a:t>от</a:t>
            </a:r>
            <a:r>
              <a:rPr sz="2200" spc="-5" dirty="0"/>
              <a:t>ы</a:t>
            </a:r>
            <a:r>
              <a:rPr sz="2200" dirty="0"/>
              <a:t>	</a:t>
            </a:r>
            <a:r>
              <a:rPr sz="2200" spc="-15" dirty="0"/>
              <a:t>(M</a:t>
            </a:r>
            <a:r>
              <a:rPr sz="2200" spc="-130" dirty="0"/>
              <a:t>T</a:t>
            </a:r>
            <a:r>
              <a:rPr sz="2200" spc="-5" dirty="0"/>
              <a:t>/</a:t>
            </a:r>
            <a:r>
              <a:rPr sz="2200" spc="-105" dirty="0"/>
              <a:t>K</a:t>
            </a:r>
            <a:r>
              <a:rPr sz="2200" spc="-60" dirty="0"/>
              <a:t>O</a:t>
            </a:r>
            <a:r>
              <a:rPr sz="2200" spc="-10" dirty="0"/>
              <a:t>TS</a:t>
            </a:r>
            <a:r>
              <a:rPr sz="2200" spc="-15" dirty="0"/>
              <a:t>),  </a:t>
            </a:r>
            <a:r>
              <a:rPr sz="2200" spc="-10" dirty="0"/>
              <a:t>фарадическим </a:t>
            </a:r>
            <a:r>
              <a:rPr sz="2200" spc="-15" dirty="0"/>
              <a:t>током </a:t>
            </a:r>
            <a:r>
              <a:rPr sz="2200" spc="-10" dirty="0"/>
              <a:t>всплеска </a:t>
            </a:r>
            <a:r>
              <a:rPr sz="2200" spc="-5" dirty="0"/>
              <a:t>или</a:t>
            </a:r>
            <a:r>
              <a:rPr sz="2200" spc="90" dirty="0"/>
              <a:t> </a:t>
            </a:r>
            <a:r>
              <a:rPr sz="2200" spc="-10" dirty="0"/>
              <a:t>HVS.</a:t>
            </a:r>
            <a:endParaRPr sz="22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245"/>
              </a:lnSpc>
              <a:buFont typeface="Arial"/>
              <a:buChar char="•"/>
              <a:tabLst>
                <a:tab pos="354965" algn="l"/>
                <a:tab pos="355600" algn="l"/>
                <a:tab pos="1027430" algn="l"/>
                <a:tab pos="2074545" algn="l"/>
                <a:tab pos="2493645" algn="l"/>
                <a:tab pos="3726815" algn="l"/>
                <a:tab pos="4141470" algn="l"/>
                <a:tab pos="4653915" algn="l"/>
                <a:tab pos="5374640" algn="l"/>
                <a:tab pos="6087745" algn="l"/>
                <a:tab pos="6650355" algn="l"/>
              </a:tabLst>
            </a:pPr>
            <a:r>
              <a:rPr sz="2200" spc="-20" dirty="0"/>
              <a:t>Если	</a:t>
            </a:r>
            <a:r>
              <a:rPr sz="2200" spc="-10" dirty="0"/>
              <a:t>мышцы	</a:t>
            </a:r>
            <a:r>
              <a:rPr sz="2200" spc="-5" dirty="0"/>
              <a:t>не	</a:t>
            </a:r>
            <a:r>
              <a:rPr sz="2200" spc="-10" dirty="0"/>
              <a:t>отвечают	</a:t>
            </a:r>
            <a:r>
              <a:rPr sz="2200" spc="-5" dirty="0"/>
              <a:t>на	</a:t>
            </a:r>
            <a:r>
              <a:rPr sz="2200" spc="-10" dirty="0"/>
              <a:t>эти	</a:t>
            </a:r>
            <a:r>
              <a:rPr sz="2200" spc="-5" dirty="0"/>
              <a:t>типы	</a:t>
            </a:r>
            <a:r>
              <a:rPr sz="2200" spc="-15" dirty="0"/>
              <a:t>тока,	</a:t>
            </a:r>
            <a:r>
              <a:rPr sz="2200" spc="-5" dirty="0"/>
              <a:t>для	</a:t>
            </a:r>
            <a:r>
              <a:rPr sz="2200" spc="-15" dirty="0"/>
              <a:t>стимуляции</a:t>
            </a:r>
            <a:endParaRPr sz="2200"/>
          </a:p>
          <a:p>
            <a:pPr marL="355600">
              <a:lnSpc>
                <a:spcPts val="2245"/>
              </a:lnSpc>
            </a:pPr>
            <a:r>
              <a:rPr sz="2200" spc="-15" dirty="0"/>
              <a:t>должны </a:t>
            </a:r>
            <a:r>
              <a:rPr sz="2200" spc="-10" dirty="0"/>
              <a:t>использоваться </a:t>
            </a:r>
            <a:r>
              <a:rPr sz="2200" spc="-15" dirty="0"/>
              <a:t>треугольные</a:t>
            </a:r>
            <a:r>
              <a:rPr sz="2200" spc="65" dirty="0"/>
              <a:t> </a:t>
            </a:r>
            <a:r>
              <a:rPr sz="2200" spc="-15" dirty="0"/>
              <a:t>импульсы.</a:t>
            </a:r>
            <a:endParaRPr sz="22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7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</a:rPr>
              <a:t>Если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непораженные мышцы реагируют</a:t>
            </a:r>
            <a:r>
              <a:rPr sz="2200" spc="-5" dirty="0"/>
              <a:t> на </a:t>
            </a:r>
            <a:r>
              <a:rPr sz="2200" spc="-10" dirty="0"/>
              <a:t>«намекающие  </a:t>
            </a:r>
            <a:r>
              <a:rPr sz="2200" spc="-15" dirty="0"/>
              <a:t>стимулы» </a:t>
            </a:r>
            <a:r>
              <a:rPr sz="2200" spc="-10" dirty="0"/>
              <a:t>(треугольные импульсы) </a:t>
            </a:r>
            <a:r>
              <a:rPr sz="2200" spc="-5" dirty="0"/>
              <a:t>лучше, </a:t>
            </a:r>
            <a:r>
              <a:rPr sz="2200" dirty="0"/>
              <a:t>чем </a:t>
            </a:r>
            <a:r>
              <a:rPr sz="2200" spc="-5" dirty="0"/>
              <a:t>пораженные  </a:t>
            </a:r>
            <a:r>
              <a:rPr sz="2200" spc="-10" dirty="0"/>
              <a:t>мышцы, </a:t>
            </a:r>
            <a:r>
              <a:rPr sz="2200" spc="-5" dirty="0"/>
              <a:t>возможна селективная </a:t>
            </a:r>
            <a:r>
              <a:rPr sz="2200" spc="-10" dirty="0"/>
              <a:t>мышечная </a:t>
            </a:r>
            <a:r>
              <a:rPr sz="2200" spc="-15" dirty="0"/>
              <a:t>стимуляция </a:t>
            </a:r>
            <a:r>
              <a:rPr sz="2200" spc="-5" dirty="0"/>
              <a:t>при  </a:t>
            </a:r>
            <a:r>
              <a:rPr sz="2200" spc="-10" dirty="0"/>
              <a:t>медленном росте</a:t>
            </a:r>
            <a:r>
              <a:rPr sz="2200" spc="25" dirty="0"/>
              <a:t> </a:t>
            </a:r>
            <a:r>
              <a:rPr sz="2200" spc="-15" dirty="0"/>
              <a:t>импульса.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245"/>
              </a:lnSpc>
              <a:buFont typeface="Arial"/>
              <a:buChar char="•"/>
              <a:tabLst>
                <a:tab pos="354965" algn="l"/>
                <a:tab pos="355600" algn="l"/>
                <a:tab pos="1858010" algn="l"/>
                <a:tab pos="3051810" algn="l"/>
                <a:tab pos="3908425" algn="l"/>
                <a:tab pos="5269230" algn="l"/>
                <a:tab pos="6354445" algn="l"/>
                <a:tab pos="701167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</a:rPr>
              <a:t>з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ме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</a:rPr>
              <a:t>н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ен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е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вр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</a:rPr>
              <a:t>е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мен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паузы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при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м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ерно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ра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вным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7-10</a:t>
            </a:r>
            <a:r>
              <a:rPr sz="22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</a:rPr>
              <a:t>вр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</a:rPr>
              <a:t>е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ме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</a:rPr>
              <a:t>н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245"/>
              </a:lnSpc>
            </a:pPr>
            <a:r>
              <a:rPr sz="2200" spc="-15" dirty="0"/>
              <a:t>импульса.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65593" y="6643827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96975"/>
          </a:xfrm>
          <a:custGeom>
            <a:avLst/>
            <a:gdLst/>
            <a:ahLst/>
            <a:cxnLst/>
            <a:rect l="l" t="t" r="r" b="b"/>
            <a:pathLst>
              <a:path w="9144000" h="1196975">
                <a:moveTo>
                  <a:pt x="0" y="1196975"/>
                </a:moveTo>
                <a:lnTo>
                  <a:pt x="9144000" y="1196975"/>
                </a:lnTo>
                <a:lnTo>
                  <a:pt x="9144000" y="0"/>
                </a:lnTo>
                <a:lnTo>
                  <a:pt x="0" y="0"/>
                </a:lnTo>
                <a:lnTo>
                  <a:pt x="0" y="11969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5545" y="150113"/>
            <a:ext cx="4231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M. abductor digiti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minimi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9326" y="576834"/>
            <a:ext cx="3165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M.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opponens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digiti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4501" y="2133473"/>
            <a:ext cx="4127500" cy="2049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7875" y="4581588"/>
            <a:ext cx="6264275" cy="2128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1196975"/>
          </a:xfrm>
          <a:custGeom>
            <a:avLst/>
            <a:gdLst/>
            <a:ahLst/>
            <a:cxnLst/>
            <a:rect l="l" t="t" r="r" b="b"/>
            <a:pathLst>
              <a:path w="9144000" h="1196975">
                <a:moveTo>
                  <a:pt x="0" y="1196975"/>
                </a:moveTo>
                <a:lnTo>
                  <a:pt x="9144000" y="1196975"/>
                </a:lnTo>
                <a:lnTo>
                  <a:pt x="9144000" y="0"/>
                </a:lnTo>
                <a:lnTo>
                  <a:pt x="0" y="0"/>
                </a:lnTo>
                <a:lnTo>
                  <a:pt x="0" y="11969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8532" y="368630"/>
            <a:ext cx="5184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5270" algn="l"/>
              </a:tabLst>
            </a:pPr>
            <a:r>
              <a:rPr spc="-10" dirty="0"/>
              <a:t>Порядок	назначения</a:t>
            </a:r>
            <a:r>
              <a:rPr dirty="0"/>
              <a:t> </a:t>
            </a:r>
            <a:r>
              <a:rPr spc="-20" dirty="0"/>
              <a:t>процедуры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0128"/>
            <a:ext cx="8074025" cy="43802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Указывают </a:t>
            </a:r>
            <a:r>
              <a:rPr sz="2400" dirty="0">
                <a:latin typeface="Calibri"/>
                <a:cs typeface="Calibri"/>
              </a:rPr>
              <a:t>название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процедуры,</a:t>
            </a:r>
            <a:endParaRPr sz="240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00" dirty="0">
                <a:latin typeface="Calibri"/>
                <a:cs typeface="Calibri"/>
              </a:rPr>
              <a:t>зону </a:t>
            </a:r>
            <a:r>
              <a:rPr sz="2400" spc="-5" dirty="0">
                <a:latin typeface="Calibri"/>
                <a:cs typeface="Calibri"/>
              </a:rPr>
              <a:t>воздействия (нерв, мышца, </a:t>
            </a:r>
            <a:r>
              <a:rPr sz="2400" dirty="0">
                <a:latin typeface="Calibri"/>
                <a:cs typeface="Calibri"/>
              </a:rPr>
              <a:t>часть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тела),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частоту, </a:t>
            </a:r>
            <a:r>
              <a:rPr sz="2400" spc="-10" dirty="0">
                <a:latin typeface="Calibri"/>
                <a:cs typeface="Calibri"/>
              </a:rPr>
              <a:t>длительность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форму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импульсов,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вид и </a:t>
            </a:r>
            <a:r>
              <a:rPr sz="2400" spc="-10" dirty="0">
                <a:latin typeface="Calibri"/>
                <a:cs typeface="Calibri"/>
              </a:rPr>
              <a:t>частоту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модуляции,</a:t>
            </a:r>
            <a:endParaRPr sz="240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00" dirty="0">
                <a:latin typeface="Calibri"/>
                <a:cs typeface="Calibri"/>
              </a:rPr>
              <a:t>силу</a:t>
            </a:r>
            <a:r>
              <a:rPr sz="2400" spc="-15" dirty="0">
                <a:latin typeface="Calibri"/>
                <a:cs typeface="Calibri"/>
              </a:rPr>
              <a:t> тока,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продолжительность </a:t>
            </a:r>
            <a:r>
              <a:rPr sz="2400" spc="-5" dirty="0">
                <a:latin typeface="Calibri"/>
                <a:cs typeface="Calibri"/>
              </a:rPr>
              <a:t>воздействия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25" dirty="0">
                <a:latin typeface="Calibri"/>
                <a:cs typeface="Calibri"/>
              </a:rPr>
              <a:t>одно</a:t>
            </a:r>
            <a:r>
              <a:rPr sz="2400" spc="-15" dirty="0">
                <a:latin typeface="Calibri"/>
                <a:cs typeface="Calibri"/>
              </a:rPr>
              <a:t> поле,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количество полей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5" dirty="0">
                <a:latin typeface="Calibri"/>
                <a:cs typeface="Calibri"/>
              </a:rPr>
              <a:t>одну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процедуру,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частоту проведения </a:t>
            </a:r>
            <a:r>
              <a:rPr sz="2400" dirty="0">
                <a:latin typeface="Calibri"/>
                <a:cs typeface="Calibri"/>
              </a:rPr>
              <a:t>и число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spc="-5" dirty="0">
                <a:latin typeface="Calibri"/>
                <a:cs typeface="Calibri"/>
              </a:rPr>
              <a:t>на </a:t>
            </a:r>
            <a:r>
              <a:rPr sz="2400" dirty="0">
                <a:latin typeface="Calibri"/>
                <a:cs typeface="Calibri"/>
              </a:rPr>
              <a:t>курс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лечения.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  <a:tab pos="1044575" algn="l"/>
                <a:tab pos="2231390" algn="l"/>
                <a:tab pos="4127500" algn="l"/>
                <a:tab pos="6380480" algn="l"/>
                <a:tab pos="6897370" algn="l"/>
              </a:tabLst>
            </a:pPr>
            <a:r>
              <a:rPr sz="2400" dirty="0">
                <a:latin typeface="Calibri"/>
                <a:cs typeface="Calibri"/>
              </a:rPr>
              <a:t>На	клише	</a:t>
            </a:r>
            <a:r>
              <a:rPr sz="2400" spc="-5" dirty="0">
                <a:latin typeface="Calibri"/>
                <a:cs typeface="Calibri"/>
              </a:rPr>
              <a:t>об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зн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ч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ю</a:t>
            </a:r>
            <a:r>
              <a:rPr sz="2400" dirty="0">
                <a:latin typeface="Calibri"/>
                <a:cs typeface="Calibri"/>
              </a:rPr>
              <a:t>т	</a:t>
            </a:r>
            <a:r>
              <a:rPr sz="2400" spc="-5" dirty="0">
                <a:latin typeface="Calibri"/>
                <a:cs typeface="Calibri"/>
              </a:rPr>
              <a:t>ра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5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3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ение	и	пл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ща</a:t>
            </a:r>
            <a:r>
              <a:rPr sz="2400" spc="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ь  </a:t>
            </a:r>
            <a:r>
              <a:rPr sz="2400" spc="-20" dirty="0">
                <a:latin typeface="Calibri"/>
                <a:cs typeface="Calibri"/>
              </a:rPr>
              <a:t>электродов, </a:t>
            </a:r>
            <a:r>
              <a:rPr sz="2400" spc="-5" dirty="0">
                <a:latin typeface="Calibri"/>
                <a:cs typeface="Calibri"/>
              </a:rPr>
              <a:t>их </a:t>
            </a:r>
            <a:r>
              <a:rPr sz="2400" spc="-10" dirty="0">
                <a:latin typeface="Calibri"/>
                <a:cs typeface="Calibri"/>
              </a:rPr>
              <a:t>полярность, </a:t>
            </a:r>
            <a:r>
              <a:rPr sz="2400" spc="-5" dirty="0">
                <a:latin typeface="Calibri"/>
                <a:cs typeface="Calibri"/>
              </a:rPr>
              <a:t>нумерацию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полей.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813"/>
            <a:ext cx="9072880" cy="738505"/>
          </a:xfrm>
          <a:custGeom>
            <a:avLst/>
            <a:gdLst/>
            <a:ahLst/>
            <a:cxnLst/>
            <a:rect l="l" t="t" r="r" b="b"/>
            <a:pathLst>
              <a:path w="9072880" h="738505">
                <a:moveTo>
                  <a:pt x="0" y="738187"/>
                </a:moveTo>
                <a:lnTo>
                  <a:pt x="9072626" y="738187"/>
                </a:lnTo>
                <a:lnTo>
                  <a:pt x="9072626" y="0"/>
                </a:lnTo>
                <a:lnTo>
                  <a:pt x="0" y="0"/>
                </a:lnTo>
                <a:lnTo>
                  <a:pt x="0" y="7381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0825" y="48259"/>
            <a:ext cx="1306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Алгоритм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4956" y="48259"/>
            <a:ext cx="514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проведения</a:t>
            </a:r>
            <a:r>
              <a:rPr sz="2400" dirty="0"/>
              <a:t> </a:t>
            </a:r>
            <a:r>
              <a:rPr sz="2400" spc="-10" dirty="0"/>
              <a:t>электронейростимуляции</a:t>
            </a:r>
            <a:endParaRPr sz="2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525" y="708025"/>
          <a:ext cx="9001124" cy="597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435"/>
                <a:gridCol w="2019935"/>
                <a:gridCol w="2736850"/>
                <a:gridCol w="2160904"/>
              </a:tblGrid>
              <a:tr h="606805">
                <a:tc rowSpan="2"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u="sng" spc="-89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5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араметры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u="sng" spc="-6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b="1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лектростимуляции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(ЭС)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0555">
                        <a:lnSpc>
                          <a:spcPts val="187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Степень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мышечной атрофии и реакция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дегенерации 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(РД)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нерва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75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Легкая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балл.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частичная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тип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Умеренная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(2-3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балл.),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частичная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тип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Выраженная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(0-1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балл.),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полная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9ECF4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69391"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Вид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электрода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Точечный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пластины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Точечный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Пластины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10X2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56665"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Локализация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Монополярно,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 marR="486409">
                        <a:lnSpc>
                          <a:spcPct val="1071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двигательная</a:t>
                      </a:r>
                      <a:r>
                        <a:rPr sz="1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точка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нерва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Монополярно,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двигательная точка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мышцы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Биполярнно,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миофибриллам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Частота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70-100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20-30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&lt;10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5567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1-50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50-400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400-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1000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7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паузы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20-150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0,5-2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2-6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7"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Модуляции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8-12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6-8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4-6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13638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Прямоугольные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Экспоненциальные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Экспоненциальные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Синусоидальные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 marR="187960">
                        <a:lnSpc>
                          <a:spcPct val="1071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модулированные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токи</a:t>
                      </a:r>
                      <a:r>
                        <a:rPr sz="1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СМТ (II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70-30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75%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 marR="1223645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1,  S =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2:3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сек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30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100%,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" marR="1963420" indent="38100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2,  S =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2:3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10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&lt;30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100%,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165" marR="1386840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2, 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 = 4:6</a:t>
                      </a:r>
                      <a:r>
                        <a:rPr sz="14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17309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Импульсы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апп.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«Стимул»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2,5:5,0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Прямоугольные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Удлиненный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фронт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Удлиненный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фронт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70"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цикла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5-7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3-5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50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циклов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Кол-во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процедур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10-15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15-20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50"/>
                        </a:lnSpc>
                      </a:pP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20-30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68730"/>
          </a:xfrm>
          <a:custGeom>
            <a:avLst/>
            <a:gdLst/>
            <a:ahLst/>
            <a:cxnLst/>
            <a:rect l="l" t="t" r="r" b="b"/>
            <a:pathLst>
              <a:path w="9144000" h="1268730">
                <a:moveTo>
                  <a:pt x="0" y="1268412"/>
                </a:moveTo>
                <a:lnTo>
                  <a:pt x="9144000" y="1268412"/>
                </a:lnTo>
                <a:lnTo>
                  <a:pt x="9144000" y="0"/>
                </a:lnTo>
                <a:lnTo>
                  <a:pt x="0" y="0"/>
                </a:lnTo>
                <a:lnTo>
                  <a:pt x="0" y="12684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102" y="171957"/>
            <a:ext cx="71488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7695" marR="5080" indent="-31356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Эффективность </a:t>
            </a:r>
            <a:r>
              <a:rPr spc="-15" dirty="0"/>
              <a:t>электронейромиостимуляции  </a:t>
            </a:r>
            <a:r>
              <a:rPr spc="-5" dirty="0"/>
              <a:t>с</a:t>
            </a:r>
            <a:r>
              <a:rPr spc="-10" dirty="0"/>
              <a:t> </a:t>
            </a:r>
            <a:r>
              <a:rPr spc="-5" dirty="0"/>
              <a:t>БОС</a:t>
            </a:r>
          </a:p>
        </p:txBody>
      </p:sp>
      <p:sp>
        <p:nvSpPr>
          <p:cNvPr id="4" name="object 4"/>
          <p:cNvSpPr/>
          <p:nvPr/>
        </p:nvSpPr>
        <p:spPr>
          <a:xfrm>
            <a:off x="1928876" y="4214812"/>
            <a:ext cx="5749925" cy="235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9621" y="6192113"/>
            <a:ext cx="2759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Сгибатели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предплечья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6126" y="1357249"/>
            <a:ext cx="3714750" cy="271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65593" y="6643827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066038"/>
            <a:ext cx="80886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Частота </a:t>
            </a:r>
            <a:r>
              <a:rPr sz="2400" spc="-5" dirty="0">
                <a:latin typeface="Calibri"/>
                <a:cs typeface="Calibri"/>
              </a:rPr>
              <a:t>воздействия </a:t>
            </a:r>
            <a:r>
              <a:rPr sz="2400" spc="-15" dirty="0">
                <a:latin typeface="Calibri"/>
                <a:cs typeface="Calibri"/>
              </a:rPr>
              <a:t>импульсов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2,5-4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кГц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3371215" algn="l"/>
                <a:tab pos="5367020" algn="l"/>
                <a:tab pos="7276465" algn="l"/>
                <a:tab pos="7929245" algn="l"/>
              </a:tabLst>
            </a:pPr>
            <a:r>
              <a:rPr sz="2400" dirty="0">
                <a:latin typeface="Calibri"/>
                <a:cs typeface="Calibri"/>
              </a:rPr>
              <a:t>Пр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7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лир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ванный	прерывис</a:t>
            </a:r>
            <a:r>
              <a:rPr sz="2400" spc="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ый	перем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нный	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к	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943861"/>
            <a:ext cx="8090534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изопланарном </a:t>
            </a:r>
            <a:r>
              <a:rPr sz="2400" spc="-10" dirty="0">
                <a:latin typeface="Calibri"/>
                <a:cs typeface="Calibri"/>
              </a:rPr>
              <a:t>векторном </a:t>
            </a:r>
            <a:r>
              <a:rPr sz="2400" spc="-15" dirty="0">
                <a:latin typeface="Calibri"/>
                <a:cs typeface="Calibri"/>
              </a:rPr>
              <a:t>поле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частотой </a:t>
            </a:r>
            <a:r>
              <a:rPr sz="2400" spc="-15" dirty="0">
                <a:latin typeface="Calibri"/>
                <a:cs typeface="Calibri"/>
              </a:rPr>
              <a:t>импульсов </a:t>
            </a:r>
            <a:r>
              <a:rPr sz="2400" spc="-10" dirty="0">
                <a:latin typeface="Calibri"/>
                <a:cs typeface="Calibri"/>
              </a:rPr>
              <a:t>10-40  </a:t>
            </a:r>
            <a:r>
              <a:rPr sz="2400" spc="-170" dirty="0">
                <a:latin typeface="Calibri"/>
                <a:cs typeface="Calibri"/>
              </a:rPr>
              <a:t>Гц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Соотношение интервала 1:2,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1:4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1871980" algn="l"/>
              </a:tabLst>
            </a:pPr>
            <a:r>
              <a:rPr sz="2400" spc="-10" dirty="0">
                <a:latin typeface="Calibri"/>
                <a:cs typeface="Calibri"/>
              </a:rPr>
              <a:t>Волновая	</a:t>
            </a:r>
            <a:r>
              <a:rPr sz="2400" spc="-5" dirty="0">
                <a:latin typeface="Calibri"/>
                <a:cs typeface="Calibri"/>
              </a:rPr>
              <a:t>программа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8421" y="3187700"/>
            <a:ext cx="4500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5355" algn="l"/>
                <a:tab pos="2888615" algn="l"/>
                <a:tab pos="4358005" algn="l"/>
              </a:tabLst>
            </a:pPr>
            <a:r>
              <a:rPr sz="2400" dirty="0">
                <a:latin typeface="Calibri"/>
                <a:cs typeface="Calibri"/>
              </a:rPr>
              <a:t>ин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ен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ивность	</a:t>
            </a:r>
            <a:r>
              <a:rPr sz="2400" spc="-5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7	</a:t>
            </a:r>
            <a:r>
              <a:rPr sz="2400" spc="-5" dirty="0">
                <a:latin typeface="Calibri"/>
                <a:cs typeface="Calibri"/>
              </a:rPr>
              <a:t>мА/мин.</a:t>
            </a:r>
            <a:r>
              <a:rPr sz="2400" dirty="0">
                <a:latin typeface="Calibri"/>
                <a:cs typeface="Calibri"/>
              </a:rPr>
              <a:t>,	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3553409"/>
            <a:ext cx="8091170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  <a:tabLst>
                <a:tab pos="2494915" algn="l"/>
                <a:tab pos="3487420" algn="l"/>
                <a:tab pos="4262120" algn="l"/>
                <a:tab pos="4622800" algn="l"/>
                <a:tab pos="5546725" algn="l"/>
                <a:tab pos="6145530" algn="l"/>
                <a:tab pos="6688455" algn="l"/>
              </a:tabLst>
            </a:pPr>
            <a:r>
              <a:rPr sz="2400" spc="-5" dirty="0">
                <a:latin typeface="Calibri"/>
                <a:cs typeface="Calibri"/>
              </a:rPr>
              <a:t>максимальной	</a:t>
            </a:r>
            <a:r>
              <a:rPr sz="2400" dirty="0">
                <a:latin typeface="Calibri"/>
                <a:cs typeface="Calibri"/>
              </a:rPr>
              <a:t>силой	</a:t>
            </a:r>
            <a:r>
              <a:rPr sz="2400" spc="-20" dirty="0">
                <a:latin typeface="Calibri"/>
                <a:cs typeface="Calibri"/>
              </a:rPr>
              <a:t>тока	</a:t>
            </a:r>
            <a:r>
              <a:rPr sz="2400" dirty="0">
                <a:latin typeface="Calibri"/>
                <a:cs typeface="Calibri"/>
              </a:rPr>
              <a:t>в	</a:t>
            </a:r>
            <a:r>
              <a:rPr sz="2400" spc="-10" dirty="0">
                <a:latin typeface="Calibri"/>
                <a:cs typeface="Calibri"/>
              </a:rPr>
              <a:t>35-50	</a:t>
            </a:r>
            <a:r>
              <a:rPr sz="2400" spc="-5" dirty="0">
                <a:latin typeface="Calibri"/>
                <a:cs typeface="Calibri"/>
              </a:rPr>
              <a:t>мА	</a:t>
            </a:r>
            <a:r>
              <a:rPr sz="2400" spc="-20" dirty="0">
                <a:latin typeface="Calibri"/>
                <a:cs typeface="Calibri"/>
              </a:rPr>
              <a:t>до	</a:t>
            </a:r>
            <a:r>
              <a:rPr sz="2400" spc="-10" dirty="0">
                <a:latin typeface="Calibri"/>
                <a:cs typeface="Calibri"/>
              </a:rPr>
              <a:t>появления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безболезненного </a:t>
            </a:r>
            <a:r>
              <a:rPr sz="2400" spc="-5" dirty="0">
                <a:latin typeface="Calibri"/>
                <a:cs typeface="Calibri"/>
              </a:rPr>
              <a:t>видимого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сокращения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Длительность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6-8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10-15 минут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поле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Количество процедур </a:t>
            </a:r>
            <a:r>
              <a:rPr sz="2400" dirty="0">
                <a:latin typeface="Calibri"/>
                <a:cs typeface="Calibri"/>
              </a:rPr>
              <a:t>− </a:t>
            </a:r>
            <a:r>
              <a:rPr sz="2400" spc="-5" dirty="0">
                <a:latin typeface="Calibri"/>
                <a:cs typeface="Calibri"/>
              </a:rPr>
              <a:t>15-20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повторными </a:t>
            </a:r>
            <a:r>
              <a:rPr sz="2400" dirty="0">
                <a:latin typeface="Calibri"/>
                <a:cs typeface="Calibri"/>
              </a:rPr>
              <a:t>курсами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через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2-3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50"/>
                </a:move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5503" y="146304"/>
            <a:ext cx="151333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0404" y="146304"/>
            <a:ext cx="50139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3367" y="146304"/>
            <a:ext cx="5244083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42669" y="213182"/>
            <a:ext cx="6061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Активно-пассивная </a:t>
            </a:r>
            <a:r>
              <a:rPr sz="2400" spc="-10" dirty="0"/>
              <a:t>электростимуляция </a:t>
            </a:r>
            <a:r>
              <a:rPr sz="2400" dirty="0"/>
              <a:t>с</a:t>
            </a:r>
            <a:r>
              <a:rPr sz="2400" spc="-20" dirty="0"/>
              <a:t> </a:t>
            </a:r>
            <a:r>
              <a:rPr sz="2400" spc="-5" dirty="0"/>
              <a:t>БОС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83881" y="6408521"/>
            <a:ext cx="1563370" cy="4438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144145" algn="r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888888"/>
                </a:solidFill>
                <a:latin typeface="Tahoma"/>
                <a:cs typeface="Tahoma"/>
              </a:rPr>
              <a:t>35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2019г.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96975"/>
          </a:xfrm>
          <a:custGeom>
            <a:avLst/>
            <a:gdLst/>
            <a:ahLst/>
            <a:cxnLst/>
            <a:rect l="l" t="t" r="r" b="b"/>
            <a:pathLst>
              <a:path w="9144000" h="1196975">
                <a:moveTo>
                  <a:pt x="0" y="1196975"/>
                </a:moveTo>
                <a:lnTo>
                  <a:pt x="9144000" y="1196975"/>
                </a:lnTo>
                <a:lnTo>
                  <a:pt x="9144000" y="0"/>
                </a:lnTo>
                <a:lnTo>
                  <a:pt x="0" y="0"/>
                </a:lnTo>
                <a:lnTo>
                  <a:pt x="0" y="11969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548" y="316230"/>
            <a:ext cx="4931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Вынужденные</a:t>
            </a:r>
            <a:r>
              <a:rPr sz="3200" spc="-60" dirty="0"/>
              <a:t> </a:t>
            </a:r>
            <a:r>
              <a:rPr sz="3200" dirty="0"/>
              <a:t>упражнения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58267" y="1576832"/>
            <a:ext cx="52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499" y="1576832"/>
            <a:ext cx="6399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905" algn="l"/>
                <a:tab pos="1845945" algn="l"/>
                <a:tab pos="2650490" algn="l"/>
                <a:tab pos="5594350" algn="l"/>
              </a:tabLst>
            </a:pPr>
            <a:r>
              <a:rPr sz="2400" dirty="0">
                <a:latin typeface="Calibri"/>
                <a:cs typeface="Calibri"/>
              </a:rPr>
              <a:t>э</a:t>
            </a:r>
            <a:r>
              <a:rPr sz="2400" spc="-4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-35" dirty="0">
                <a:latin typeface="Calibri"/>
                <a:cs typeface="Calibri"/>
              </a:rPr>
              <a:t>х</a:t>
            </a:r>
            <a:r>
              <a:rPr sz="2400" spc="-5" dirty="0">
                <a:latin typeface="Calibri"/>
                <a:cs typeface="Calibri"/>
              </a:rPr>
              <a:t>ор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шо	с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бя	зар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ен</a:t>
            </a:r>
            <a:r>
              <a:rPr sz="2400" spc="-15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овавши</a:t>
            </a:r>
            <a:r>
              <a:rPr sz="2400" dirty="0">
                <a:latin typeface="Calibri"/>
                <a:cs typeface="Calibri"/>
              </a:rPr>
              <a:t>й	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739" y="1576832"/>
            <a:ext cx="117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лечения,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167" y="1869440"/>
            <a:ext cx="635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220" algn="l"/>
                <a:tab pos="3768090" algn="l"/>
                <a:tab pos="4609465" algn="l"/>
              </a:tabLst>
            </a:pPr>
            <a:r>
              <a:rPr sz="2400" dirty="0">
                <a:latin typeface="Calibri"/>
                <a:cs typeface="Calibri"/>
              </a:rPr>
              <a:t>успешно	</a:t>
            </a:r>
            <a:r>
              <a:rPr sz="2400" spc="-10" dirty="0">
                <a:latin typeface="Calibri"/>
                <a:cs typeface="Calibri"/>
              </a:rPr>
              <a:t>используемый	</a:t>
            </a:r>
            <a:r>
              <a:rPr sz="2400" spc="-5" dirty="0">
                <a:latin typeface="Calibri"/>
                <a:cs typeface="Calibri"/>
              </a:rPr>
              <a:t>для	</a:t>
            </a:r>
            <a:r>
              <a:rPr sz="2400" spc="-15" dirty="0">
                <a:latin typeface="Calibri"/>
                <a:cs typeface="Calibri"/>
              </a:rPr>
              <a:t>согласования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6182" y="1869440"/>
            <a:ext cx="143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дви</a:t>
            </a:r>
            <a:r>
              <a:rPr sz="2400" spc="-20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ений,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167" y="2162302"/>
            <a:ext cx="657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1664" algn="l"/>
                <a:tab pos="4246245" algn="l"/>
                <a:tab pos="5831840" algn="l"/>
              </a:tabLst>
            </a:pPr>
            <a:r>
              <a:rPr sz="2400" spc="-7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лучшени</a:t>
            </a:r>
            <a:r>
              <a:rPr sz="2400" dirty="0">
                <a:latin typeface="Calibri"/>
                <a:cs typeface="Calibri"/>
              </a:rPr>
              <a:t>я	пр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7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димост</a:t>
            </a:r>
            <a:r>
              <a:rPr sz="2400" dirty="0">
                <a:latin typeface="Calibri"/>
                <a:cs typeface="Calibri"/>
              </a:rPr>
              <a:t>и	нер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ных	пу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5555" y="2162302"/>
            <a:ext cx="112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2454909"/>
            <a:ext cx="848487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индивидуального лечения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спортивной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Вынужденные упражнения характеризуются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мышечными  сокращениями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фарадическом </a:t>
            </a:r>
            <a:r>
              <a:rPr sz="2400" spc="-20" dirty="0">
                <a:latin typeface="Calibri"/>
                <a:cs typeface="Calibri"/>
              </a:rPr>
              <a:t>токе </a:t>
            </a:r>
            <a:r>
              <a:rPr sz="2400" spc="-5" dirty="0">
                <a:latin typeface="Calibri"/>
                <a:cs typeface="Calibri"/>
              </a:rPr>
              <a:t>всплеска, </a:t>
            </a:r>
            <a:r>
              <a:rPr sz="2400" spc="-20" dirty="0">
                <a:latin typeface="Calibri"/>
                <a:cs typeface="Calibri"/>
              </a:rPr>
              <a:t>токе  </a:t>
            </a:r>
            <a:r>
              <a:rPr sz="2400" spc="-10" dirty="0">
                <a:latin typeface="Calibri"/>
                <a:cs typeface="Calibri"/>
              </a:rPr>
              <a:t>высокого </a:t>
            </a:r>
            <a:r>
              <a:rPr sz="2400" spc="-5" dirty="0">
                <a:latin typeface="Calibri"/>
                <a:cs typeface="Calibri"/>
              </a:rPr>
              <a:t>напряжения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MT </a:t>
            </a:r>
            <a:r>
              <a:rPr sz="2400" dirty="0">
                <a:latin typeface="Calibri"/>
                <a:cs typeface="Calibri"/>
              </a:rPr>
              <a:t>/ </a:t>
            </a:r>
            <a:r>
              <a:rPr sz="2400" spc="-40" dirty="0">
                <a:latin typeface="Calibri"/>
                <a:cs typeface="Calibri"/>
              </a:rPr>
              <a:t>KOTS, </a:t>
            </a:r>
            <a:r>
              <a:rPr sz="2400" spc="-15" dirty="0">
                <a:latin typeface="Calibri"/>
                <a:cs typeface="Calibri"/>
              </a:rPr>
              <a:t>добровольно  </a:t>
            </a:r>
            <a:r>
              <a:rPr sz="2400" spc="-5" dirty="0">
                <a:latin typeface="Calibri"/>
                <a:cs typeface="Calibri"/>
              </a:rPr>
              <a:t>инициированными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ручного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ключа.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1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Таким </a:t>
            </a:r>
            <a:r>
              <a:rPr sz="2400" spc="-5" dirty="0">
                <a:latin typeface="Calibri"/>
                <a:cs typeface="Calibri"/>
              </a:rPr>
              <a:t>образом пациент медленно возвращается </a:t>
            </a:r>
            <a:r>
              <a:rPr sz="2400" dirty="0">
                <a:latin typeface="Calibri"/>
                <a:cs typeface="Calibri"/>
              </a:rPr>
              <a:t>к  </a:t>
            </a:r>
            <a:r>
              <a:rPr sz="2400" spc="-5" dirty="0">
                <a:latin typeface="Calibri"/>
                <a:cs typeface="Calibri"/>
              </a:rPr>
              <a:t>нормальной мышечной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активности.</a:t>
            </a:r>
            <a:endParaRPr sz="2400">
              <a:latin typeface="Calibri"/>
              <a:cs typeface="Calibri"/>
            </a:endParaRPr>
          </a:p>
          <a:p>
            <a:pPr marL="355600" marR="5715" indent="-342900" algn="just">
              <a:lnSpc>
                <a:spcPts val="23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spc="-5" dirty="0">
                <a:latin typeface="Calibri"/>
                <a:cs typeface="Calibri"/>
              </a:rPr>
              <a:t>этапом </a:t>
            </a:r>
            <a:r>
              <a:rPr sz="2400" spc="-15" dirty="0">
                <a:latin typeface="Calibri"/>
                <a:cs typeface="Calibri"/>
              </a:rPr>
              <a:t>между </a:t>
            </a:r>
            <a:r>
              <a:rPr sz="2400" spc="-5" dirty="0">
                <a:latin typeface="Calibri"/>
                <a:cs typeface="Calibri"/>
              </a:rPr>
              <a:t>пассивной мышечной </a:t>
            </a:r>
            <a:r>
              <a:rPr sz="2400" spc="-15" dirty="0">
                <a:latin typeface="Calibri"/>
                <a:cs typeface="Calibri"/>
              </a:rPr>
              <a:t>стимуляцией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0" dirty="0">
                <a:latin typeface="Calibri"/>
                <a:cs typeface="Calibri"/>
              </a:rPr>
              <a:t>добровольными </a:t>
            </a:r>
            <a:r>
              <a:rPr sz="2400" spc="-5" dirty="0">
                <a:latin typeface="Calibri"/>
                <a:cs typeface="Calibri"/>
              </a:rPr>
              <a:t>сокращениями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41755"/>
          </a:xfrm>
          <a:custGeom>
            <a:avLst/>
            <a:gdLst/>
            <a:ahLst/>
            <a:cxnLst/>
            <a:rect l="l" t="t" r="r" b="b"/>
            <a:pathLst>
              <a:path w="9144000" h="1341755">
                <a:moveTo>
                  <a:pt x="0" y="1341501"/>
                </a:moveTo>
                <a:lnTo>
                  <a:pt x="9144000" y="1341501"/>
                </a:lnTo>
                <a:lnTo>
                  <a:pt x="9144000" y="0"/>
                </a:lnTo>
                <a:lnTo>
                  <a:pt x="0" y="0"/>
                </a:lnTo>
                <a:lnTo>
                  <a:pt x="0" y="13415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1" y="388365"/>
            <a:ext cx="880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Функциональная </a:t>
            </a:r>
            <a:r>
              <a:rPr sz="3200" spc="-10" dirty="0"/>
              <a:t>электромиостимуляция</a:t>
            </a:r>
            <a:r>
              <a:rPr sz="3200" spc="10" dirty="0"/>
              <a:t> </a:t>
            </a:r>
            <a:r>
              <a:rPr sz="3200" spc="-10" dirty="0"/>
              <a:t>(ФЭМС)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902652" y="1631823"/>
            <a:ext cx="6844665" cy="0"/>
          </a:xfrm>
          <a:custGeom>
            <a:avLst/>
            <a:gdLst/>
            <a:ahLst/>
            <a:cxnLst/>
            <a:rect l="l" t="t" r="r" b="b"/>
            <a:pathLst>
              <a:path w="6844665">
                <a:moveTo>
                  <a:pt x="0" y="0"/>
                </a:moveTo>
                <a:lnTo>
                  <a:pt x="6844283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217" y="1327531"/>
            <a:ext cx="8074025" cy="49650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5080" indent="-342900" algn="just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2923540" algn="l"/>
                <a:tab pos="6380480" algn="l"/>
                <a:tab pos="7930515" algn="l"/>
              </a:tabLst>
            </a:pPr>
            <a:r>
              <a:rPr sz="2000" i="1" spc="-5" dirty="0">
                <a:latin typeface="Calibri"/>
                <a:cs typeface="Calibri"/>
              </a:rPr>
              <a:t>Фун</a:t>
            </a:r>
            <a:r>
              <a:rPr sz="2000" i="1" spc="-10" dirty="0">
                <a:latin typeface="Calibri"/>
                <a:cs typeface="Calibri"/>
              </a:rPr>
              <a:t>к</a:t>
            </a:r>
            <a:r>
              <a:rPr sz="2000" i="1" dirty="0">
                <a:latin typeface="Calibri"/>
                <a:cs typeface="Calibri"/>
              </a:rPr>
              <a:t>ционал</a:t>
            </a:r>
            <a:r>
              <a:rPr sz="2000" i="1" spc="-10" dirty="0">
                <a:latin typeface="Calibri"/>
                <a:cs typeface="Calibri"/>
              </a:rPr>
              <a:t>ь</a:t>
            </a:r>
            <a:r>
              <a:rPr sz="2000" i="1" dirty="0">
                <a:latin typeface="Calibri"/>
                <a:cs typeface="Calibri"/>
              </a:rPr>
              <a:t>ная	</a:t>
            </a:r>
            <a:r>
              <a:rPr sz="2000" i="1" spc="-25" dirty="0">
                <a:latin typeface="Calibri"/>
                <a:cs typeface="Calibri"/>
              </a:rPr>
              <a:t>э</a:t>
            </a:r>
            <a:r>
              <a:rPr sz="2000" i="1" spc="-15" dirty="0">
                <a:latin typeface="Calibri"/>
                <a:cs typeface="Calibri"/>
              </a:rPr>
              <a:t>л</a:t>
            </a:r>
            <a:r>
              <a:rPr sz="2000" i="1" spc="-10" dirty="0">
                <a:latin typeface="Calibri"/>
                <a:cs typeface="Calibri"/>
              </a:rPr>
              <a:t>е</a:t>
            </a:r>
            <a:r>
              <a:rPr sz="2000" i="1" dirty="0">
                <a:latin typeface="Calibri"/>
                <a:cs typeface="Calibri"/>
              </a:rPr>
              <a:t>к</a:t>
            </a:r>
            <a:r>
              <a:rPr sz="2000" i="1" spc="-10" dirty="0">
                <a:latin typeface="Calibri"/>
                <a:cs typeface="Calibri"/>
              </a:rPr>
              <a:t>т</a:t>
            </a:r>
            <a:r>
              <a:rPr sz="2000" i="1" spc="-5" dirty="0">
                <a:latin typeface="Calibri"/>
                <a:cs typeface="Calibri"/>
              </a:rPr>
              <a:t>ромиост</a:t>
            </a:r>
            <a:r>
              <a:rPr sz="2000" i="1" spc="-20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м</a:t>
            </a:r>
            <a:r>
              <a:rPr sz="2000" i="1" spc="-25" dirty="0">
                <a:latin typeface="Calibri"/>
                <a:cs typeface="Calibri"/>
              </a:rPr>
              <a:t>у</a:t>
            </a:r>
            <a:r>
              <a:rPr sz="2000" i="1" spc="-5" dirty="0">
                <a:latin typeface="Calibri"/>
                <a:cs typeface="Calibri"/>
              </a:rPr>
              <a:t>ля</a:t>
            </a:r>
            <a:r>
              <a:rPr sz="2000" i="1" spc="-10" dirty="0">
                <a:latin typeface="Calibri"/>
                <a:cs typeface="Calibri"/>
              </a:rPr>
              <a:t>ц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я	</a:t>
            </a:r>
            <a:r>
              <a:rPr sz="2000" i="1" spc="-5" dirty="0">
                <a:latin typeface="Calibri"/>
                <a:cs typeface="Calibri"/>
              </a:rPr>
              <a:t>(</a:t>
            </a:r>
            <a:r>
              <a:rPr sz="2000" i="1" spc="-25" dirty="0">
                <a:latin typeface="Calibri"/>
                <a:cs typeface="Calibri"/>
              </a:rPr>
              <a:t>Ф</a:t>
            </a:r>
            <a:r>
              <a:rPr sz="2000" i="1" spc="-10" dirty="0">
                <a:latin typeface="Calibri"/>
                <a:cs typeface="Calibri"/>
              </a:rPr>
              <a:t>Э</a:t>
            </a:r>
            <a:r>
              <a:rPr sz="2000" i="1" dirty="0">
                <a:latin typeface="Calibri"/>
                <a:cs typeface="Calibri"/>
              </a:rPr>
              <a:t>МС)	</a:t>
            </a:r>
            <a:r>
              <a:rPr sz="2000" b="1" dirty="0">
                <a:latin typeface="Calibri"/>
                <a:cs typeface="Calibri"/>
              </a:rPr>
              <a:t>–  </a:t>
            </a:r>
            <a:r>
              <a:rPr sz="2000" spc="-10" dirty="0">
                <a:latin typeface="Calibri"/>
                <a:cs typeface="Calibri"/>
              </a:rPr>
              <a:t>программируемая многоканальная электростимуляции </a:t>
            </a:r>
            <a:r>
              <a:rPr sz="2000" dirty="0">
                <a:latin typeface="Calibri"/>
                <a:cs typeface="Calibri"/>
              </a:rPr>
              <a:t>мышц </a:t>
            </a:r>
            <a:r>
              <a:rPr sz="2000" spc="-5" dirty="0">
                <a:latin typeface="Calibri"/>
                <a:cs typeface="Calibri"/>
              </a:rPr>
              <a:t>при  </a:t>
            </a:r>
            <a:r>
              <a:rPr sz="2000" spc="-20" dirty="0">
                <a:latin typeface="Calibri"/>
                <a:cs typeface="Calibri"/>
              </a:rPr>
              <a:t>ходьбе.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Во </a:t>
            </a:r>
            <a:r>
              <a:rPr sz="2000" spc="-5" dirty="0">
                <a:latin typeface="Calibri"/>
                <a:cs typeface="Calibri"/>
              </a:rPr>
              <a:t>время </a:t>
            </a:r>
            <a:r>
              <a:rPr sz="2000" spc="-15" dirty="0">
                <a:latin typeface="Calibri"/>
                <a:cs typeface="Calibri"/>
              </a:rPr>
              <a:t>ФЭС </a:t>
            </a:r>
            <a:r>
              <a:rPr sz="2000" spc="-5" dirty="0">
                <a:latin typeface="Calibri"/>
                <a:cs typeface="Calibri"/>
              </a:rPr>
              <a:t>поверхность </a:t>
            </a:r>
            <a:r>
              <a:rPr sz="2000" spc="-15" dirty="0">
                <a:latin typeface="Calibri"/>
                <a:cs typeface="Calibri"/>
              </a:rPr>
              <a:t>электродов </a:t>
            </a:r>
            <a:r>
              <a:rPr sz="2000" spc="-10" dirty="0">
                <a:latin typeface="Calibri"/>
                <a:cs typeface="Calibri"/>
              </a:rPr>
              <a:t>помещается </a:t>
            </a:r>
            <a:r>
              <a:rPr sz="2000" dirty="0">
                <a:latin typeface="Calibri"/>
                <a:cs typeface="Calibri"/>
              </a:rPr>
              <a:t>над </a:t>
            </a:r>
            <a:r>
              <a:rPr sz="2000" spc="-10" dirty="0">
                <a:latin typeface="Calibri"/>
                <a:cs typeface="Calibri"/>
              </a:rPr>
              <a:t>мышцой </a:t>
            </a:r>
            <a:r>
              <a:rPr sz="2000" spc="-5" dirty="0">
                <a:latin typeface="Calibri"/>
                <a:cs typeface="Calibri"/>
              </a:rPr>
              <a:t>или  </a:t>
            </a:r>
            <a:r>
              <a:rPr sz="2000" spc="-10" dirty="0">
                <a:latin typeface="Calibri"/>
                <a:cs typeface="Calibri"/>
              </a:rPr>
              <a:t>группы </a:t>
            </a:r>
            <a:r>
              <a:rPr sz="2000" spc="-5" dirty="0">
                <a:latin typeface="Calibri"/>
                <a:cs typeface="Calibri"/>
              </a:rPr>
              <a:t>мышц так </a:t>
            </a:r>
            <a:r>
              <a:rPr sz="2000" spc="-10" dirty="0">
                <a:latin typeface="Calibri"/>
                <a:cs typeface="Calibri"/>
              </a:rPr>
              <a:t>же, как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при ЭМГ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биологической </a:t>
            </a:r>
            <a:r>
              <a:rPr sz="2000" spc="-5" dirty="0">
                <a:latin typeface="Calibri"/>
                <a:cs typeface="Calibri"/>
              </a:rPr>
              <a:t>обратной связью.  </a:t>
            </a:r>
            <a:r>
              <a:rPr sz="2000" spc="-10" dirty="0">
                <a:latin typeface="Calibri"/>
                <a:cs typeface="Calibri"/>
              </a:rPr>
              <a:t>Низкая частота электрического </a:t>
            </a:r>
            <a:r>
              <a:rPr sz="2000" spc="-15" dirty="0">
                <a:latin typeface="Calibri"/>
                <a:cs typeface="Calibri"/>
              </a:rPr>
              <a:t>импульса </a:t>
            </a:r>
            <a:r>
              <a:rPr sz="2000" spc="-10" dirty="0">
                <a:latin typeface="Calibri"/>
                <a:cs typeface="Calibri"/>
              </a:rPr>
              <a:t>(как </a:t>
            </a:r>
            <a:r>
              <a:rPr sz="2000" dirty="0">
                <a:latin typeface="Calibri"/>
                <a:cs typeface="Calibri"/>
              </a:rPr>
              <a:t>правило, 18 </a:t>
            </a:r>
            <a:r>
              <a:rPr sz="2000" spc="-50" dirty="0">
                <a:latin typeface="Calibri"/>
                <a:cs typeface="Calibri"/>
              </a:rPr>
              <a:t>Гц) </a:t>
            </a:r>
            <a:r>
              <a:rPr sz="2000" spc="-15" dirty="0">
                <a:latin typeface="Calibri"/>
                <a:cs typeface="Calibri"/>
              </a:rPr>
              <a:t>подается 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мышцу/ </a:t>
            </a:r>
            <a:r>
              <a:rPr sz="2000" spc="-10" dirty="0">
                <a:latin typeface="Calibri"/>
                <a:cs typeface="Calibri"/>
              </a:rPr>
              <a:t>группу </a:t>
            </a:r>
            <a:r>
              <a:rPr sz="2000" dirty="0">
                <a:latin typeface="Calibri"/>
                <a:cs typeface="Calibri"/>
              </a:rPr>
              <a:t>мышц для </a:t>
            </a:r>
            <a:r>
              <a:rPr sz="2000" spc="-10" dirty="0">
                <a:latin typeface="Calibri"/>
                <a:cs typeface="Calibri"/>
              </a:rPr>
              <a:t>стимулирования </a:t>
            </a:r>
            <a:r>
              <a:rPr sz="2000" spc="-5" dirty="0">
                <a:latin typeface="Calibri"/>
                <a:cs typeface="Calibri"/>
              </a:rPr>
              <a:t>мышечного </a:t>
            </a:r>
            <a:r>
              <a:rPr sz="2000" spc="-10" dirty="0">
                <a:latin typeface="Calibri"/>
                <a:cs typeface="Calibri"/>
              </a:rPr>
              <a:t>ответа,  предпочтительно </a:t>
            </a:r>
            <a:r>
              <a:rPr sz="2000" dirty="0">
                <a:latin typeface="Calibri"/>
                <a:cs typeface="Calibri"/>
              </a:rPr>
              <a:t>во </a:t>
            </a:r>
            <a:r>
              <a:rPr sz="2000" spc="-5" dirty="0">
                <a:latin typeface="Calibri"/>
                <a:cs typeface="Calibri"/>
              </a:rPr>
              <a:t>время </a:t>
            </a:r>
            <a:r>
              <a:rPr sz="2000" spc="-10" dirty="0">
                <a:latin typeface="Calibri"/>
                <a:cs typeface="Calibri"/>
              </a:rPr>
              <a:t>двигательного </a:t>
            </a:r>
            <a:r>
              <a:rPr sz="2000" spc="-5" dirty="0">
                <a:latin typeface="Calibri"/>
                <a:cs typeface="Calibri"/>
              </a:rPr>
              <a:t>акта [Berner YN, </a:t>
            </a:r>
            <a:r>
              <a:rPr sz="2000" dirty="0">
                <a:latin typeface="Calibri"/>
                <a:cs typeface="Calibri"/>
              </a:rPr>
              <a:t>Kimchi OL,  2004].</a:t>
            </a:r>
            <a:endParaRPr sz="2000">
              <a:latin typeface="Calibri"/>
              <a:cs typeface="Calibri"/>
            </a:endParaRPr>
          </a:p>
          <a:p>
            <a:pPr marL="354965" indent="-342900" algn="just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ФЭМС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рекомендована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целью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улучшение скорости 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ходьбы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и/или</a:t>
            </a:r>
            <a:r>
              <a:rPr sz="2000" u="heavy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ее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ts val="2280"/>
              </a:lnSpc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результативности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marR="5715" indent="-342900" algn="just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Стимуляция </a:t>
            </a:r>
            <a:r>
              <a:rPr sz="2000" spc="-5" dirty="0">
                <a:latin typeface="Calibri"/>
                <a:cs typeface="Calibri"/>
              </a:rPr>
              <a:t>малоберцового нерва </a:t>
            </a:r>
            <a:r>
              <a:rPr sz="2000" dirty="0">
                <a:latin typeface="Calibri"/>
                <a:cs typeface="Calibri"/>
              </a:rPr>
              <a:t>во </a:t>
            </a:r>
            <a:r>
              <a:rPr sz="2000" spc="-5" dirty="0">
                <a:latin typeface="Calibri"/>
                <a:cs typeface="Calibri"/>
              </a:rPr>
              <a:t>время </a:t>
            </a:r>
            <a:r>
              <a:rPr sz="2000" spc="-20" dirty="0">
                <a:latin typeface="Calibri"/>
                <a:cs typeface="Calibri"/>
              </a:rPr>
              <a:t>ходьбы </a:t>
            </a:r>
            <a:r>
              <a:rPr sz="2000" spc="-10" dirty="0">
                <a:latin typeface="Calibri"/>
                <a:cs typeface="Calibri"/>
              </a:rPr>
              <a:t>улучшает </a:t>
            </a:r>
            <a:r>
              <a:rPr sz="2000" spc="-15" dirty="0">
                <a:latin typeface="Calibri"/>
                <a:cs typeface="Calibri"/>
              </a:rPr>
              <a:t>общую  </a:t>
            </a:r>
            <a:r>
              <a:rPr sz="2000" spc="-10" dirty="0">
                <a:latin typeface="Calibri"/>
                <a:cs typeface="Calibri"/>
              </a:rPr>
              <a:t>двигательную </a:t>
            </a:r>
            <a:r>
              <a:rPr sz="2000" dirty="0">
                <a:latin typeface="Calibri"/>
                <a:cs typeface="Calibri"/>
              </a:rPr>
              <a:t>способность, </a:t>
            </a:r>
            <a:r>
              <a:rPr sz="2000" spc="-5" dirty="0">
                <a:latin typeface="Calibri"/>
                <a:cs typeface="Calibri"/>
              </a:rPr>
              <a:t>но не </a:t>
            </a:r>
            <a:r>
              <a:rPr sz="2000" spc="-10" dirty="0">
                <a:latin typeface="Calibri"/>
                <a:cs typeface="Calibri"/>
              </a:rPr>
              <a:t>скорость </a:t>
            </a:r>
            <a:r>
              <a:rPr sz="2000" spc="-20" dirty="0">
                <a:latin typeface="Calibri"/>
                <a:cs typeface="Calibri"/>
              </a:rPr>
              <a:t>ходьбы. </a:t>
            </a:r>
            <a:r>
              <a:rPr sz="2000" spc="-5" dirty="0">
                <a:latin typeface="Calibri"/>
                <a:cs typeface="Calibri"/>
              </a:rPr>
              <a:t>Вероятно, </a:t>
            </a:r>
            <a:r>
              <a:rPr sz="2000" spc="-10" dirty="0">
                <a:latin typeface="Calibri"/>
                <a:cs typeface="Calibri"/>
              </a:rPr>
              <a:t>влияет 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симметрию </a:t>
            </a:r>
            <a:r>
              <a:rPr sz="2000" spc="-20" dirty="0">
                <a:latin typeface="Calibri"/>
                <a:cs typeface="Calibri"/>
              </a:rPr>
              <a:t>ходьбы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риск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падений.</a:t>
            </a:r>
            <a:endParaRPr sz="20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901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гемипарезе </a:t>
            </a:r>
            <a:r>
              <a:rPr sz="2000" spc="-20" dirty="0">
                <a:latin typeface="Calibri"/>
                <a:cs typeface="Calibri"/>
              </a:rPr>
              <a:t>постинсультного </a:t>
            </a:r>
            <a:r>
              <a:rPr sz="2000" spc="-5" dirty="0">
                <a:latin typeface="Calibri"/>
                <a:cs typeface="Calibri"/>
              </a:rPr>
              <a:t>генеза курс </a:t>
            </a:r>
            <a:r>
              <a:rPr sz="2000" spc="-10" dirty="0">
                <a:latin typeface="Calibri"/>
                <a:cs typeface="Calibri"/>
              </a:rPr>
              <a:t>коррекции состоит </a:t>
            </a:r>
            <a:r>
              <a:rPr sz="2000" spc="-5" dirty="0">
                <a:latin typeface="Calibri"/>
                <a:cs typeface="Calibri"/>
              </a:rPr>
              <a:t>из </a:t>
            </a:r>
            <a:r>
              <a:rPr sz="2000" spc="-10" dirty="0">
                <a:latin typeface="Calibri"/>
                <a:cs typeface="Calibri"/>
              </a:rPr>
              <a:t>20  ежедневных </a:t>
            </a:r>
            <a:r>
              <a:rPr sz="2000" dirty="0">
                <a:latin typeface="Calibri"/>
                <a:cs typeface="Calibri"/>
              </a:rPr>
              <a:t>сеансов, в </a:t>
            </a:r>
            <a:r>
              <a:rPr sz="2000" spc="-5" dirty="0">
                <a:latin typeface="Calibri"/>
                <a:cs typeface="Calibri"/>
              </a:rPr>
              <a:t>течение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spc="-10" dirty="0">
                <a:latin typeface="Calibri"/>
                <a:cs typeface="Calibri"/>
              </a:rPr>
              <a:t>больные </a:t>
            </a:r>
            <a:r>
              <a:rPr sz="2000" spc="-20" dirty="0">
                <a:latin typeface="Calibri"/>
                <a:cs typeface="Calibri"/>
              </a:rPr>
              <a:t>проходят  </a:t>
            </a:r>
            <a:r>
              <a:rPr sz="2000" spc="-5" dirty="0">
                <a:latin typeface="Calibri"/>
                <a:cs typeface="Calibri"/>
              </a:rPr>
              <a:t>расстояние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0,5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км.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65593" y="6643827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68730"/>
          </a:xfrm>
          <a:custGeom>
            <a:avLst/>
            <a:gdLst/>
            <a:ahLst/>
            <a:cxnLst/>
            <a:rect l="l" t="t" r="r" b="b"/>
            <a:pathLst>
              <a:path w="9144000" h="1268730">
                <a:moveTo>
                  <a:pt x="0" y="1268412"/>
                </a:moveTo>
                <a:lnTo>
                  <a:pt x="9144000" y="1268412"/>
                </a:lnTo>
                <a:lnTo>
                  <a:pt x="9144000" y="0"/>
                </a:lnTo>
                <a:lnTo>
                  <a:pt x="0" y="0"/>
                </a:lnTo>
                <a:lnTo>
                  <a:pt x="0" y="12684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9033" y="351789"/>
            <a:ext cx="3267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Аппаратура</a:t>
            </a:r>
            <a:r>
              <a:rPr sz="3200" spc="-55" dirty="0"/>
              <a:t> </a:t>
            </a:r>
            <a:r>
              <a:rPr sz="3200" spc="-10" dirty="0"/>
              <a:t>ФЭМС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140200" y="1557400"/>
            <a:ext cx="4457700" cy="447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87" y="1557274"/>
            <a:ext cx="308610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187" y="3881501"/>
            <a:ext cx="3086100" cy="2154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0" y="642937"/>
                </a:moveTo>
                <a:lnTo>
                  <a:pt x="9144000" y="642937"/>
                </a:lnTo>
                <a:lnTo>
                  <a:pt x="9144000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8013" y="118364"/>
            <a:ext cx="588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Доказательные </a:t>
            </a:r>
            <a:r>
              <a:rPr sz="2400" spc="-25" dirty="0">
                <a:latin typeface="Arial"/>
                <a:cs typeface="Arial"/>
              </a:rPr>
              <a:t>методы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730453"/>
            <a:ext cx="5559425" cy="551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Функциональная </a:t>
            </a:r>
            <a:r>
              <a:rPr sz="2000" b="1" spc="-5" dirty="0">
                <a:latin typeface="Calibri"/>
                <a:cs typeface="Calibri"/>
              </a:rPr>
              <a:t>электростимуляция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(ФЭС)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415290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Ring </a:t>
            </a:r>
            <a:r>
              <a:rPr sz="2000" dirty="0">
                <a:latin typeface="Calibri"/>
                <a:cs typeface="Calibri"/>
              </a:rPr>
              <a:t>H &amp; </a:t>
            </a:r>
            <a:r>
              <a:rPr sz="2000" spc="-10" dirty="0">
                <a:latin typeface="Calibri"/>
                <a:cs typeface="Calibri"/>
              </a:rPr>
              <a:t>Rosenthal </a:t>
            </a:r>
            <a:r>
              <a:rPr sz="2000" spc="-5" dirty="0">
                <a:latin typeface="Calibri"/>
                <a:cs typeface="Calibri"/>
              </a:rPr>
              <a:t>N.,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2005г. </a:t>
            </a:r>
            <a:r>
              <a:rPr sz="2000" spc="-10" dirty="0">
                <a:latin typeface="Calibri"/>
                <a:cs typeface="Calibri"/>
              </a:rPr>
              <a:t>доказали, </a:t>
            </a:r>
            <a:r>
              <a:rPr sz="2000" spc="-15" dirty="0">
                <a:latin typeface="Calibri"/>
                <a:cs typeface="Calibri"/>
              </a:rPr>
              <a:t>что  </a:t>
            </a:r>
            <a:r>
              <a:rPr sz="2000" spc="-5" dirty="0">
                <a:latin typeface="Calibri"/>
                <a:cs typeface="Calibri"/>
              </a:rPr>
              <a:t>применение </a:t>
            </a:r>
            <a:r>
              <a:rPr sz="2000" spc="-10" dirty="0">
                <a:latin typeface="Calibri"/>
                <a:cs typeface="Calibri"/>
              </a:rPr>
              <a:t>ФЭС </a:t>
            </a:r>
            <a:r>
              <a:rPr sz="2000" spc="-5" dirty="0">
                <a:latin typeface="Calibri"/>
                <a:cs typeface="Calibri"/>
              </a:rPr>
              <a:t>верхней конечности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период  </a:t>
            </a:r>
            <a:r>
              <a:rPr sz="2000" spc="-5" dirty="0">
                <a:latin typeface="Calibri"/>
                <a:cs typeface="Calibri"/>
              </a:rPr>
              <a:t>реабилитация после </a:t>
            </a:r>
            <a:r>
              <a:rPr sz="2000" spc="-25" dirty="0">
                <a:latin typeface="Calibri"/>
                <a:cs typeface="Calibri"/>
              </a:rPr>
              <a:t>инсульта </a:t>
            </a:r>
            <a:r>
              <a:rPr sz="2000" spc="-10" dirty="0">
                <a:latin typeface="Calibri"/>
                <a:cs typeface="Calibri"/>
              </a:rPr>
              <a:t>приводила </a:t>
            </a:r>
            <a:r>
              <a:rPr sz="2000" dirty="0">
                <a:latin typeface="Calibri"/>
                <a:cs typeface="Calibri"/>
              </a:rPr>
              <a:t>к  </a:t>
            </a:r>
            <a:r>
              <a:rPr sz="2000" spc="-5" dirty="0">
                <a:latin typeface="Calibri"/>
                <a:cs typeface="Calibri"/>
              </a:rPr>
              <a:t>увеличению мышечной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силы.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5" dirty="0">
                <a:latin typeface="Calibri"/>
                <a:cs typeface="Calibri"/>
              </a:rPr>
              <a:t>убедительные </a:t>
            </a:r>
            <a:r>
              <a:rPr sz="2000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доказательства,  что </a:t>
            </a:r>
            <a:r>
              <a:rPr sz="2000" spc="-5" dirty="0">
                <a:latin typeface="Calibri"/>
                <a:cs typeface="Calibri"/>
              </a:rPr>
              <a:t>применение </a:t>
            </a:r>
            <a:r>
              <a:rPr sz="2000" spc="-15" dirty="0">
                <a:latin typeface="Calibri"/>
                <a:cs typeface="Calibri"/>
              </a:rPr>
              <a:t>ФЭС улучшает </a:t>
            </a:r>
            <a:r>
              <a:rPr sz="2000" spc="-10" dirty="0">
                <a:latin typeface="Calibri"/>
                <a:cs typeface="Calibri"/>
              </a:rPr>
              <a:t>работу </a:t>
            </a:r>
            <a:r>
              <a:rPr sz="2000" spc="-5" dirty="0">
                <a:latin typeface="Calibri"/>
                <a:cs typeface="Calibri"/>
              </a:rPr>
              <a:t>верхних  конечностей.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убедительные </a:t>
            </a:r>
            <a:r>
              <a:rPr sz="2000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  </a:t>
            </a:r>
            <a:r>
              <a:rPr sz="2000" spc="-15" dirty="0">
                <a:latin typeface="Calibri"/>
                <a:cs typeface="Calibri"/>
              </a:rPr>
              <a:t>того, что ФЭС </a:t>
            </a:r>
            <a:r>
              <a:rPr sz="2000" spc="-5" dirty="0">
                <a:latin typeface="Calibri"/>
                <a:cs typeface="Calibri"/>
              </a:rPr>
              <a:t>способна </a:t>
            </a:r>
            <a:r>
              <a:rPr sz="2000" spc="-10" dirty="0">
                <a:latin typeface="Calibri"/>
                <a:cs typeface="Calibri"/>
              </a:rPr>
              <a:t>предотвратить </a:t>
            </a:r>
            <a:r>
              <a:rPr sz="2000" dirty="0">
                <a:latin typeface="Calibri"/>
                <a:cs typeface="Calibri"/>
              </a:rPr>
              <a:t>развитие  </a:t>
            </a:r>
            <a:r>
              <a:rPr sz="2000" spc="-10" dirty="0">
                <a:latin typeface="Calibri"/>
                <a:cs typeface="Calibri"/>
              </a:rPr>
              <a:t>подвывиха </a:t>
            </a:r>
            <a:r>
              <a:rPr sz="2000" spc="-5" dirty="0">
                <a:latin typeface="Calibri"/>
                <a:cs typeface="Calibri"/>
              </a:rPr>
              <a:t>плеча. </a:t>
            </a:r>
            <a:r>
              <a:rPr sz="2000" spc="-10" dirty="0">
                <a:latin typeface="Calibri"/>
                <a:cs typeface="Calibri"/>
              </a:rPr>
              <a:t>[Evidence </a:t>
            </a:r>
            <a:r>
              <a:rPr sz="2000" spc="-5" dirty="0">
                <a:latin typeface="Calibri"/>
                <a:cs typeface="Calibri"/>
              </a:rPr>
              <a:t>based </a:t>
            </a:r>
            <a:r>
              <a:rPr sz="2000" spc="-10" dirty="0">
                <a:latin typeface="Calibri"/>
                <a:cs typeface="Calibri"/>
              </a:rPr>
              <a:t>review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20" dirty="0">
                <a:latin typeface="Calibri"/>
                <a:cs typeface="Calibri"/>
              </a:rPr>
              <a:t>stroke </a:t>
            </a:r>
            <a:r>
              <a:rPr sz="2000" spc="-5" dirty="0">
                <a:latin typeface="Calibri"/>
                <a:cs typeface="Calibri"/>
              </a:rPr>
              <a:t>rehabilitation. </a:t>
            </a:r>
            <a:r>
              <a:rPr sz="2000" spc="-10" dirty="0">
                <a:latin typeface="Calibri"/>
                <a:cs typeface="Calibri"/>
              </a:rPr>
              <a:t>Robert </a:t>
            </a:r>
            <a:r>
              <a:rPr sz="2000" spc="-25" dirty="0">
                <a:latin typeface="Calibri"/>
                <a:cs typeface="Calibri"/>
              </a:rPr>
              <a:t>Teasell </a:t>
            </a:r>
            <a:r>
              <a:rPr sz="2000" spc="-5" dirty="0">
                <a:latin typeface="Calibri"/>
                <a:cs typeface="Calibri"/>
              </a:rPr>
              <a:t>et al., (16th  Edition)]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Прерывистая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пневмокомпрессия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5" dirty="0">
                <a:latin typeface="Calibri"/>
                <a:cs typeface="Calibri"/>
              </a:rPr>
              <a:t>умеренные </a:t>
            </a:r>
            <a:r>
              <a:rPr sz="2000" spc="-5" dirty="0">
                <a:latin typeface="Calibri"/>
                <a:cs typeface="Calibri"/>
              </a:rPr>
              <a:t>(1b) </a:t>
            </a:r>
            <a:r>
              <a:rPr sz="2000" spc="-10" dirty="0">
                <a:latin typeface="Calibri"/>
                <a:cs typeface="Calibri"/>
              </a:rPr>
              <a:t>доказательства </a:t>
            </a:r>
            <a:r>
              <a:rPr sz="2000" spc="-20" dirty="0">
                <a:latin typeface="Calibri"/>
                <a:cs typeface="Calibri"/>
              </a:rPr>
              <a:t>того,  </a:t>
            </a:r>
            <a:r>
              <a:rPr sz="2000" spc="-10" dirty="0">
                <a:latin typeface="Calibri"/>
                <a:cs typeface="Calibri"/>
              </a:rPr>
              <a:t>что интермитирующая </a:t>
            </a:r>
            <a:r>
              <a:rPr sz="2000" spc="-5" dirty="0">
                <a:latin typeface="Calibri"/>
                <a:cs typeface="Calibri"/>
              </a:rPr>
              <a:t>пневмокомпрессия не  уменьшает отечность паретичной </a:t>
            </a:r>
            <a:r>
              <a:rPr sz="2000" spc="-10" dirty="0">
                <a:latin typeface="Calibri"/>
                <a:cs typeface="Calibri"/>
              </a:rPr>
              <a:t>руки </a:t>
            </a:r>
            <a:r>
              <a:rPr sz="2000" spc="-5" dirty="0">
                <a:latin typeface="Calibri"/>
                <a:cs typeface="Calibri"/>
              </a:rPr>
              <a:t>после  </a:t>
            </a:r>
            <a:r>
              <a:rPr sz="2000" spc="-20" dirty="0">
                <a:latin typeface="Calibri"/>
                <a:cs typeface="Calibri"/>
              </a:rPr>
              <a:t>инсульта.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2251" y="857122"/>
            <a:ext cx="2857500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2251" y="857122"/>
            <a:ext cx="2857500" cy="3500754"/>
          </a:xfrm>
          <a:custGeom>
            <a:avLst/>
            <a:gdLst/>
            <a:ahLst/>
            <a:cxnLst/>
            <a:rect l="l" t="t" r="r" b="b"/>
            <a:pathLst>
              <a:path w="2857500" h="3500754">
                <a:moveTo>
                  <a:pt x="0" y="3500501"/>
                </a:moveTo>
                <a:lnTo>
                  <a:pt x="2857500" y="3500501"/>
                </a:lnTo>
                <a:lnTo>
                  <a:pt x="2857500" y="0"/>
                </a:lnTo>
                <a:lnTo>
                  <a:pt x="0" y="0"/>
                </a:lnTo>
                <a:lnTo>
                  <a:pt x="0" y="3500501"/>
                </a:lnTo>
                <a:close/>
              </a:path>
            </a:pathLst>
          </a:custGeom>
          <a:ln w="158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43625"/>
            <a:ext cx="1285938" cy="714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7895" y="6176568"/>
            <a:ext cx="7212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Обзор </a:t>
            </a:r>
            <a:r>
              <a:rPr sz="1200" b="1" spc="-5" dirty="0">
                <a:latin typeface="Tahoma"/>
                <a:cs typeface="Tahoma"/>
              </a:rPr>
              <a:t>постинсультной реабилитации, основанный на доказательной базе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(17ое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издание) 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Robert </a:t>
            </a:r>
            <a:r>
              <a:rPr sz="1200" spc="-20" dirty="0">
                <a:latin typeface="Tahoma"/>
                <a:cs typeface="Tahoma"/>
              </a:rPr>
              <a:t>Teasell </a:t>
            </a:r>
            <a:r>
              <a:rPr sz="1200" dirty="0">
                <a:latin typeface="Tahoma"/>
                <a:cs typeface="Tahoma"/>
              </a:rPr>
              <a:t>MD 1, Norine </a:t>
            </a:r>
            <a:r>
              <a:rPr sz="1200" spc="-10" dirty="0">
                <a:latin typeface="Tahoma"/>
                <a:cs typeface="Tahoma"/>
              </a:rPr>
              <a:t>Foley </a:t>
            </a:r>
            <a:r>
              <a:rPr sz="1200" dirty="0">
                <a:latin typeface="Tahoma"/>
                <a:cs typeface="Tahoma"/>
              </a:rPr>
              <a:t>MSc 1, </a:t>
            </a:r>
            <a:r>
              <a:rPr sz="1200" spc="-10" dirty="0">
                <a:latin typeface="Tahoma"/>
                <a:cs typeface="Tahoma"/>
              </a:rPr>
              <a:t>Katherine </a:t>
            </a:r>
            <a:r>
              <a:rPr sz="1200" spc="-5" dirty="0">
                <a:latin typeface="Tahoma"/>
                <a:cs typeface="Tahoma"/>
              </a:rPr>
              <a:t>Salter MSc1, Marina Richardson </a:t>
            </a:r>
            <a:r>
              <a:rPr sz="1200" dirty="0">
                <a:latin typeface="Tahoma"/>
                <a:cs typeface="Tahoma"/>
              </a:rPr>
              <a:t>MSc, </a:t>
            </a:r>
            <a:r>
              <a:rPr sz="1200" spc="-10" dirty="0">
                <a:latin typeface="Tahoma"/>
                <a:cs typeface="Tahoma"/>
              </a:rPr>
              <a:t>Laura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Allen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MSc  </a:t>
            </a:r>
            <a:r>
              <a:rPr sz="1200" spc="-10" dirty="0">
                <a:latin typeface="Tahoma"/>
                <a:cs typeface="Tahoma"/>
              </a:rPr>
              <a:t>(cand.), Norhayati </a:t>
            </a:r>
            <a:r>
              <a:rPr sz="1200" dirty="0">
                <a:latin typeface="Tahoma"/>
                <a:cs typeface="Tahoma"/>
              </a:rPr>
              <a:t>Hussein MBBS2, </a:t>
            </a:r>
            <a:r>
              <a:rPr sz="1200" spc="-5" dirty="0">
                <a:latin typeface="Tahoma"/>
                <a:cs typeface="Tahoma"/>
              </a:rPr>
              <a:t>Sanjit Bhogal PhD </a:t>
            </a:r>
            <a:r>
              <a:rPr sz="1200" dirty="0">
                <a:latin typeface="Tahoma"/>
                <a:cs typeface="Tahoma"/>
              </a:rPr>
              <a:t>3 </a:t>
            </a:r>
            <a:r>
              <a:rPr sz="1200" spc="-5" dirty="0">
                <a:latin typeface="Tahoma"/>
                <a:cs typeface="Tahoma"/>
              </a:rPr>
              <a:t>Jeffrey Jutai PhD </a:t>
            </a:r>
            <a:r>
              <a:rPr sz="1200" dirty="0">
                <a:latin typeface="Tahoma"/>
                <a:cs typeface="Tahoma"/>
              </a:rPr>
              <a:t>1, </a:t>
            </a:r>
            <a:r>
              <a:rPr sz="1200" spc="-5" dirty="0">
                <a:latin typeface="Tahoma"/>
                <a:cs typeface="Tahoma"/>
              </a:rPr>
              <a:t>Mark Speechley PhD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2251" y="4431220"/>
            <a:ext cx="2857500" cy="1498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0"/>
            <a:ext cx="8353425" cy="3910329"/>
          </a:xfrm>
          <a:custGeom>
            <a:avLst/>
            <a:gdLst/>
            <a:ahLst/>
            <a:cxnLst/>
            <a:rect l="l" t="t" r="r" b="b"/>
            <a:pathLst>
              <a:path w="8353425" h="3910329">
                <a:moveTo>
                  <a:pt x="0" y="3910076"/>
                </a:moveTo>
                <a:lnTo>
                  <a:pt x="8353425" y="3910076"/>
                </a:lnTo>
                <a:lnTo>
                  <a:pt x="8353425" y="0"/>
                </a:lnTo>
                <a:lnTo>
                  <a:pt x="0" y="0"/>
                </a:lnTo>
                <a:lnTo>
                  <a:pt x="0" y="39100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0651" y="0"/>
            <a:ext cx="6370320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14999"/>
              </a:lnSpc>
              <a:spcBef>
                <a:spcPts val="100"/>
              </a:spcBef>
            </a:pPr>
            <a:r>
              <a:rPr sz="3600" spc="-15" dirty="0"/>
              <a:t>Белая </a:t>
            </a:r>
            <a:r>
              <a:rPr sz="3600" spc="-5" dirty="0"/>
              <a:t>книга по </a:t>
            </a:r>
            <a:r>
              <a:rPr sz="3600" spc="-10" dirty="0"/>
              <a:t>физической </a:t>
            </a:r>
            <a:r>
              <a:rPr sz="3600" dirty="0"/>
              <a:t>и  </a:t>
            </a:r>
            <a:r>
              <a:rPr sz="3600" spc="-5" dirty="0"/>
              <a:t>реабилитационной </a:t>
            </a:r>
            <a:r>
              <a:rPr sz="3600" spc="-10" dirty="0"/>
              <a:t>медицине</a:t>
            </a:r>
            <a:r>
              <a:rPr sz="3600" spc="-95" dirty="0"/>
              <a:t> </a:t>
            </a:r>
            <a:r>
              <a:rPr sz="3600" dirty="0"/>
              <a:t>в</a:t>
            </a:r>
            <a:endParaRPr sz="3600"/>
          </a:p>
          <a:p>
            <a:pPr marL="2477135">
              <a:lnSpc>
                <a:spcPct val="100000"/>
              </a:lnSpc>
              <a:spcBef>
                <a:spcPts val="645"/>
              </a:spcBef>
            </a:pPr>
            <a:r>
              <a:rPr sz="3600" spc="-5" dirty="0"/>
              <a:t>Европе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642364" y="1704797"/>
            <a:ext cx="6443345" cy="223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Перевод версии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2006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года (сентябрь) на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русский</a:t>
            </a:r>
            <a:r>
              <a:rPr sz="160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Создана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секцией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реабилитационной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медицины Европейского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союза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медицинских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(UEMS),</a:t>
            </a:r>
            <a:endParaRPr sz="1600">
              <a:latin typeface="Calibri"/>
              <a:cs typeface="Calibri"/>
            </a:endParaRPr>
          </a:p>
          <a:p>
            <a:pPr marR="32384"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Европейским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Советом физической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реабилитационной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медицины</a:t>
            </a:r>
            <a:endParaRPr sz="1600">
              <a:latin typeface="Calibri"/>
              <a:cs typeface="Calibri"/>
            </a:endParaRPr>
          </a:p>
          <a:p>
            <a:pPr marR="30480" algn="ctr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Европейской академии восстановительной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медицины</a:t>
            </a:r>
            <a:endParaRPr sz="1600">
              <a:latin typeface="Calibri"/>
              <a:cs typeface="Calibri"/>
            </a:endParaRPr>
          </a:p>
          <a:p>
            <a:pPr marR="32384"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Европейским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обществом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реабилитационной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медицине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4051" y="4008510"/>
            <a:ext cx="942901" cy="94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650" y="3933852"/>
            <a:ext cx="1161770" cy="116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3726" y="3933761"/>
            <a:ext cx="1271524" cy="119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0450" y="5373687"/>
            <a:ext cx="3967226" cy="87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052830"/>
          </a:xfrm>
          <a:custGeom>
            <a:avLst/>
            <a:gdLst/>
            <a:ahLst/>
            <a:cxnLst/>
            <a:rect l="l" t="t" r="r" b="b"/>
            <a:pathLst>
              <a:path w="9144000" h="1052830">
                <a:moveTo>
                  <a:pt x="0" y="1052512"/>
                </a:moveTo>
                <a:lnTo>
                  <a:pt x="9144000" y="1052512"/>
                </a:lnTo>
                <a:lnTo>
                  <a:pt x="9144000" y="0"/>
                </a:lnTo>
                <a:lnTo>
                  <a:pt x="0" y="0"/>
                </a:lnTo>
                <a:lnTo>
                  <a:pt x="0" y="10525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3080" y="243966"/>
            <a:ext cx="403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Доказательность</a:t>
            </a:r>
            <a:r>
              <a:rPr sz="3200" spc="-75" dirty="0"/>
              <a:t> </a:t>
            </a:r>
            <a:r>
              <a:rPr sz="3200" spc="-5" dirty="0"/>
              <a:t>ЧЭНС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47217" y="1142238"/>
            <a:ext cx="807275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687705" algn="l"/>
                <a:tab pos="2037714" algn="l"/>
                <a:tab pos="2903855" algn="l"/>
                <a:tab pos="3650615" algn="l"/>
                <a:tab pos="5098415" algn="l"/>
                <a:tab pos="6363970" algn="l"/>
                <a:tab pos="7020559" algn="l"/>
                <a:tab pos="7677784" algn="l"/>
              </a:tabLst>
            </a:pPr>
            <a:r>
              <a:rPr sz="2000" dirty="0">
                <a:latin typeface="Calibri"/>
                <a:cs typeface="Calibri"/>
              </a:rPr>
              <a:t>В	нас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оя</a:t>
            </a:r>
            <a:r>
              <a:rPr sz="2000" spc="-30" dirty="0">
                <a:latin typeface="Calibri"/>
                <a:cs typeface="Calibri"/>
              </a:rPr>
              <a:t>щ</a:t>
            </a:r>
            <a:r>
              <a:rPr sz="2000" dirty="0">
                <a:latin typeface="Calibri"/>
                <a:cs typeface="Calibri"/>
              </a:rPr>
              <a:t>ее	вр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я	ча</a:t>
            </a:r>
            <a:r>
              <a:rPr sz="2000" spc="-30" dirty="0">
                <a:latin typeface="Calibri"/>
                <a:cs typeface="Calibri"/>
              </a:rPr>
              <a:t>щ</a:t>
            </a:r>
            <a:r>
              <a:rPr sz="2000" dirty="0">
                <a:latin typeface="Calibri"/>
                <a:cs typeface="Calibri"/>
              </a:rPr>
              <a:t>е	исп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spc="-20" dirty="0">
                <a:latin typeface="Calibri"/>
                <a:cs typeface="Calibri"/>
              </a:rPr>
              <a:t>з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20" dirty="0">
                <a:latin typeface="Calibri"/>
                <a:cs typeface="Calibri"/>
              </a:rPr>
              <a:t>ю</a:t>
            </a:r>
            <a:r>
              <a:rPr sz="2000" dirty="0">
                <a:latin typeface="Calibri"/>
                <a:cs typeface="Calibri"/>
              </a:rPr>
              <a:t>т	и</a:t>
            </a:r>
            <a:r>
              <a:rPr sz="2000" spc="-15" dirty="0">
                <a:latin typeface="Calibri"/>
                <a:cs typeface="Calibri"/>
              </a:rPr>
              <a:t>мп</a:t>
            </a:r>
            <a:r>
              <a:rPr sz="2000" spc="-6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сы	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	5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0	</a:t>
            </a:r>
            <a:r>
              <a:rPr sz="2000" spc="-1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А,  </a:t>
            </a:r>
            <a:r>
              <a:rPr sz="2000" spc="-5" dirty="0">
                <a:latin typeface="Calibri"/>
                <a:cs typeface="Calibri"/>
              </a:rPr>
              <a:t>следующие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частотой </a:t>
            </a:r>
            <a:r>
              <a:rPr sz="2000" dirty="0">
                <a:latin typeface="Calibri"/>
                <a:cs typeface="Calibri"/>
              </a:rPr>
              <a:t>40-400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имп/с.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Лечебные </a:t>
            </a:r>
            <a:r>
              <a:rPr sz="2000" spc="-15" dirty="0">
                <a:latin typeface="Calibri"/>
                <a:cs typeface="Calibri"/>
              </a:rPr>
              <a:t>процедуры </a:t>
            </a:r>
            <a:r>
              <a:rPr sz="2000" spc="-10" dirty="0">
                <a:latin typeface="Calibri"/>
                <a:cs typeface="Calibri"/>
              </a:rPr>
              <a:t>проводят </a:t>
            </a:r>
            <a:r>
              <a:rPr sz="2000" spc="-15" dirty="0">
                <a:latin typeface="Calibri"/>
                <a:cs typeface="Calibri"/>
              </a:rPr>
              <a:t>ежедневно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-10" dirty="0">
                <a:latin typeface="Calibri"/>
                <a:cs typeface="Calibri"/>
              </a:rPr>
              <a:t>день,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15-20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мин,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№10-12.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483612"/>
            <a:ext cx="3517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2753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	</a:t>
            </a:r>
            <a:r>
              <a:rPr sz="2000" b="1" i="1" spc="-10" dirty="0">
                <a:latin typeface="Calibri"/>
                <a:cs typeface="Calibri"/>
              </a:rPr>
              <a:t>убедительные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6814" y="2483612"/>
            <a:ext cx="4394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2775" algn="l"/>
                <a:tab pos="2560955" algn="l"/>
                <a:tab pos="3095625" algn="l"/>
              </a:tabLst>
            </a:pPr>
            <a:r>
              <a:rPr sz="2000" b="1" spc="-5" dirty="0">
                <a:latin typeface="Calibri"/>
                <a:cs typeface="Calibri"/>
              </a:rPr>
              <a:t>(1а)	</a:t>
            </a:r>
            <a:r>
              <a:rPr sz="2000" b="1" spc="-10" dirty="0">
                <a:latin typeface="Calibri"/>
                <a:cs typeface="Calibri"/>
              </a:rPr>
              <a:t>доказательства</a:t>
            </a:r>
            <a:r>
              <a:rPr sz="2000" spc="-10" dirty="0">
                <a:latin typeface="Calibri"/>
                <a:cs typeface="Calibri"/>
              </a:rPr>
              <a:t>,	</a:t>
            </a:r>
            <a:r>
              <a:rPr sz="2000" spc="-15" dirty="0">
                <a:latin typeface="Calibri"/>
                <a:cs typeface="Calibri"/>
              </a:rPr>
              <a:t>что	</a:t>
            </a:r>
            <a:r>
              <a:rPr sz="2000" spc="-10" dirty="0">
                <a:latin typeface="Calibri"/>
                <a:cs typeface="Calibri"/>
              </a:rPr>
              <a:t>чрескожная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117" y="2788412"/>
            <a:ext cx="3873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62935" algn="l"/>
              </a:tabLst>
            </a:pPr>
            <a:r>
              <a:rPr sz="2000" spc="-40" dirty="0">
                <a:latin typeface="Calibri"/>
                <a:cs typeface="Calibri"/>
              </a:rPr>
              <a:t>э</a:t>
            </a:r>
            <a:r>
              <a:rPr sz="2000" spc="-5" dirty="0">
                <a:latin typeface="Calibri"/>
                <a:cs typeface="Calibri"/>
              </a:rPr>
              <a:t>ле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он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йр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м</a:t>
            </a:r>
            <a:r>
              <a:rPr sz="2000" spc="-6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ля</a:t>
            </a:r>
            <a:r>
              <a:rPr sz="2000" spc="-1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ия	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3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ж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7685" y="2788412"/>
            <a:ext cx="3512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8135" algn="l"/>
                <a:tab pos="3377565" algn="l"/>
              </a:tabLst>
            </a:pPr>
            <a:r>
              <a:rPr sz="2000" spc="-2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мен</a:t>
            </a:r>
            <a:r>
              <a:rPr sz="2000" spc="-15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шить	спа</a:t>
            </a:r>
            <a:r>
              <a:rPr sz="2000" spc="5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ность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117" y="3093212"/>
            <a:ext cx="4201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восстановительном </a:t>
            </a:r>
            <a:r>
              <a:rPr sz="2000" spc="-15" dirty="0">
                <a:latin typeface="Calibri"/>
                <a:cs typeface="Calibri"/>
              </a:rPr>
              <a:t>периоде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инсульта.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1321" y="3458921"/>
            <a:ext cx="1564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достоверные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2902" y="3458921"/>
            <a:ext cx="29267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875" algn="l"/>
                <a:tab pos="1768475" algn="l"/>
                <a:tab pos="2339975" algn="l"/>
              </a:tabLst>
            </a:pPr>
            <a:r>
              <a:rPr sz="2000" dirty="0">
                <a:latin typeface="Calibri"/>
                <a:cs typeface="Calibri"/>
              </a:rPr>
              <a:t>(1b)	</a:t>
            </a:r>
            <a:r>
              <a:rPr sz="2000" spc="-5" dirty="0">
                <a:latin typeface="Calibri"/>
                <a:cs typeface="Calibri"/>
              </a:rPr>
              <a:t>данные,	</a:t>
            </a:r>
            <a:r>
              <a:rPr sz="2000" spc="-10" dirty="0">
                <a:latin typeface="Calibri"/>
                <a:cs typeface="Calibri"/>
              </a:rPr>
              <a:t>что	ЧЭНС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3458921"/>
            <a:ext cx="3319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62455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	</a:t>
            </a:r>
            <a:r>
              <a:rPr sz="2000" b="1" i="1" spc="-5" dirty="0">
                <a:latin typeface="Calibri"/>
                <a:cs typeface="Calibri"/>
              </a:rPr>
              <a:t>умеренно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tabLst>
                <a:tab pos="1824355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ц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ы	ис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ьзу</a:t>
            </a:r>
            <a:r>
              <a:rPr sz="2000" spc="-20" dirty="0">
                <a:latin typeface="Calibri"/>
                <a:cs typeface="Calibri"/>
              </a:rPr>
              <a:t>ю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4226" y="3764026"/>
            <a:ext cx="4525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1760220" algn="l"/>
                <a:tab pos="2121535" algn="l"/>
                <a:tab pos="3467735" algn="l"/>
              </a:tabLst>
            </a:pPr>
            <a:r>
              <a:rPr sz="2000" dirty="0">
                <a:latin typeface="Calibri"/>
                <a:cs typeface="Calibri"/>
              </a:rPr>
              <a:t>в	</a:t>
            </a:r>
            <a:r>
              <a:rPr sz="2000" spc="-5" dirty="0">
                <a:latin typeface="Calibri"/>
                <a:cs typeface="Calibri"/>
              </a:rPr>
              <a:t>сочетании	</a:t>
            </a:r>
            <a:r>
              <a:rPr sz="2000" dirty="0">
                <a:latin typeface="Calibri"/>
                <a:cs typeface="Calibri"/>
              </a:rPr>
              <a:t>с	</a:t>
            </a:r>
            <a:r>
              <a:rPr sz="2000" spc="-15" dirty="0">
                <a:latin typeface="Calibri"/>
                <a:cs typeface="Calibri"/>
              </a:rPr>
              <a:t>методами	</a:t>
            </a:r>
            <a:r>
              <a:rPr sz="2000" spc="-5" dirty="0">
                <a:latin typeface="Calibri"/>
                <a:cs typeface="Calibri"/>
              </a:rPr>
              <a:t>лечебной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117" y="4068826"/>
            <a:ext cx="7731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физкультуры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5" dirty="0">
                <a:latin typeface="Calibri"/>
                <a:cs typeface="Calibri"/>
              </a:rPr>
              <a:t>улучшения </a:t>
            </a:r>
            <a:r>
              <a:rPr sz="2000" spc="-5" dirty="0">
                <a:latin typeface="Calibri"/>
                <a:cs typeface="Calibri"/>
              </a:rPr>
              <a:t>чтения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письма. </a:t>
            </a:r>
            <a:r>
              <a:rPr sz="2000" spc="-10" dirty="0">
                <a:latin typeface="Calibri"/>
                <a:cs typeface="Calibri"/>
              </a:rPr>
              <a:t>[Evidence </a:t>
            </a:r>
            <a:r>
              <a:rPr sz="2000" spc="-5" dirty="0">
                <a:latin typeface="Calibri"/>
                <a:cs typeface="Calibri"/>
              </a:rPr>
              <a:t>based </a:t>
            </a:r>
            <a:r>
              <a:rPr sz="2000" spc="-10" dirty="0">
                <a:latin typeface="Calibri"/>
                <a:cs typeface="Calibri"/>
              </a:rPr>
              <a:t>review 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stroke </a:t>
            </a:r>
            <a:r>
              <a:rPr sz="2000" spc="-5" dirty="0">
                <a:latin typeface="Calibri"/>
                <a:cs typeface="Calibri"/>
              </a:rPr>
              <a:t>rehabilitation. </a:t>
            </a:r>
            <a:r>
              <a:rPr sz="2000" spc="-10" dirty="0">
                <a:latin typeface="Calibri"/>
                <a:cs typeface="Calibri"/>
              </a:rPr>
              <a:t>Robert </a:t>
            </a:r>
            <a:r>
              <a:rPr sz="2000" spc="-30" dirty="0">
                <a:latin typeface="Calibri"/>
                <a:cs typeface="Calibri"/>
              </a:rPr>
              <a:t>Teasell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al., </a:t>
            </a:r>
            <a:r>
              <a:rPr sz="2000" dirty="0">
                <a:latin typeface="Calibri"/>
                <a:cs typeface="Calibri"/>
              </a:rPr>
              <a:t>(16th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Edition)]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7217" y="5420969"/>
            <a:ext cx="8207375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45795" indent="-3429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Обзор </a:t>
            </a:r>
            <a:r>
              <a:rPr sz="1400" b="1" spc="-20" dirty="0">
                <a:latin typeface="Arial"/>
                <a:cs typeface="Arial"/>
              </a:rPr>
              <a:t>постинсультной </a:t>
            </a:r>
            <a:r>
              <a:rPr sz="1400" b="1" spc="-5" dirty="0">
                <a:latin typeface="Arial"/>
                <a:cs typeface="Arial"/>
              </a:rPr>
              <a:t>реабилитации, </a:t>
            </a:r>
            <a:r>
              <a:rPr sz="1400" b="1" spc="-10" dirty="0">
                <a:latin typeface="Arial"/>
                <a:cs typeface="Arial"/>
              </a:rPr>
              <a:t>основанный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10" dirty="0">
                <a:latin typeface="Arial"/>
                <a:cs typeface="Arial"/>
              </a:rPr>
              <a:t>доказательной </a:t>
            </a:r>
            <a:r>
              <a:rPr sz="1400" b="1" spc="-5" dirty="0">
                <a:latin typeface="Arial"/>
                <a:cs typeface="Arial"/>
              </a:rPr>
              <a:t>базе </a:t>
            </a:r>
            <a:r>
              <a:rPr sz="1400" b="1" dirty="0">
                <a:latin typeface="Arial"/>
                <a:cs typeface="Arial"/>
              </a:rPr>
              <a:t>(16-,17 </a:t>
            </a:r>
            <a:r>
              <a:rPr sz="1400" b="1" spc="-5" dirty="0">
                <a:latin typeface="Arial"/>
                <a:cs typeface="Arial"/>
              </a:rPr>
              <a:t>-ое  издания)</a:t>
            </a:r>
            <a:endParaRPr sz="1400">
              <a:latin typeface="Arial"/>
              <a:cs typeface="Arial"/>
            </a:endParaRPr>
          </a:p>
          <a:p>
            <a:pPr marL="354965" marR="513715" indent="-342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Robert </a:t>
            </a:r>
            <a:r>
              <a:rPr sz="1400" spc="-25" dirty="0">
                <a:latin typeface="Arial"/>
                <a:cs typeface="Arial"/>
              </a:rPr>
              <a:t>Teasell </a:t>
            </a:r>
            <a:r>
              <a:rPr sz="1400" spc="-5" dirty="0">
                <a:latin typeface="Arial"/>
                <a:cs typeface="Arial"/>
              </a:rPr>
              <a:t>MD </a:t>
            </a:r>
            <a:r>
              <a:rPr sz="1400" dirty="0">
                <a:latin typeface="Arial"/>
                <a:cs typeface="Arial"/>
              </a:rPr>
              <a:t>1, Norine </a:t>
            </a:r>
            <a:r>
              <a:rPr sz="1400" spc="-5" dirty="0">
                <a:latin typeface="Arial"/>
                <a:cs typeface="Arial"/>
              </a:rPr>
              <a:t>Foley MSc </a:t>
            </a:r>
            <a:r>
              <a:rPr sz="1400" dirty="0">
                <a:latin typeface="Arial"/>
                <a:cs typeface="Arial"/>
              </a:rPr>
              <a:t>1, Katherine Salter MSc1, Marina Richardson </a:t>
            </a:r>
            <a:r>
              <a:rPr sz="1400" spc="-5" dirty="0">
                <a:latin typeface="Arial"/>
                <a:cs typeface="Arial"/>
              </a:rPr>
              <a:t>MSc,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Laura  Allen MSc(cand.), </a:t>
            </a:r>
            <a:r>
              <a:rPr sz="1400" spc="-5" dirty="0">
                <a:latin typeface="Arial"/>
                <a:cs typeface="Arial"/>
              </a:rPr>
              <a:t>Norhayati </a:t>
            </a:r>
            <a:r>
              <a:rPr sz="1400" dirty="0">
                <a:latin typeface="Arial"/>
                <a:cs typeface="Arial"/>
              </a:rPr>
              <a:t>Hussein MBBS2, Sanjit Bhogal PhD 3 </a:t>
            </a:r>
            <a:r>
              <a:rPr sz="1400" spc="-5" dirty="0">
                <a:latin typeface="Arial"/>
                <a:cs typeface="Arial"/>
              </a:rPr>
              <a:t>Jeffrey </a:t>
            </a:r>
            <a:r>
              <a:rPr sz="1400" dirty="0">
                <a:latin typeface="Arial"/>
                <a:cs typeface="Arial"/>
              </a:rPr>
              <a:t>Jutai PhD 1, </a:t>
            </a:r>
            <a:r>
              <a:rPr sz="1400" spc="-5" dirty="0">
                <a:latin typeface="Arial"/>
                <a:cs typeface="Arial"/>
              </a:rPr>
              <a:t>Mark  </a:t>
            </a:r>
            <a:r>
              <a:rPr sz="1400" dirty="0">
                <a:latin typeface="Arial"/>
                <a:cs typeface="Arial"/>
              </a:rPr>
              <a:t>Speechley PhD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122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4395" y="201168"/>
            <a:ext cx="5888735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4045" y="292049"/>
            <a:ext cx="5377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Электронейромиостимуляция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286500" y="5857875"/>
            <a:ext cx="431800" cy="720725"/>
          </a:xfrm>
          <a:custGeom>
            <a:avLst/>
            <a:gdLst/>
            <a:ahLst/>
            <a:cxnLst/>
            <a:rect l="l" t="t" r="r" b="b"/>
            <a:pathLst>
              <a:path w="431800" h="720725">
                <a:moveTo>
                  <a:pt x="0" y="720725"/>
                </a:moveTo>
                <a:lnTo>
                  <a:pt x="431800" y="720725"/>
                </a:lnTo>
                <a:lnTo>
                  <a:pt x="431800" y="0"/>
                </a:lnTo>
                <a:lnTo>
                  <a:pt x="0" y="0"/>
                </a:lnTo>
                <a:lnTo>
                  <a:pt x="0" y="720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6500" y="5857875"/>
            <a:ext cx="431800" cy="720725"/>
          </a:xfrm>
          <a:custGeom>
            <a:avLst/>
            <a:gdLst/>
            <a:ahLst/>
            <a:cxnLst/>
            <a:rect l="l" t="t" r="r" b="b"/>
            <a:pathLst>
              <a:path w="431800" h="720725">
                <a:moveTo>
                  <a:pt x="0" y="720725"/>
                </a:moveTo>
                <a:lnTo>
                  <a:pt x="431800" y="720725"/>
                </a:lnTo>
                <a:lnTo>
                  <a:pt x="431800" y="0"/>
                </a:lnTo>
                <a:lnTo>
                  <a:pt x="0" y="0"/>
                </a:lnTo>
                <a:lnTo>
                  <a:pt x="0" y="7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7826" y="1412747"/>
            <a:ext cx="2709799" cy="216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6251" y="1700212"/>
            <a:ext cx="360680" cy="433705"/>
          </a:xfrm>
          <a:custGeom>
            <a:avLst/>
            <a:gdLst/>
            <a:ahLst/>
            <a:cxnLst/>
            <a:rect l="l" t="t" r="r" b="b"/>
            <a:pathLst>
              <a:path w="360679" h="433705">
                <a:moveTo>
                  <a:pt x="0" y="433387"/>
                </a:moveTo>
                <a:lnTo>
                  <a:pt x="360362" y="433387"/>
                </a:lnTo>
                <a:lnTo>
                  <a:pt x="360362" y="0"/>
                </a:lnTo>
                <a:lnTo>
                  <a:pt x="0" y="0"/>
                </a:lnTo>
                <a:lnTo>
                  <a:pt x="0" y="433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251" y="1700212"/>
            <a:ext cx="360680" cy="433705"/>
          </a:xfrm>
          <a:custGeom>
            <a:avLst/>
            <a:gdLst/>
            <a:ahLst/>
            <a:cxnLst/>
            <a:rect l="l" t="t" r="r" b="b"/>
            <a:pathLst>
              <a:path w="360679" h="433705">
                <a:moveTo>
                  <a:pt x="0" y="433387"/>
                </a:moveTo>
                <a:lnTo>
                  <a:pt x="360362" y="433387"/>
                </a:lnTo>
                <a:lnTo>
                  <a:pt x="360362" y="0"/>
                </a:lnTo>
                <a:lnTo>
                  <a:pt x="0" y="0"/>
                </a:lnTo>
                <a:lnTo>
                  <a:pt x="0" y="4333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7826" y="3716401"/>
            <a:ext cx="2665349" cy="2976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3376" y="3714750"/>
            <a:ext cx="2500249" cy="292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50" y="1500250"/>
            <a:ext cx="3205226" cy="3928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3376" y="1500124"/>
            <a:ext cx="2424049" cy="2143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1801367"/>
            <a:ext cx="8273796" cy="3453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595" y="3462528"/>
            <a:ext cx="131064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0598" y="6367068"/>
            <a:ext cx="4956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sz="1350" spc="22" baseline="24691" dirty="0">
                <a:latin typeface="Tahoma"/>
                <a:cs typeface="Tahoma"/>
              </a:rPr>
              <a:t>5 </a:t>
            </a:r>
            <a:r>
              <a:rPr sz="1400" spc="-5" dirty="0">
                <a:latin typeface="Tahoma"/>
                <a:cs typeface="Tahoma"/>
              </a:rPr>
              <a:t>Carol </a:t>
            </a:r>
            <a:r>
              <a:rPr sz="1400" dirty="0">
                <a:latin typeface="Tahoma"/>
                <a:cs typeface="Tahoma"/>
              </a:rPr>
              <a:t>GT </a:t>
            </a:r>
            <a:r>
              <a:rPr sz="1400" spc="-10" dirty="0">
                <a:latin typeface="Tahoma"/>
                <a:cs typeface="Tahoma"/>
              </a:rPr>
              <a:t>Vance,  </a:t>
            </a:r>
            <a:r>
              <a:rPr sz="1400" spc="-5" dirty="0">
                <a:latin typeface="Tahoma"/>
                <a:cs typeface="Tahoma"/>
              </a:rPr>
              <a:t>Dana </a:t>
            </a:r>
            <a:r>
              <a:rPr sz="1400" dirty="0">
                <a:latin typeface="Tahoma"/>
                <a:cs typeface="Tahoma"/>
              </a:rPr>
              <a:t>L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Dailey</a:t>
            </a:r>
            <a:endParaRPr sz="1400">
              <a:latin typeface="Tahoma"/>
              <a:cs typeface="Tahoma"/>
            </a:endParaRPr>
          </a:p>
          <a:p>
            <a:pPr marR="30480" algn="r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«Using TENS </a:t>
            </a:r>
            <a:r>
              <a:rPr sz="1400" spc="-5" dirty="0">
                <a:latin typeface="Tahoma"/>
                <a:cs typeface="Tahoma"/>
              </a:rPr>
              <a:t>for </a:t>
            </a:r>
            <a:r>
              <a:rPr sz="1400" dirty="0">
                <a:latin typeface="Tahoma"/>
                <a:cs typeface="Tahoma"/>
              </a:rPr>
              <a:t>pain </a:t>
            </a:r>
            <a:r>
              <a:rPr sz="1400" spc="-5" dirty="0">
                <a:latin typeface="Tahoma"/>
                <a:cs typeface="Tahoma"/>
              </a:rPr>
              <a:t>control: the state </a:t>
            </a:r>
            <a:r>
              <a:rPr sz="1400" dirty="0">
                <a:latin typeface="Tahoma"/>
                <a:cs typeface="Tahoma"/>
              </a:rPr>
              <a:t>of </a:t>
            </a:r>
            <a:r>
              <a:rPr sz="1400" spc="-5" dirty="0">
                <a:latin typeface="Tahoma"/>
                <a:cs typeface="Tahoma"/>
              </a:rPr>
              <a:t>the </a:t>
            </a:r>
            <a:r>
              <a:rPr sz="1400" dirty="0">
                <a:latin typeface="Tahoma"/>
                <a:cs typeface="Tahoma"/>
              </a:rPr>
              <a:t>evidence»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2014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170178"/>
            <a:ext cx="8035925" cy="3317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350" algn="just">
              <a:lnSpc>
                <a:spcPct val="100600"/>
              </a:lnSpc>
              <a:spcBef>
                <a:spcPts val="85"/>
              </a:spcBef>
              <a:buFont typeface="Arial"/>
              <a:buChar char="●"/>
              <a:tabLst>
                <a:tab pos="241300" algn="l"/>
              </a:tabLst>
            </a:pPr>
            <a:r>
              <a:rPr sz="1800" spc="-5" dirty="0">
                <a:latin typeface="Tahoma"/>
                <a:cs typeface="Tahoma"/>
              </a:rPr>
              <a:t>Высокочастотная (HF) </a:t>
            </a:r>
            <a:r>
              <a:rPr sz="1800" dirty="0">
                <a:latin typeface="Tahoma"/>
                <a:cs typeface="Tahoma"/>
              </a:rPr>
              <a:t>и </a:t>
            </a:r>
            <a:r>
              <a:rPr sz="1800" spc="-5" dirty="0">
                <a:latin typeface="Tahoma"/>
                <a:cs typeface="Tahoma"/>
              </a:rPr>
              <a:t>низкочастотная </a:t>
            </a:r>
            <a:r>
              <a:rPr sz="1800" dirty="0">
                <a:latin typeface="Tahoma"/>
                <a:cs typeface="Tahoma"/>
              </a:rPr>
              <a:t>(LF) </a:t>
            </a:r>
            <a:r>
              <a:rPr sz="1800" spc="-5" dirty="0">
                <a:latin typeface="Tahoma"/>
                <a:cs typeface="Tahoma"/>
              </a:rPr>
              <a:t>чрескожная электрическая  нервная стимуляция </a:t>
            </a:r>
            <a:r>
              <a:rPr sz="1800" dirty="0">
                <a:latin typeface="Tahoma"/>
                <a:cs typeface="Tahoma"/>
              </a:rPr>
              <a:t>(TENS) активирует </a:t>
            </a:r>
            <a:r>
              <a:rPr sz="1800" spc="-5" dirty="0">
                <a:latin typeface="Tahoma"/>
                <a:cs typeface="Tahoma"/>
              </a:rPr>
              <a:t>различные </a:t>
            </a:r>
            <a:r>
              <a:rPr sz="1800" dirty="0">
                <a:latin typeface="Tahoma"/>
                <a:cs typeface="Tahoma"/>
              </a:rPr>
              <a:t>опиоидные рецепторы.  </a:t>
            </a:r>
            <a:r>
              <a:rPr sz="1800" spc="-5" dirty="0">
                <a:latin typeface="Tahoma"/>
                <a:cs typeface="Tahoma"/>
              </a:rPr>
              <a:t>Было </a:t>
            </a:r>
            <a:r>
              <a:rPr sz="1800" dirty="0">
                <a:latin typeface="Tahoma"/>
                <a:cs typeface="Tahoma"/>
              </a:rPr>
              <a:t>показано, </a:t>
            </a:r>
            <a:r>
              <a:rPr sz="1800" spc="-5" dirty="0">
                <a:latin typeface="Tahoma"/>
                <a:cs typeface="Tahoma"/>
              </a:rPr>
              <a:t>что </a:t>
            </a:r>
            <a:r>
              <a:rPr sz="1800" dirty="0">
                <a:latin typeface="Tahoma"/>
                <a:cs typeface="Tahoma"/>
              </a:rPr>
              <a:t>оба применения </a:t>
            </a:r>
            <a:r>
              <a:rPr sz="1800" spc="-5" dirty="0">
                <a:latin typeface="Tahoma"/>
                <a:cs typeface="Tahoma"/>
              </a:rPr>
              <a:t>обеспечивают анальгезию, особенно  </a:t>
            </a:r>
            <a:r>
              <a:rPr sz="1800" dirty="0">
                <a:latin typeface="Tahoma"/>
                <a:cs typeface="Tahoma"/>
              </a:rPr>
              <a:t>при </a:t>
            </a:r>
            <a:r>
              <a:rPr sz="1800" spc="-5" dirty="0">
                <a:latin typeface="Tahoma"/>
                <a:cs typeface="Tahoma"/>
              </a:rPr>
              <a:t>сильной </a:t>
            </a:r>
            <a:r>
              <a:rPr sz="1800" spc="-10" dirty="0">
                <a:latin typeface="Tahoma"/>
                <a:cs typeface="Tahoma"/>
              </a:rPr>
              <a:t>безболезненной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интенсивности.</a:t>
            </a:r>
            <a:endParaRPr sz="1800">
              <a:latin typeface="Tahoma"/>
              <a:cs typeface="Tahoma"/>
            </a:endParaRPr>
          </a:p>
          <a:p>
            <a:pPr marL="266700" indent="-254635" algn="just">
              <a:lnSpc>
                <a:spcPts val="2125"/>
              </a:lnSpc>
              <a:buFont typeface="Arial"/>
              <a:buChar char="●"/>
              <a:tabLst>
                <a:tab pos="267335" algn="l"/>
              </a:tabLst>
            </a:pPr>
            <a:r>
              <a:rPr sz="1800" spc="-5" dirty="0">
                <a:latin typeface="Tahoma"/>
                <a:cs typeface="Tahoma"/>
              </a:rPr>
              <a:t>Эффективная</a:t>
            </a:r>
            <a:r>
              <a:rPr sz="1800" spc="3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анальгезия</a:t>
            </a:r>
            <a:r>
              <a:rPr sz="1800" spc="3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при</a:t>
            </a:r>
            <a:r>
              <a:rPr sz="1800" spc="3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хронических</a:t>
            </a:r>
            <a:r>
              <a:rPr sz="1800" spc="3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болевых</a:t>
            </a:r>
            <a:r>
              <a:rPr sz="1800" spc="3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состояниях</a:t>
            </a:r>
            <a:r>
              <a:rPr sz="1800" spc="3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может</a:t>
            </a:r>
            <a:endParaRPr sz="1800">
              <a:latin typeface="Tahoma"/>
              <a:cs typeface="Tahoma"/>
            </a:endParaRPr>
          </a:p>
          <a:p>
            <a:pPr marL="12700" marR="6985" algn="just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latin typeface="Tahoma"/>
                <a:cs typeface="Tahoma"/>
              </a:rPr>
              <a:t>быть ограничена </a:t>
            </a:r>
            <a:r>
              <a:rPr sz="1800" dirty="0">
                <a:latin typeface="Tahoma"/>
                <a:cs typeface="Tahoma"/>
              </a:rPr>
              <a:t>развитием </a:t>
            </a:r>
            <a:r>
              <a:rPr sz="1800" spc="-5" dirty="0">
                <a:latin typeface="Tahoma"/>
                <a:cs typeface="Tahoma"/>
              </a:rPr>
              <a:t>толерантности </a:t>
            </a:r>
            <a:r>
              <a:rPr sz="1800" dirty="0">
                <a:latin typeface="Tahoma"/>
                <a:cs typeface="Tahoma"/>
              </a:rPr>
              <a:t>к </a:t>
            </a:r>
            <a:r>
              <a:rPr sz="1800" spc="-10" dirty="0">
                <a:latin typeface="Tahoma"/>
                <a:cs typeface="Tahoma"/>
              </a:rPr>
              <a:t>TENS, </a:t>
            </a:r>
            <a:r>
              <a:rPr sz="1800" spc="-5" dirty="0">
                <a:latin typeface="Tahoma"/>
                <a:cs typeface="Tahoma"/>
              </a:rPr>
              <a:t>если будет  ежедневное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применение.</a:t>
            </a:r>
            <a:endParaRPr sz="1800">
              <a:latin typeface="Tahoma"/>
              <a:cs typeface="Tahoma"/>
            </a:endParaRPr>
          </a:p>
          <a:p>
            <a:pPr marL="307975" indent="-295910" algn="just">
              <a:lnSpc>
                <a:spcPts val="2125"/>
              </a:lnSpc>
              <a:buFont typeface="Arial"/>
              <a:buChar char="●"/>
              <a:tabLst>
                <a:tab pos="308610" algn="l"/>
              </a:tabLst>
            </a:pPr>
            <a:r>
              <a:rPr sz="1800" spc="-5" dirty="0">
                <a:latin typeface="Tahoma"/>
                <a:cs typeface="Tahoma"/>
              </a:rPr>
              <a:t>Применение</a:t>
            </a:r>
            <a:r>
              <a:rPr sz="1800" spc="1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электродов</a:t>
            </a:r>
            <a:r>
              <a:rPr sz="1800" spc="11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TENS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точках</a:t>
            </a:r>
            <a:r>
              <a:rPr sz="1800" spc="11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акупунктуры</a:t>
            </a:r>
            <a:r>
              <a:rPr sz="1800" spc="1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могут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усилить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40"/>
              </a:lnSpc>
              <a:spcBef>
                <a:spcPts val="40"/>
              </a:spcBef>
            </a:pPr>
            <a:r>
              <a:rPr sz="1800" spc="-5" dirty="0">
                <a:latin typeface="Tahoma"/>
                <a:cs typeface="Tahoma"/>
              </a:rPr>
              <a:t>анальгезию.</a:t>
            </a:r>
            <a:endParaRPr sz="1800">
              <a:latin typeface="Tahoma"/>
              <a:cs typeface="Tahoma"/>
            </a:endParaRPr>
          </a:p>
          <a:p>
            <a:pPr marL="12700" marR="5715">
              <a:lnSpc>
                <a:spcPts val="2200"/>
              </a:lnSpc>
              <a:spcBef>
                <a:spcPts val="20"/>
              </a:spcBef>
              <a:buFont typeface="Arial"/>
              <a:buChar char="●"/>
              <a:tabLst>
                <a:tab pos="354965" algn="l"/>
                <a:tab pos="355600" algn="l"/>
                <a:tab pos="2579370" algn="l"/>
                <a:tab pos="4358005" algn="l"/>
                <a:tab pos="5104765" algn="l"/>
                <a:tab pos="5553075" algn="l"/>
                <a:tab pos="6391275" algn="l"/>
                <a:tab pos="7636509" algn="l"/>
              </a:tabLst>
            </a:pPr>
            <a:r>
              <a:rPr sz="1800" spc="-5" dirty="0">
                <a:latin typeface="Tahoma"/>
                <a:cs typeface="Tahoma"/>
              </a:rPr>
              <a:t>Целена</a:t>
            </a:r>
            <a:r>
              <a:rPr sz="1800" spc="5" dirty="0">
                <a:latin typeface="Tahoma"/>
                <a:cs typeface="Tahoma"/>
              </a:rPr>
              <a:t>п</a:t>
            </a:r>
            <a:r>
              <a:rPr sz="1800" dirty="0">
                <a:latin typeface="Tahoma"/>
                <a:cs typeface="Tahoma"/>
              </a:rPr>
              <a:t>р</a:t>
            </a:r>
            <a:r>
              <a:rPr sz="1800" spc="10" dirty="0">
                <a:latin typeface="Tahoma"/>
                <a:cs typeface="Tahoma"/>
              </a:rPr>
              <a:t>а</a:t>
            </a:r>
            <a:r>
              <a:rPr sz="1800" spc="-5" dirty="0">
                <a:latin typeface="Tahoma"/>
                <a:cs typeface="Tahoma"/>
              </a:rPr>
              <a:t>вленно</a:t>
            </a:r>
            <a:r>
              <a:rPr sz="1800" dirty="0">
                <a:latin typeface="Tahoma"/>
                <a:cs typeface="Tahoma"/>
              </a:rPr>
              <a:t>е	и</a:t>
            </a:r>
            <a:r>
              <a:rPr sz="1800" spc="-5" dirty="0">
                <a:latin typeface="Tahoma"/>
                <a:cs typeface="Tahoma"/>
              </a:rPr>
              <a:t>сп</a:t>
            </a:r>
            <a:r>
              <a:rPr sz="1800" spc="-15" dirty="0">
                <a:latin typeface="Tahoma"/>
                <a:cs typeface="Tahoma"/>
              </a:rPr>
              <a:t>о</a:t>
            </a:r>
            <a:r>
              <a:rPr sz="1800" spc="-5" dirty="0">
                <a:latin typeface="Tahoma"/>
                <a:cs typeface="Tahoma"/>
              </a:rPr>
              <a:t>льзовани</a:t>
            </a:r>
            <a:r>
              <a:rPr sz="1800" dirty="0">
                <a:latin typeface="Tahoma"/>
                <a:cs typeface="Tahoma"/>
              </a:rPr>
              <a:t>е	TENS	во	</a:t>
            </a:r>
            <a:r>
              <a:rPr sz="1800" spc="-5" dirty="0">
                <a:latin typeface="Tahoma"/>
                <a:cs typeface="Tahoma"/>
              </a:rPr>
              <a:t>в</a:t>
            </a:r>
            <a:r>
              <a:rPr sz="1800" dirty="0">
                <a:latin typeface="Tahoma"/>
                <a:cs typeface="Tahoma"/>
              </a:rPr>
              <a:t>р</a:t>
            </a:r>
            <a:r>
              <a:rPr sz="1800" spc="-5" dirty="0">
                <a:latin typeface="Tahoma"/>
                <a:cs typeface="Tahoma"/>
              </a:rPr>
              <a:t>ем</a:t>
            </a:r>
            <a:r>
              <a:rPr sz="1800" dirty="0">
                <a:latin typeface="Tahoma"/>
                <a:cs typeface="Tahoma"/>
              </a:rPr>
              <a:t>я	</a:t>
            </a:r>
            <a:r>
              <a:rPr sz="1800" spc="-5" dirty="0">
                <a:latin typeface="Tahoma"/>
                <a:cs typeface="Tahoma"/>
              </a:rPr>
              <a:t>д</a:t>
            </a:r>
            <a:r>
              <a:rPr sz="1800" spc="5" dirty="0">
                <a:latin typeface="Tahoma"/>
                <a:cs typeface="Tahoma"/>
              </a:rPr>
              <a:t>в</a:t>
            </a:r>
            <a:r>
              <a:rPr sz="1800" spc="-10" dirty="0">
                <a:latin typeface="Tahoma"/>
                <a:cs typeface="Tahoma"/>
              </a:rPr>
              <a:t>и</a:t>
            </a:r>
            <a:r>
              <a:rPr sz="1800" dirty="0">
                <a:latin typeface="Tahoma"/>
                <a:cs typeface="Tahoma"/>
              </a:rPr>
              <a:t>ж</a:t>
            </a:r>
            <a:r>
              <a:rPr sz="1800" spc="-5" dirty="0">
                <a:latin typeface="Tahoma"/>
                <a:cs typeface="Tahoma"/>
              </a:rPr>
              <a:t>ени</a:t>
            </a:r>
            <a:r>
              <a:rPr sz="1800" dirty="0">
                <a:latin typeface="Tahoma"/>
                <a:cs typeface="Tahoma"/>
              </a:rPr>
              <a:t>я	и</a:t>
            </a:r>
            <a:r>
              <a:rPr sz="1800" spc="-5" dirty="0">
                <a:latin typeface="Tahoma"/>
                <a:cs typeface="Tahoma"/>
              </a:rPr>
              <a:t>ли  деятельности </a:t>
            </a:r>
            <a:r>
              <a:rPr sz="1800" dirty="0">
                <a:latin typeface="Tahoma"/>
                <a:cs typeface="Tahoma"/>
              </a:rPr>
              <a:t>может </a:t>
            </a:r>
            <a:r>
              <a:rPr sz="1800" spc="-5" dirty="0">
                <a:latin typeface="Tahoma"/>
                <a:cs typeface="Tahoma"/>
              </a:rPr>
              <a:t>быть наиболее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полезным.</a:t>
            </a:r>
            <a:endParaRPr sz="1800">
              <a:latin typeface="Tahoma"/>
              <a:cs typeface="Tahoma"/>
            </a:endParaRPr>
          </a:p>
          <a:p>
            <a:pPr marL="303530" indent="-291465">
              <a:lnSpc>
                <a:spcPts val="2039"/>
              </a:lnSpc>
              <a:buFont typeface="Arial"/>
              <a:buChar char="●"/>
              <a:tabLst>
                <a:tab pos="303530" algn="l"/>
                <a:tab pos="304165" algn="l"/>
                <a:tab pos="2266315" algn="l"/>
                <a:tab pos="3181350" algn="l"/>
                <a:tab pos="4676775" algn="l"/>
                <a:tab pos="5182870" algn="l"/>
                <a:tab pos="5942965" algn="l"/>
                <a:tab pos="6480175" algn="l"/>
                <a:tab pos="7917180" algn="l"/>
              </a:tabLst>
            </a:pPr>
            <a:r>
              <a:rPr sz="1800" spc="-15" dirty="0">
                <a:latin typeface="Tahoma"/>
                <a:cs typeface="Tahoma"/>
              </a:rPr>
              <a:t>С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5" dirty="0">
                <a:latin typeface="Tahoma"/>
                <a:cs typeface="Tahoma"/>
              </a:rPr>
              <a:t>стема</a:t>
            </a:r>
            <a:r>
              <a:rPr sz="1800" spc="-10" dirty="0">
                <a:latin typeface="Tahoma"/>
                <a:cs typeface="Tahoma"/>
              </a:rPr>
              <a:t>т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20" dirty="0">
                <a:latin typeface="Tahoma"/>
                <a:cs typeface="Tahoma"/>
              </a:rPr>
              <a:t>ч</a:t>
            </a:r>
            <a:r>
              <a:rPr sz="1800" spc="-5" dirty="0">
                <a:latin typeface="Tahoma"/>
                <a:cs typeface="Tahoma"/>
              </a:rPr>
              <a:t>еск</a:t>
            </a:r>
            <a:r>
              <a:rPr sz="1800" spc="5" dirty="0">
                <a:latin typeface="Tahoma"/>
                <a:cs typeface="Tahoma"/>
              </a:rPr>
              <a:t>и</a:t>
            </a:r>
            <a:r>
              <a:rPr sz="1800" dirty="0">
                <a:latin typeface="Tahoma"/>
                <a:cs typeface="Tahoma"/>
              </a:rPr>
              <a:t>е	о</a:t>
            </a:r>
            <a:r>
              <a:rPr sz="1800" spc="-15" dirty="0">
                <a:latin typeface="Tahoma"/>
                <a:cs typeface="Tahoma"/>
              </a:rPr>
              <a:t>б</a:t>
            </a:r>
            <a:r>
              <a:rPr sz="1800" dirty="0">
                <a:latin typeface="Tahoma"/>
                <a:cs typeface="Tahoma"/>
              </a:rPr>
              <a:t>зоры	показы</a:t>
            </a:r>
            <a:r>
              <a:rPr sz="1800" spc="-5" dirty="0">
                <a:latin typeface="Tahoma"/>
                <a:cs typeface="Tahoma"/>
              </a:rPr>
              <a:t>в</a:t>
            </a:r>
            <a:r>
              <a:rPr sz="1800" dirty="0">
                <a:latin typeface="Tahoma"/>
                <a:cs typeface="Tahoma"/>
              </a:rPr>
              <a:t>ают,	ч</a:t>
            </a:r>
            <a:r>
              <a:rPr sz="1800" spc="-10" dirty="0">
                <a:latin typeface="Tahoma"/>
                <a:cs typeface="Tahoma"/>
              </a:rPr>
              <a:t>т</a:t>
            </a:r>
            <a:r>
              <a:rPr sz="1800" dirty="0">
                <a:latin typeface="Tahoma"/>
                <a:cs typeface="Tahoma"/>
              </a:rPr>
              <a:t>о	TE</a:t>
            </a:r>
            <a:r>
              <a:rPr sz="1800" spc="-10" dirty="0">
                <a:latin typeface="Tahoma"/>
                <a:cs typeface="Tahoma"/>
              </a:rPr>
              <a:t>NS</a:t>
            </a:r>
            <a:r>
              <a:rPr sz="1800" dirty="0">
                <a:latin typeface="Tahoma"/>
                <a:cs typeface="Tahoma"/>
              </a:rPr>
              <a:t>,	</a:t>
            </a:r>
            <a:r>
              <a:rPr sz="1800" spc="-10" dirty="0">
                <a:latin typeface="Tahoma"/>
                <a:cs typeface="Tahoma"/>
              </a:rPr>
              <a:t>п</a:t>
            </a:r>
            <a:r>
              <a:rPr sz="1800" dirty="0">
                <a:latin typeface="Tahoma"/>
                <a:cs typeface="Tahoma"/>
              </a:rPr>
              <a:t>ри	п</a:t>
            </a:r>
            <a:r>
              <a:rPr sz="1800" spc="-15" dirty="0">
                <a:latin typeface="Tahoma"/>
                <a:cs typeface="Tahoma"/>
              </a:rPr>
              <a:t>р</a:t>
            </a:r>
            <a:r>
              <a:rPr sz="1800" dirty="0">
                <a:latin typeface="Tahoma"/>
                <a:cs typeface="Tahoma"/>
              </a:rPr>
              <a:t>имене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dirty="0">
                <a:latin typeface="Tahoma"/>
                <a:cs typeface="Tahoma"/>
              </a:rPr>
              <a:t>ии	с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4467301"/>
            <a:ext cx="8033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5775" algn="l"/>
                <a:tab pos="3967479" algn="l"/>
                <a:tab pos="5725160" algn="l"/>
                <a:tab pos="6536055" algn="l"/>
              </a:tabLst>
            </a:pPr>
            <a:r>
              <a:rPr sz="1800" spc="-5" dirty="0">
                <a:latin typeface="Tahoma"/>
                <a:cs typeface="Tahoma"/>
              </a:rPr>
              <a:t>достаточной	</a:t>
            </a:r>
            <a:r>
              <a:rPr sz="1800" spc="-10" dirty="0">
                <a:latin typeface="Tahoma"/>
                <a:cs typeface="Tahoma"/>
              </a:rPr>
              <a:t>интенсивностью,	</a:t>
            </a:r>
            <a:r>
              <a:rPr sz="1800" spc="-5" dirty="0">
                <a:latin typeface="Tahoma"/>
                <a:cs typeface="Tahoma"/>
              </a:rPr>
              <a:t>эффективны	при	остеоартрите,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болезненной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2970" y="4741926"/>
            <a:ext cx="651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  <a:tab pos="3144520" algn="l"/>
                <a:tab pos="3435985" algn="l"/>
                <a:tab pos="4714240" algn="l"/>
                <a:tab pos="5610860" algn="l"/>
              </a:tabLst>
            </a:pPr>
            <a:r>
              <a:rPr sz="1800" spc="-5" dirty="0">
                <a:latin typeface="Tahoma"/>
                <a:cs typeface="Tahoma"/>
              </a:rPr>
              <a:t>д</a:t>
            </a:r>
            <a:r>
              <a:rPr sz="1800" spc="5" dirty="0">
                <a:latin typeface="Tahoma"/>
                <a:cs typeface="Tahoma"/>
              </a:rPr>
              <a:t>и</a:t>
            </a:r>
            <a:r>
              <a:rPr sz="1800" dirty="0">
                <a:latin typeface="Tahoma"/>
                <a:cs typeface="Tahoma"/>
              </a:rPr>
              <a:t>абе</a:t>
            </a:r>
            <a:r>
              <a:rPr sz="1800" spc="-15" dirty="0">
                <a:latin typeface="Tahoma"/>
                <a:cs typeface="Tahoma"/>
              </a:rPr>
              <a:t>т</a:t>
            </a:r>
            <a:r>
              <a:rPr sz="1800" dirty="0">
                <a:latin typeface="Tahoma"/>
                <a:cs typeface="Tahoma"/>
              </a:rPr>
              <a:t>иче</a:t>
            </a:r>
            <a:r>
              <a:rPr sz="1800" spc="-10" dirty="0">
                <a:latin typeface="Tahoma"/>
                <a:cs typeface="Tahoma"/>
              </a:rPr>
              <a:t>с</a:t>
            </a:r>
            <a:r>
              <a:rPr sz="1800" spc="-5" dirty="0">
                <a:latin typeface="Tahoma"/>
                <a:cs typeface="Tahoma"/>
              </a:rPr>
              <a:t>ко</a:t>
            </a:r>
            <a:r>
              <a:rPr sz="1800" dirty="0">
                <a:latin typeface="Tahoma"/>
                <a:cs typeface="Tahoma"/>
              </a:rPr>
              <a:t>й	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spc="-5" dirty="0">
                <a:latin typeface="Tahoma"/>
                <a:cs typeface="Tahoma"/>
              </a:rPr>
              <a:t>е</a:t>
            </a:r>
            <a:r>
              <a:rPr sz="1800" dirty="0">
                <a:latin typeface="Tahoma"/>
                <a:cs typeface="Tahoma"/>
              </a:rPr>
              <a:t>вропатии	и	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spc="-5" dirty="0">
                <a:latin typeface="Tahoma"/>
                <a:cs typeface="Tahoma"/>
              </a:rPr>
              <a:t>екот</a:t>
            </a:r>
            <a:r>
              <a:rPr sz="1800" spc="-10" dirty="0">
                <a:latin typeface="Tahoma"/>
                <a:cs typeface="Tahoma"/>
              </a:rPr>
              <a:t>о</a:t>
            </a:r>
            <a:r>
              <a:rPr sz="1800" dirty="0">
                <a:latin typeface="Tahoma"/>
                <a:cs typeface="Tahoma"/>
              </a:rPr>
              <a:t>р</a:t>
            </a:r>
            <a:r>
              <a:rPr sz="1800" spc="10" dirty="0">
                <a:latin typeface="Tahoma"/>
                <a:cs typeface="Tahoma"/>
              </a:rPr>
              <a:t>ы</a:t>
            </a:r>
            <a:r>
              <a:rPr sz="1800" dirty="0">
                <a:latin typeface="Tahoma"/>
                <a:cs typeface="Tahoma"/>
              </a:rPr>
              <a:t>х	о</a:t>
            </a:r>
            <a:r>
              <a:rPr sz="1800" spc="-10" dirty="0">
                <a:latin typeface="Tahoma"/>
                <a:cs typeface="Tahoma"/>
              </a:rPr>
              <a:t>с</a:t>
            </a:r>
            <a:r>
              <a:rPr sz="1800" dirty="0">
                <a:latin typeface="Tahoma"/>
                <a:cs typeface="Tahoma"/>
              </a:rPr>
              <a:t>трых	</a:t>
            </a:r>
            <a:r>
              <a:rPr sz="1800" spc="-5" dirty="0">
                <a:latin typeface="Tahoma"/>
                <a:cs typeface="Tahoma"/>
              </a:rPr>
              <a:t>б</a:t>
            </a:r>
            <a:r>
              <a:rPr sz="1800" dirty="0">
                <a:latin typeface="Tahoma"/>
                <a:cs typeface="Tahoma"/>
              </a:rPr>
              <a:t>о</a:t>
            </a:r>
            <a:r>
              <a:rPr sz="1800" spc="-10" dirty="0">
                <a:latin typeface="Tahoma"/>
                <a:cs typeface="Tahoma"/>
              </a:rPr>
              <a:t>л</a:t>
            </a:r>
            <a:r>
              <a:rPr sz="1800" spc="-5" dirty="0">
                <a:latin typeface="Tahoma"/>
                <a:cs typeface="Tahoma"/>
              </a:rPr>
              <a:t>е</a:t>
            </a:r>
            <a:r>
              <a:rPr sz="1800" dirty="0">
                <a:latin typeface="Tahoma"/>
                <a:cs typeface="Tahoma"/>
              </a:rPr>
              <a:t>вых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5016246"/>
            <a:ext cx="80835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14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состояниях.</a:t>
            </a:r>
            <a:endParaRPr sz="1800">
              <a:latin typeface="Tahoma"/>
              <a:cs typeface="Tahoma"/>
            </a:endParaRPr>
          </a:p>
          <a:p>
            <a:pPr marL="50800" marR="17780">
              <a:lnSpc>
                <a:spcPts val="2200"/>
              </a:lnSpc>
              <a:spcBef>
                <a:spcPts val="20"/>
              </a:spcBef>
              <a:buFont typeface="Arial"/>
              <a:buChar char="●"/>
              <a:tabLst>
                <a:tab pos="399415" algn="l"/>
                <a:tab pos="400050" algn="l"/>
                <a:tab pos="1151255" algn="l"/>
                <a:tab pos="1945005" algn="l"/>
                <a:tab pos="2660015" algn="l"/>
                <a:tab pos="4474210" algn="l"/>
                <a:tab pos="4804410" algn="l"/>
                <a:tab pos="6702425" algn="l"/>
              </a:tabLst>
            </a:pPr>
            <a:r>
              <a:rPr sz="1800" dirty="0">
                <a:latin typeface="Tahoma"/>
                <a:cs typeface="Tahoma"/>
              </a:rPr>
              <a:t>TE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S	мо</a:t>
            </a:r>
            <a:r>
              <a:rPr sz="1800" spc="-20" dirty="0">
                <a:latin typeface="Tahoma"/>
                <a:cs typeface="Tahoma"/>
              </a:rPr>
              <a:t>г</a:t>
            </a:r>
            <a:r>
              <a:rPr sz="1800" spc="-5" dirty="0">
                <a:latin typeface="Tahoma"/>
                <a:cs typeface="Tahoma"/>
              </a:rPr>
              <a:t>у</a:t>
            </a:r>
            <a:r>
              <a:rPr sz="1800" dirty="0">
                <a:latin typeface="Tahoma"/>
                <a:cs typeface="Tahoma"/>
              </a:rPr>
              <a:t>т	</a:t>
            </a:r>
            <a:r>
              <a:rPr sz="1800" spc="-5" dirty="0">
                <a:latin typeface="Tahoma"/>
                <a:cs typeface="Tahoma"/>
              </a:rPr>
              <a:t>б</a:t>
            </a:r>
            <a:r>
              <a:rPr sz="1800" dirty="0">
                <a:latin typeface="Tahoma"/>
                <a:cs typeface="Tahoma"/>
              </a:rPr>
              <a:t>ыть	</a:t>
            </a:r>
            <a:r>
              <a:rPr sz="1800" spc="-10" dirty="0">
                <a:latin typeface="Tahoma"/>
                <a:cs typeface="Tahoma"/>
              </a:rPr>
              <a:t>э</a:t>
            </a:r>
            <a:r>
              <a:rPr sz="1800" spc="-15" dirty="0">
                <a:latin typeface="Tahoma"/>
                <a:cs typeface="Tahoma"/>
              </a:rPr>
              <a:t>ф</a:t>
            </a:r>
            <a:r>
              <a:rPr sz="1800" dirty="0">
                <a:latin typeface="Tahoma"/>
                <a:cs typeface="Tahoma"/>
              </a:rPr>
              <a:t>фект</a:t>
            </a:r>
            <a:r>
              <a:rPr sz="1800" spc="5" dirty="0">
                <a:latin typeface="Tahoma"/>
                <a:cs typeface="Tahoma"/>
              </a:rPr>
              <a:t>и</a:t>
            </a:r>
            <a:r>
              <a:rPr sz="1800" spc="-5" dirty="0">
                <a:latin typeface="Tahoma"/>
                <a:cs typeface="Tahoma"/>
              </a:rPr>
              <a:t>вным</a:t>
            </a:r>
            <a:r>
              <a:rPr sz="1800" dirty="0">
                <a:latin typeface="Tahoma"/>
                <a:cs typeface="Tahoma"/>
              </a:rPr>
              <a:t>и	в	</a:t>
            </a:r>
            <a:r>
              <a:rPr sz="1800" spc="-5" dirty="0">
                <a:latin typeface="Tahoma"/>
                <a:cs typeface="Tahoma"/>
              </a:rPr>
              <a:t>восста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dirty="0">
                <a:latin typeface="Tahoma"/>
                <a:cs typeface="Tahoma"/>
              </a:rPr>
              <a:t>ов</a:t>
            </a:r>
            <a:r>
              <a:rPr sz="1800" spc="5" dirty="0">
                <a:latin typeface="Tahoma"/>
                <a:cs typeface="Tahoma"/>
              </a:rPr>
              <a:t>л</a:t>
            </a:r>
            <a:r>
              <a:rPr sz="1800" spc="-5" dirty="0">
                <a:latin typeface="Tahoma"/>
                <a:cs typeface="Tahoma"/>
              </a:rPr>
              <a:t>ени</a:t>
            </a:r>
            <a:r>
              <a:rPr sz="1800" dirty="0">
                <a:latin typeface="Tahoma"/>
                <a:cs typeface="Tahoma"/>
              </a:rPr>
              <a:t>и	централь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dirty="0">
                <a:latin typeface="Tahoma"/>
                <a:cs typeface="Tahoma"/>
              </a:rPr>
              <a:t>ой  модуляции </a:t>
            </a:r>
            <a:r>
              <a:rPr sz="1800" spc="-5" dirty="0">
                <a:latin typeface="Tahoma"/>
                <a:cs typeface="Tahoma"/>
              </a:rPr>
              <a:t>боли, </a:t>
            </a:r>
            <a:r>
              <a:rPr sz="1800" dirty="0">
                <a:latin typeface="Tahoma"/>
                <a:cs typeface="Tahoma"/>
              </a:rPr>
              <a:t>меры </a:t>
            </a:r>
            <a:r>
              <a:rPr sz="1800" spc="-5" dirty="0">
                <a:latin typeface="Tahoma"/>
                <a:cs typeface="Tahoma"/>
              </a:rPr>
              <a:t>центрального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торможения.</a:t>
            </a:r>
            <a:r>
              <a:rPr sz="1800" spc="-7" baseline="25462" dirty="0">
                <a:latin typeface="Tahoma"/>
                <a:cs typeface="Tahoma"/>
              </a:rPr>
              <a:t>5</a:t>
            </a:r>
            <a:endParaRPr sz="1800" baseline="25462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16368" y="6530297"/>
            <a:ext cx="1627631" cy="327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2735" y="6519671"/>
            <a:ext cx="1731264" cy="33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650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62850" y="6556375"/>
            <a:ext cx="1587500" cy="301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"/>
            <a:ext cx="9144000" cy="786130"/>
          </a:xfrm>
          <a:custGeom>
            <a:avLst/>
            <a:gdLst/>
            <a:ahLst/>
            <a:cxnLst/>
            <a:rect l="l" t="t" r="r" b="b"/>
            <a:pathLst>
              <a:path w="9144000" h="786130">
                <a:moveTo>
                  <a:pt x="0" y="785812"/>
                </a:moveTo>
                <a:lnTo>
                  <a:pt x="9144000" y="785812"/>
                </a:lnTo>
                <a:lnTo>
                  <a:pt x="9144000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6089" y="10160"/>
            <a:ext cx="467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87445" algn="l"/>
              </a:tabLst>
            </a:pPr>
            <a:r>
              <a:rPr spc="-15" dirty="0"/>
              <a:t>Доказательность</a:t>
            </a:r>
            <a:r>
              <a:rPr spc="55" dirty="0"/>
              <a:t> </a:t>
            </a:r>
            <a:r>
              <a:rPr spc="-10" dirty="0"/>
              <a:t>ЧЭНС	(TENS)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361947"/>
            <a:ext cx="8570595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4450" indent="589280" algn="just">
              <a:lnSpc>
                <a:spcPct val="1002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Невозможно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уверенностью утверждать, </a:t>
            </a:r>
            <a:r>
              <a:rPr sz="2000" spc="-15" dirty="0">
                <a:latin typeface="Calibri"/>
                <a:cs typeface="Calibri"/>
              </a:rPr>
              <a:t>что </a:t>
            </a:r>
            <a:r>
              <a:rPr sz="2000" b="1" spc="-5" dirty="0">
                <a:latin typeface="Calibri"/>
                <a:cs typeface="Calibri"/>
              </a:rPr>
              <a:t>ЧЭНС </a:t>
            </a:r>
            <a:r>
              <a:rPr sz="2000" spc="-5" dirty="0">
                <a:latin typeface="Calibri"/>
                <a:cs typeface="Calibri"/>
              </a:rPr>
              <a:t>эффективно  уменьшает </a:t>
            </a:r>
            <a:r>
              <a:rPr sz="2000" spc="-10" dirty="0">
                <a:latin typeface="Calibri"/>
                <a:cs typeface="Calibri"/>
              </a:rPr>
              <a:t>боль </a:t>
            </a:r>
            <a:r>
              <a:rPr sz="2000" dirty="0">
                <a:latin typeface="Calibri"/>
                <a:cs typeface="Calibri"/>
              </a:rPr>
              <a:t>у взрослых с </a:t>
            </a:r>
            <a:r>
              <a:rPr sz="2000" spc="-5" dirty="0">
                <a:latin typeface="Calibri"/>
                <a:cs typeface="Calibri"/>
              </a:rPr>
              <a:t>нейропатической </a:t>
            </a:r>
            <a:r>
              <a:rPr sz="2000" spc="-15" dirty="0">
                <a:latin typeface="Calibri"/>
                <a:cs typeface="Calibri"/>
              </a:rPr>
              <a:t>болью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сравнению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10" dirty="0">
                <a:latin typeface="Calibri"/>
                <a:cs typeface="Calibri"/>
              </a:rPr>
              <a:t>симуляцией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ЧЭНС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0800" marR="43180" indent="458470" algn="just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связано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очень </a:t>
            </a:r>
            <a:r>
              <a:rPr sz="2000" dirty="0">
                <a:latin typeface="Calibri"/>
                <a:cs typeface="Calibri"/>
              </a:rPr>
              <a:t>низким </a:t>
            </a:r>
            <a:r>
              <a:rPr sz="2000" spc="-5" dirty="0">
                <a:latin typeface="Calibri"/>
                <a:cs typeface="Calibri"/>
              </a:rPr>
              <a:t>качеством </a:t>
            </a:r>
            <a:r>
              <a:rPr sz="2000" spc="-10" dirty="0">
                <a:latin typeface="Calibri"/>
                <a:cs typeface="Calibri"/>
              </a:rPr>
              <a:t>доказательств,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15" dirty="0">
                <a:latin typeface="Calibri"/>
                <a:cs typeface="Calibri"/>
              </a:rPr>
              <a:t>это означает, </a:t>
            </a:r>
            <a:r>
              <a:rPr sz="2000" spc="-10" dirty="0">
                <a:latin typeface="Calibri"/>
                <a:cs typeface="Calibri"/>
              </a:rPr>
              <a:t>что  </a:t>
            </a:r>
            <a:r>
              <a:rPr sz="2000" dirty="0">
                <a:latin typeface="Calibri"/>
                <a:cs typeface="Calibri"/>
              </a:rPr>
              <a:t>наша уверенность в </a:t>
            </a:r>
            <a:r>
              <a:rPr sz="2000" spc="-15" dirty="0">
                <a:latin typeface="Calibri"/>
                <a:cs typeface="Calibri"/>
              </a:rPr>
              <a:t>этом </a:t>
            </a:r>
            <a:r>
              <a:rPr sz="2000" spc="-20" dirty="0">
                <a:latin typeface="Calibri"/>
                <a:cs typeface="Calibri"/>
              </a:rPr>
              <a:t>результате </a:t>
            </a:r>
            <a:r>
              <a:rPr sz="2000" spc="-5" dirty="0">
                <a:latin typeface="Calibri"/>
                <a:cs typeface="Calibri"/>
              </a:rPr>
              <a:t>очень ограничена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дальнейшие  </a:t>
            </a:r>
            <a:r>
              <a:rPr sz="2000" spc="-10" dirty="0">
                <a:latin typeface="Calibri"/>
                <a:cs typeface="Calibri"/>
              </a:rPr>
              <a:t>исследования </a:t>
            </a:r>
            <a:r>
              <a:rPr sz="2000" dirty="0">
                <a:latin typeface="Calibri"/>
                <a:cs typeface="Calibri"/>
              </a:rPr>
              <a:t>вероятно </a:t>
            </a:r>
            <a:r>
              <a:rPr sz="2000" spc="-10" dirty="0">
                <a:latin typeface="Calibri"/>
                <a:cs typeface="Calibri"/>
              </a:rPr>
              <a:t>его изменят.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1950" spc="22" baseline="25641" dirty="0">
                <a:latin typeface="Calibri"/>
                <a:cs typeface="Calibri"/>
              </a:rPr>
              <a:t>3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0" y="1000125"/>
                </a:moveTo>
                <a:lnTo>
                  <a:pt x="9144000" y="1000125"/>
                </a:lnTo>
                <a:lnTo>
                  <a:pt x="914400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81" rIns="0" bIns="0" rtlCol="0">
            <a:spAutoFit/>
          </a:bodyPr>
          <a:lstStyle/>
          <a:p>
            <a:pPr marL="2656840" marR="5080" indent="-23202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Черескожная </a:t>
            </a:r>
            <a:r>
              <a:rPr sz="2400" spc="-5" dirty="0">
                <a:latin typeface="Tahoma"/>
                <a:cs typeface="Tahoma"/>
              </a:rPr>
              <a:t>электронейростимуляция (ЧЭНС)  при </a:t>
            </a:r>
            <a:r>
              <a:rPr sz="2400" dirty="0">
                <a:latin typeface="Tahoma"/>
                <a:cs typeface="Tahoma"/>
              </a:rPr>
              <a:t>болях в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плече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5016" y="6367068"/>
            <a:ext cx="35864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22" baseline="24691" dirty="0">
                <a:latin typeface="Tahoma"/>
                <a:cs typeface="Tahoma"/>
              </a:rPr>
              <a:t>3 </a:t>
            </a:r>
            <a:r>
              <a:rPr sz="1400" b="1" dirty="0">
                <a:latin typeface="Tahoma"/>
                <a:cs typeface="Tahoma"/>
              </a:rPr>
              <a:t>Опубликовано: </a:t>
            </a:r>
            <a:r>
              <a:rPr sz="1400" dirty="0">
                <a:latin typeface="Tahoma"/>
                <a:cs typeface="Tahoma"/>
              </a:rPr>
              <a:t>14 Сентября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2017</a:t>
            </a:r>
            <a:endParaRPr sz="14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Авторы: </a:t>
            </a:r>
            <a:r>
              <a:rPr sz="1400" spc="-5" dirty="0">
                <a:latin typeface="Tahoma"/>
                <a:cs typeface="Tahoma"/>
              </a:rPr>
              <a:t>Gibson </a:t>
            </a:r>
            <a:r>
              <a:rPr sz="1400" spc="-95" dirty="0">
                <a:latin typeface="Tahoma"/>
                <a:cs typeface="Tahoma"/>
              </a:rPr>
              <a:t>W, </a:t>
            </a:r>
            <a:r>
              <a:rPr sz="1400" spc="-15" dirty="0">
                <a:latin typeface="Tahoma"/>
                <a:cs typeface="Tahoma"/>
              </a:rPr>
              <a:t>Wand </a:t>
            </a:r>
            <a:r>
              <a:rPr sz="1400" spc="-5" dirty="0">
                <a:latin typeface="Tahoma"/>
                <a:cs typeface="Tahoma"/>
              </a:rPr>
              <a:t>BM, </a:t>
            </a:r>
            <a:r>
              <a:rPr sz="1400" dirty="0">
                <a:latin typeface="Tahoma"/>
                <a:cs typeface="Tahoma"/>
              </a:rPr>
              <a:t>O'Connell</a:t>
            </a:r>
            <a:r>
              <a:rPr sz="1400" spc="-5" dirty="0">
                <a:latin typeface="Tahoma"/>
                <a:cs typeface="Tahoma"/>
              </a:rPr>
              <a:t> NE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6368" y="6530297"/>
            <a:ext cx="1627631" cy="327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6519671"/>
            <a:ext cx="1731264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650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62850" y="6556375"/>
            <a:ext cx="1587500" cy="301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8908" y="4210811"/>
            <a:ext cx="3598163" cy="216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5792" y="4431795"/>
            <a:ext cx="2638043" cy="183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0" y="1000125"/>
                </a:moveTo>
                <a:lnTo>
                  <a:pt x="9144000" y="1000125"/>
                </a:lnTo>
                <a:lnTo>
                  <a:pt x="914400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7673" y="264922"/>
            <a:ext cx="370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Arial"/>
                <a:cs typeface="Arial"/>
              </a:rPr>
              <a:t>Эрготерапия </a:t>
            </a:r>
            <a:r>
              <a:rPr spc="-5" dirty="0">
                <a:latin typeface="Arial"/>
                <a:cs typeface="Arial"/>
              </a:rPr>
              <a:t>и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ЧЭНС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6365" y="6247891"/>
            <a:ext cx="3554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Уровень доказательности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I-С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25854"/>
            <a:ext cx="8316595" cy="398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9554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i="1" spc="-100" dirty="0">
                <a:latin typeface="Arial"/>
                <a:cs typeface="Arial"/>
              </a:rPr>
              <a:t>Эрготерапия </a:t>
            </a:r>
            <a:r>
              <a:rPr sz="2000" i="1" spc="5" dirty="0">
                <a:latin typeface="Arial"/>
                <a:cs typeface="Arial"/>
              </a:rPr>
              <a:t>вне </a:t>
            </a:r>
            <a:r>
              <a:rPr sz="2000" i="1" spc="-70" dirty="0">
                <a:latin typeface="Arial"/>
                <a:cs typeface="Arial"/>
              </a:rPr>
              <a:t>зависимости </a:t>
            </a:r>
            <a:r>
              <a:rPr sz="2000" i="1" spc="-400" dirty="0">
                <a:latin typeface="Arial"/>
                <a:cs typeface="Arial"/>
              </a:rPr>
              <a:t>от </a:t>
            </a:r>
            <a:r>
              <a:rPr sz="2000" i="1" spc="-10" dirty="0">
                <a:latin typeface="Arial"/>
                <a:cs typeface="Arial"/>
              </a:rPr>
              <a:t>квалификации </a:t>
            </a:r>
            <a:r>
              <a:rPr sz="2000" i="1" spc="-70" dirty="0">
                <a:latin typeface="Arial"/>
                <a:cs typeface="Arial"/>
              </a:rPr>
              <a:t>специалиста  </a:t>
            </a:r>
            <a:r>
              <a:rPr sz="2000" i="1" dirty="0">
                <a:latin typeface="Arial"/>
                <a:cs typeface="Arial"/>
              </a:rPr>
              <a:t>должна </a:t>
            </a:r>
            <a:r>
              <a:rPr sz="2000" i="1" spc="-195" dirty="0">
                <a:latin typeface="Arial"/>
                <a:cs typeface="Arial"/>
              </a:rPr>
              <a:t>быть </a:t>
            </a:r>
            <a:r>
              <a:rPr sz="2000" i="1" spc="-80" dirty="0">
                <a:latin typeface="Arial"/>
                <a:cs typeface="Arial"/>
              </a:rPr>
              <a:t>компонентом</a:t>
            </a:r>
            <a:r>
              <a:rPr sz="2000" i="1" spc="-250" dirty="0">
                <a:latin typeface="Arial"/>
                <a:cs typeface="Arial"/>
              </a:rPr>
              <a:t> </a:t>
            </a:r>
            <a:r>
              <a:rPr sz="2000" i="1" spc="-40" dirty="0">
                <a:latin typeface="Arial"/>
                <a:cs typeface="Arial"/>
              </a:rPr>
              <a:t>РеабИТ</a:t>
            </a:r>
            <a:r>
              <a:rPr sz="2000" spc="-4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24892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i="1" spc="-140" dirty="0">
                <a:latin typeface="Arial"/>
                <a:cs typeface="Arial"/>
              </a:rPr>
              <a:t>Способствует </a:t>
            </a:r>
            <a:r>
              <a:rPr sz="2000" i="1" spc="-15" dirty="0">
                <a:latin typeface="Arial"/>
                <a:cs typeface="Arial"/>
              </a:rPr>
              <a:t>ускорению </a:t>
            </a:r>
            <a:r>
              <a:rPr sz="2000" i="1" spc="-60" dirty="0">
                <a:latin typeface="Arial"/>
                <a:cs typeface="Arial"/>
              </a:rPr>
              <a:t>восстановления </a:t>
            </a:r>
            <a:r>
              <a:rPr sz="2000" i="1" spc="-25" dirty="0">
                <a:latin typeface="Arial"/>
                <a:cs typeface="Arial"/>
              </a:rPr>
              <a:t>преморбидного  </a:t>
            </a:r>
            <a:r>
              <a:rPr sz="2000" i="1" spc="-204" dirty="0">
                <a:latin typeface="Arial"/>
                <a:cs typeface="Arial"/>
              </a:rPr>
              <a:t>паттерна </a:t>
            </a:r>
            <a:r>
              <a:rPr sz="2000" i="1" spc="-100" dirty="0">
                <a:latin typeface="Arial"/>
                <a:cs typeface="Arial"/>
              </a:rPr>
              <a:t>жизнедеятельности </a:t>
            </a:r>
            <a:r>
              <a:rPr sz="2000" spc="-5" dirty="0">
                <a:latin typeface="Arial"/>
                <a:cs typeface="Arial"/>
              </a:rPr>
              <a:t>(performance patterns) </a:t>
            </a:r>
            <a:r>
              <a:rPr sz="2000" i="1" spc="-95" dirty="0">
                <a:latin typeface="Arial"/>
                <a:cs typeface="Arial"/>
              </a:rPr>
              <a:t>пациента, </a:t>
            </a:r>
            <a:r>
              <a:rPr sz="2000" i="1" spc="-409" dirty="0">
                <a:latin typeface="Arial"/>
                <a:cs typeface="Arial"/>
              </a:rPr>
              <a:t>то  </a:t>
            </a:r>
            <a:r>
              <a:rPr sz="2000" i="1" spc="-190" dirty="0">
                <a:latin typeface="Arial"/>
                <a:cs typeface="Arial"/>
              </a:rPr>
              <a:t>есть </a:t>
            </a:r>
            <a:r>
              <a:rPr sz="2000" i="1" spc="-105" dirty="0">
                <a:latin typeface="Arial"/>
                <a:cs typeface="Arial"/>
              </a:rPr>
              <a:t>возврату </a:t>
            </a:r>
            <a:r>
              <a:rPr sz="2000" i="1" spc="-70" dirty="0">
                <a:latin typeface="Arial"/>
                <a:cs typeface="Arial"/>
              </a:rPr>
              <a:t>к </a:t>
            </a:r>
            <a:r>
              <a:rPr sz="2000" i="1" spc="-10" dirty="0">
                <a:latin typeface="Arial"/>
                <a:cs typeface="Arial"/>
              </a:rPr>
              <a:t>привычкам, режиму жизни, </a:t>
            </a:r>
            <a:r>
              <a:rPr sz="2000" i="1" spc="5" dirty="0">
                <a:latin typeface="Arial"/>
                <a:cs typeface="Arial"/>
              </a:rPr>
              <a:t>социальному </a:t>
            </a:r>
            <a:r>
              <a:rPr sz="2000" i="1" spc="-225" dirty="0">
                <a:latin typeface="Arial"/>
                <a:cs typeface="Arial"/>
              </a:rPr>
              <a:t>статусу,  </a:t>
            </a:r>
            <a:r>
              <a:rPr sz="2000" i="1" dirty="0">
                <a:latin typeface="Arial"/>
                <a:cs typeface="Arial"/>
              </a:rPr>
              <a:t>особенно </a:t>
            </a:r>
            <a:r>
              <a:rPr sz="2000" i="1" spc="20" dirty="0">
                <a:latin typeface="Arial"/>
                <a:cs typeface="Arial"/>
              </a:rPr>
              <a:t>в </a:t>
            </a:r>
            <a:r>
              <a:rPr sz="2000" i="1" spc="-100" dirty="0">
                <a:latin typeface="Arial"/>
                <a:cs typeface="Arial"/>
              </a:rPr>
              <a:t>сочетании </a:t>
            </a:r>
            <a:r>
              <a:rPr sz="2000" i="1" dirty="0">
                <a:latin typeface="Arial"/>
                <a:cs typeface="Arial"/>
              </a:rPr>
              <a:t>с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ЧЭНС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250190" indent="-342900">
              <a:lnSpc>
                <a:spcPct val="100000"/>
              </a:lnSpc>
              <a:spcBef>
                <a:spcPts val="5"/>
              </a:spcBef>
            </a:pPr>
            <a:r>
              <a:rPr sz="2000" i="1" spc="-10" dirty="0">
                <a:latin typeface="Arial"/>
                <a:cs typeface="Arial"/>
              </a:rPr>
              <a:t>Включение </a:t>
            </a:r>
            <a:r>
              <a:rPr sz="2000" i="1" spc="-105" dirty="0">
                <a:latin typeface="Arial"/>
                <a:cs typeface="Arial"/>
              </a:rPr>
              <a:t>эрготерапии </a:t>
            </a:r>
            <a:r>
              <a:rPr sz="2000" i="1" spc="20" dirty="0">
                <a:latin typeface="Arial"/>
                <a:cs typeface="Arial"/>
              </a:rPr>
              <a:t>в </a:t>
            </a:r>
            <a:r>
              <a:rPr sz="2000" i="1" spc="-50" dirty="0">
                <a:latin typeface="Arial"/>
                <a:cs typeface="Arial"/>
              </a:rPr>
              <a:t>реабилитационный </a:t>
            </a:r>
            <a:r>
              <a:rPr sz="2000" i="1" spc="-15" dirty="0">
                <a:latin typeface="Arial"/>
                <a:cs typeface="Arial"/>
              </a:rPr>
              <a:t>комплекс </a:t>
            </a:r>
            <a:r>
              <a:rPr sz="2000" i="1" spc="-105" dirty="0">
                <a:latin typeface="Arial"/>
                <a:cs typeface="Arial"/>
              </a:rPr>
              <a:t>позволяет  </a:t>
            </a:r>
            <a:r>
              <a:rPr sz="2000" i="1" spc="-180" dirty="0">
                <a:latin typeface="Arial"/>
                <a:cs typeface="Arial"/>
              </a:rPr>
              <a:t>сократить </a:t>
            </a:r>
            <a:r>
              <a:rPr sz="2000" i="1" spc="-125" dirty="0">
                <a:latin typeface="Arial"/>
                <a:cs typeface="Arial"/>
              </a:rPr>
              <a:t>длительность </a:t>
            </a:r>
            <a:r>
              <a:rPr sz="2000" i="1" spc="-5" dirty="0">
                <a:latin typeface="Arial"/>
                <a:cs typeface="Arial"/>
              </a:rPr>
              <a:t>пребывания </a:t>
            </a:r>
            <a:r>
              <a:rPr sz="2000" i="1" spc="20" dirty="0">
                <a:latin typeface="Arial"/>
                <a:cs typeface="Arial"/>
              </a:rPr>
              <a:t>в</a:t>
            </a:r>
            <a:r>
              <a:rPr sz="2000" i="1" spc="-195" dirty="0">
                <a:latin typeface="Arial"/>
                <a:cs typeface="Arial"/>
              </a:rPr>
              <a:t> </a:t>
            </a:r>
            <a:r>
              <a:rPr sz="2000" i="1" spc="-45" dirty="0">
                <a:latin typeface="Arial"/>
                <a:cs typeface="Arial"/>
              </a:rPr>
              <a:t>ОРИТ</a:t>
            </a:r>
            <a:r>
              <a:rPr sz="2000" spc="-4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789679" marR="5080" indent="-390525" algn="r">
              <a:lnSpc>
                <a:spcPts val="1440"/>
              </a:lnSpc>
              <a:spcBef>
                <a:spcPts val="969"/>
              </a:spcBef>
            </a:pPr>
            <a:r>
              <a:rPr sz="1200" dirty="0">
                <a:latin typeface="Tahoma"/>
                <a:cs typeface="Tahoma"/>
              </a:rPr>
              <a:t>Hellweg </a:t>
            </a:r>
            <a:r>
              <a:rPr sz="1200" spc="-5" dirty="0">
                <a:latin typeface="Tahoma"/>
                <a:cs typeface="Tahoma"/>
              </a:rPr>
              <a:t>S. Effectiveness </a:t>
            </a:r>
            <a:r>
              <a:rPr sz="1200" dirty="0">
                <a:latin typeface="Tahoma"/>
                <a:cs typeface="Tahoma"/>
              </a:rPr>
              <a:t>of </a:t>
            </a:r>
            <a:r>
              <a:rPr sz="1200" spc="-5" dirty="0">
                <a:latin typeface="Tahoma"/>
                <a:cs typeface="Tahoma"/>
              </a:rPr>
              <a:t>physiotherapy and occupational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therapy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after 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traumatic brain </a:t>
            </a:r>
            <a:r>
              <a:rPr sz="1200" dirty="0">
                <a:latin typeface="Tahoma"/>
                <a:cs typeface="Tahoma"/>
              </a:rPr>
              <a:t>injury in </a:t>
            </a:r>
            <a:r>
              <a:rPr sz="1200" spc="-5" dirty="0">
                <a:latin typeface="Tahoma"/>
                <a:cs typeface="Tahoma"/>
              </a:rPr>
              <a:t>the intensive care </a:t>
            </a:r>
            <a:r>
              <a:rPr sz="1200" dirty="0">
                <a:latin typeface="Tahoma"/>
                <a:cs typeface="Tahoma"/>
              </a:rPr>
              <a:t>unit. </a:t>
            </a:r>
            <a:r>
              <a:rPr sz="1250" i="1" spc="-20" dirty="0">
                <a:latin typeface="Tahoma"/>
                <a:cs typeface="Tahoma"/>
              </a:rPr>
              <a:t>Crit </a:t>
            </a:r>
            <a:r>
              <a:rPr sz="1250" i="1" spc="-30" dirty="0">
                <a:latin typeface="Tahoma"/>
                <a:cs typeface="Tahoma"/>
              </a:rPr>
              <a:t>Care</a:t>
            </a:r>
            <a:r>
              <a:rPr sz="1250" i="1" spc="110" dirty="0">
                <a:latin typeface="Tahoma"/>
                <a:cs typeface="Tahoma"/>
              </a:rPr>
              <a:t> </a:t>
            </a:r>
            <a:r>
              <a:rPr sz="1250" i="1" spc="-30" dirty="0">
                <a:latin typeface="Tahoma"/>
                <a:cs typeface="Tahoma"/>
              </a:rPr>
              <a:t>ResPract</a:t>
            </a:r>
            <a:r>
              <a:rPr sz="1200" spc="-3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R="6985" algn="r">
              <a:lnSpc>
                <a:spcPts val="1390"/>
              </a:lnSpc>
            </a:pPr>
            <a:r>
              <a:rPr sz="1200" spc="-5" dirty="0">
                <a:latin typeface="Tahoma"/>
                <a:cs typeface="Tahoma"/>
              </a:rPr>
              <a:t>2012;2012.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doi:10.1155/2012/768456.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937" y="5072062"/>
            <a:ext cx="2857500" cy="157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225" y="1600136"/>
            <a:ext cx="6035675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3876" y="246634"/>
            <a:ext cx="5013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9190" marR="5080" indent="-112712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Эрготерапия </a:t>
            </a:r>
            <a:r>
              <a:rPr spc="-5" dirty="0"/>
              <a:t>в </a:t>
            </a:r>
            <a:r>
              <a:rPr spc="-10" dirty="0"/>
              <a:t>сочетании </a:t>
            </a:r>
            <a:r>
              <a:rPr spc="-5" dirty="0"/>
              <a:t>с </a:t>
            </a:r>
            <a:r>
              <a:rPr spc="-10" dirty="0"/>
              <a:t>ЧЭНС  </a:t>
            </a:r>
            <a:r>
              <a:rPr spc="-5" dirty="0"/>
              <a:t>в </a:t>
            </a:r>
            <a:r>
              <a:rPr spc="-10" dirty="0"/>
              <a:t>ГКБ№7</a:t>
            </a:r>
            <a:r>
              <a:rPr dirty="0"/>
              <a:t> </a:t>
            </a:r>
            <a:r>
              <a:rPr spc="-20" dirty="0"/>
              <a:t>г.Казани</a:t>
            </a:r>
          </a:p>
        </p:txBody>
      </p:sp>
      <p:sp>
        <p:nvSpPr>
          <p:cNvPr id="5" name="object 5"/>
          <p:cNvSpPr/>
          <p:nvPr/>
        </p:nvSpPr>
        <p:spPr>
          <a:xfrm>
            <a:off x="7974076" y="1571625"/>
            <a:ext cx="1169923" cy="83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14755"/>
          </a:xfrm>
          <a:custGeom>
            <a:avLst/>
            <a:gdLst/>
            <a:ahLst/>
            <a:cxnLst/>
            <a:rect l="l" t="t" r="r" b="b"/>
            <a:pathLst>
              <a:path w="9144000" h="1214755">
                <a:moveTo>
                  <a:pt x="0" y="1214437"/>
                </a:moveTo>
                <a:lnTo>
                  <a:pt x="9144000" y="1214437"/>
                </a:lnTo>
                <a:lnTo>
                  <a:pt x="9144000" y="0"/>
                </a:lnTo>
                <a:lnTo>
                  <a:pt x="0" y="0"/>
                </a:lnTo>
                <a:lnTo>
                  <a:pt x="0" y="12144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2604" y="144856"/>
            <a:ext cx="5555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2585" algn="l"/>
              </a:tabLst>
            </a:pPr>
            <a:r>
              <a:rPr spc="-5" dirty="0"/>
              <a:t>II	этап </a:t>
            </a:r>
            <a:r>
              <a:rPr spc="-15" dirty="0"/>
              <a:t>медицинской</a:t>
            </a:r>
            <a:r>
              <a:rPr spc="25" dirty="0"/>
              <a:t> </a:t>
            </a:r>
            <a:r>
              <a:rPr spc="-10" dirty="0"/>
              <a:t>реабилитации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3061716" y="2926842"/>
            <a:ext cx="5532120" cy="0"/>
          </a:xfrm>
          <a:custGeom>
            <a:avLst/>
            <a:gdLst/>
            <a:ahLst/>
            <a:cxnLst/>
            <a:rect l="l" t="t" r="r" b="b"/>
            <a:pathLst>
              <a:path w="5532120">
                <a:moveTo>
                  <a:pt x="0" y="0"/>
                </a:moveTo>
                <a:lnTo>
                  <a:pt x="553212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77085"/>
            <a:ext cx="8073390" cy="415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74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оказание медицинской </a:t>
            </a:r>
            <a:r>
              <a:rPr sz="2400" spc="-5" dirty="0">
                <a:latin typeface="Calibri"/>
                <a:cs typeface="Calibri"/>
              </a:rPr>
              <a:t>реабилитационной помощи</a:t>
            </a:r>
            <a:r>
              <a:rPr sz="2400" u="heavy" spc="3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5600" marR="5080" algn="just">
              <a:lnSpc>
                <a:spcPct val="90000"/>
              </a:lnSpc>
              <a:spcBef>
                <a:spcPts val="14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ранний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восстановительный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период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течения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заболевания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травмы </a:t>
            </a:r>
            <a:r>
              <a:rPr sz="2400" dirty="0">
                <a:latin typeface="Calibri"/>
                <a:cs typeface="Calibri"/>
              </a:rPr>
              <a:t>при наличии </a:t>
            </a:r>
            <a:r>
              <a:rPr sz="2400" spc="-15" dirty="0">
                <a:latin typeface="Calibri"/>
                <a:cs typeface="Calibri"/>
              </a:rPr>
              <a:t>подтвержденной </a:t>
            </a:r>
            <a:r>
              <a:rPr sz="2400" spc="-25" dirty="0">
                <a:latin typeface="Calibri"/>
                <a:cs typeface="Calibri"/>
              </a:rPr>
              <a:t>результатами  </a:t>
            </a:r>
            <a:r>
              <a:rPr sz="2400" spc="-10" dirty="0">
                <a:latin typeface="Calibri"/>
                <a:cs typeface="Calibri"/>
              </a:rPr>
              <a:t>обследования </a:t>
            </a:r>
            <a:r>
              <a:rPr sz="2400" dirty="0">
                <a:latin typeface="Calibri"/>
                <a:cs typeface="Calibri"/>
              </a:rPr>
              <a:t>перспективы </a:t>
            </a:r>
            <a:r>
              <a:rPr sz="2400" spc="-5" dirty="0">
                <a:latin typeface="Calibri"/>
                <a:cs typeface="Calibri"/>
              </a:rPr>
              <a:t>восстановления функций  (реабилитационного потенциала) </a:t>
            </a:r>
            <a:r>
              <a:rPr sz="2400" dirty="0">
                <a:latin typeface="Calibri"/>
                <a:cs typeface="Calibri"/>
              </a:rPr>
              <a:t>в специализированных  </a:t>
            </a:r>
            <a:r>
              <a:rPr sz="2400" spc="-5" dirty="0">
                <a:latin typeface="Calibri"/>
                <a:cs typeface="Calibri"/>
              </a:rPr>
              <a:t>реабилитационных </a:t>
            </a:r>
            <a:r>
              <a:rPr sz="2400" spc="-25" dirty="0">
                <a:latin typeface="Calibri"/>
                <a:cs typeface="Calibri"/>
              </a:rPr>
              <a:t>отделениях </a:t>
            </a:r>
            <a:r>
              <a:rPr sz="2400" spc="-10" dirty="0">
                <a:latin typeface="Calibri"/>
                <a:cs typeface="Calibri"/>
              </a:rPr>
              <a:t>многопрофильных  </a:t>
            </a:r>
            <a:r>
              <a:rPr sz="2400" spc="-5" dirty="0">
                <a:latin typeface="Calibri"/>
                <a:cs typeface="Calibri"/>
              </a:rPr>
              <a:t>стационаров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реабилитационных центров.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424180" indent="-411480">
              <a:lnSpc>
                <a:spcPts val="2735"/>
              </a:lnSpc>
              <a:spcBef>
                <a:spcPts val="5"/>
              </a:spcBef>
              <a:buFont typeface="Arial"/>
              <a:buChar char="•"/>
              <a:tabLst>
                <a:tab pos="423545" algn="l"/>
                <a:tab pos="424180" algn="l"/>
                <a:tab pos="1576070" algn="l"/>
                <a:tab pos="2360930" algn="l"/>
                <a:tab pos="3810635" algn="l"/>
                <a:tab pos="4185920" algn="l"/>
                <a:tab pos="5002530" algn="l"/>
                <a:tab pos="6430645" algn="l"/>
                <a:tab pos="7740015" algn="l"/>
              </a:tabLst>
            </a:pPr>
            <a:r>
              <a:rPr sz="2400" spc="-15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</a:t>
            </a:r>
            <a:r>
              <a:rPr sz="2400" spc="-10" dirty="0">
                <a:latin typeface="Calibri"/>
                <a:cs typeface="Calibri"/>
              </a:rPr>
              <a:t>э</a:t>
            </a:r>
            <a:r>
              <a:rPr sz="2400" spc="-5" dirty="0">
                <a:latin typeface="Calibri"/>
                <a:cs typeface="Calibri"/>
              </a:rPr>
              <a:t>та</a:t>
            </a:r>
            <a:r>
              <a:rPr sz="2400" dirty="0">
                <a:latin typeface="Calibri"/>
                <a:cs typeface="Calibri"/>
              </a:rPr>
              <a:t>п	включа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т	в	себя	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4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азание	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медицинской </a:t>
            </a:r>
            <a:r>
              <a:rPr sz="2400" spc="-5" dirty="0">
                <a:latin typeface="Calibri"/>
                <a:cs typeface="Calibri"/>
              </a:rPr>
              <a:t>реабилитации </a:t>
            </a:r>
            <a:r>
              <a:rPr sz="2400" dirty="0">
                <a:latin typeface="Calibri"/>
                <a:cs typeface="Calibri"/>
              </a:rPr>
              <a:t>пациентам,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нуждающимся</a:t>
            </a:r>
            <a:r>
              <a:rPr sz="2400" u="heavy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5600" marR="6985">
              <a:lnSpc>
                <a:spcPts val="2590"/>
              </a:lnSpc>
              <a:spcBef>
                <a:spcPts val="180"/>
              </a:spcBef>
              <a:tabLst>
                <a:tab pos="2873375" algn="l"/>
                <a:tab pos="4783455" algn="l"/>
                <a:tab pos="608457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нн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	п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ощ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дл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spc="-5" dirty="0">
                <a:latin typeface="Calibri"/>
                <a:cs typeface="Calibri"/>
              </a:rPr>
              <a:t>ос</a:t>
            </a:r>
            <a:r>
              <a:rPr sz="2400" spc="-10" dirty="0">
                <a:latin typeface="Calibri"/>
                <a:cs typeface="Calibri"/>
              </a:rPr>
              <a:t>у</a:t>
            </a:r>
            <a:r>
              <a:rPr sz="2400" spc="-2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3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ления  </a:t>
            </a:r>
            <a:r>
              <a:rPr sz="2400" dirty="0">
                <a:latin typeface="Calibri"/>
                <a:cs typeface="Calibri"/>
              </a:rPr>
              <a:t>самообслуживания, </a:t>
            </a:r>
            <a:r>
              <a:rPr sz="2400" spc="-5" dirty="0">
                <a:latin typeface="Calibri"/>
                <a:cs typeface="Calibri"/>
              </a:rPr>
              <a:t>перемещения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общения.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14437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5">
                <a:moveTo>
                  <a:pt x="0" y="71437"/>
                </a:moveTo>
                <a:lnTo>
                  <a:pt x="9144000" y="71437"/>
                </a:lnTo>
                <a:lnTo>
                  <a:pt x="9144000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6695"/>
            <a:ext cx="5781040" cy="47332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Транскраниальная </a:t>
            </a:r>
            <a:r>
              <a:rPr sz="2400" spc="-5" dirty="0">
                <a:latin typeface="Calibri"/>
                <a:cs typeface="Calibri"/>
              </a:rPr>
              <a:t>магнитная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Магнитотерапия низкой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частоты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Ультратонотерапия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дарсонвализация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Низкоинтенсивная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лазеротерапия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Чрескожная электронейростимуляция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ДДТ-,</a:t>
            </a:r>
            <a:r>
              <a:rPr sz="2200" spc="-10" dirty="0">
                <a:latin typeface="Calibri"/>
                <a:cs typeface="Calibri"/>
              </a:rPr>
              <a:t> СМТ-терапия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30" dirty="0">
                <a:latin typeface="Calibri"/>
                <a:cs typeface="Calibri"/>
              </a:rPr>
              <a:t>Ультразвуковая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терапия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Поляризованный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свет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КВЧ-терапия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Электростатическое поле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«Хивамат»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Парафино-озокеритовые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аппликации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Гидротерапия </a:t>
            </a:r>
            <a:r>
              <a:rPr sz="2200" spc="-10" dirty="0">
                <a:latin typeface="Calibri"/>
                <a:cs typeface="Calibri"/>
              </a:rPr>
              <a:t>(локальная)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СУВ-терапия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538" rIns="0" bIns="0" rtlCol="0">
            <a:spAutoFit/>
          </a:bodyPr>
          <a:lstStyle/>
          <a:p>
            <a:pPr marR="7556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Физиотерапия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на II этапе </a:t>
            </a:r>
            <a:r>
              <a:rPr spc="-15" dirty="0"/>
              <a:t>медицинской</a:t>
            </a:r>
            <a:r>
              <a:rPr spc="30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6000750" y="2500376"/>
            <a:ext cx="2786126" cy="198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750" y="4572000"/>
            <a:ext cx="2785999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86130"/>
          </a:xfrm>
          <a:custGeom>
            <a:avLst/>
            <a:gdLst/>
            <a:ahLst/>
            <a:cxnLst/>
            <a:rect l="l" t="t" r="r" b="b"/>
            <a:pathLst>
              <a:path w="9144000" h="786130">
                <a:moveTo>
                  <a:pt x="0" y="785812"/>
                </a:moveTo>
                <a:lnTo>
                  <a:pt x="9144000" y="785812"/>
                </a:lnTo>
                <a:lnTo>
                  <a:pt x="9144000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089" y="144017"/>
            <a:ext cx="467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87445" algn="l"/>
              </a:tabLst>
            </a:pPr>
            <a:r>
              <a:rPr spc="-15" dirty="0"/>
              <a:t>Доказательность</a:t>
            </a:r>
            <a:r>
              <a:rPr spc="55" dirty="0"/>
              <a:t> </a:t>
            </a:r>
            <a:r>
              <a:rPr spc="-10" dirty="0"/>
              <a:t>ЧЭНС	(TENS)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642" y="811530"/>
            <a:ext cx="8417560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100" dirty="0">
                <a:latin typeface="Arial"/>
                <a:cs typeface="Arial"/>
              </a:rPr>
              <a:t>настоящее </a:t>
            </a:r>
            <a:r>
              <a:rPr sz="2000" i="1" dirty="0">
                <a:latin typeface="Arial"/>
                <a:cs typeface="Arial"/>
              </a:rPr>
              <a:t>время </a:t>
            </a:r>
            <a:r>
              <a:rPr sz="2000" i="1" spc="-20" dirty="0">
                <a:latin typeface="Arial"/>
                <a:cs typeface="Arial"/>
              </a:rPr>
              <a:t>чаще </a:t>
            </a:r>
            <a:r>
              <a:rPr sz="2000" i="1" spc="-90" dirty="0">
                <a:latin typeface="Arial"/>
                <a:cs typeface="Arial"/>
              </a:rPr>
              <a:t>используют </a:t>
            </a:r>
            <a:r>
              <a:rPr sz="2000" i="1" spc="-10" dirty="0">
                <a:latin typeface="Arial"/>
                <a:cs typeface="Arial"/>
              </a:rPr>
              <a:t>импульсы </a:t>
            </a:r>
            <a:r>
              <a:rPr sz="2000" i="1" spc="-204" dirty="0">
                <a:latin typeface="Arial"/>
                <a:cs typeface="Arial"/>
              </a:rPr>
              <a:t>тока </a:t>
            </a:r>
            <a:r>
              <a:rPr sz="2000" spc="-10" dirty="0">
                <a:latin typeface="Arial"/>
                <a:cs typeface="Arial"/>
              </a:rPr>
              <a:t>5-10 </a:t>
            </a:r>
            <a:r>
              <a:rPr sz="2000" i="1" dirty="0">
                <a:latin typeface="Arial"/>
                <a:cs typeface="Arial"/>
              </a:rPr>
              <a:t>мА,  </a:t>
            </a:r>
            <a:r>
              <a:rPr sz="2000" i="1" spc="-5" dirty="0">
                <a:latin typeface="Arial"/>
                <a:cs typeface="Arial"/>
              </a:rPr>
              <a:t>следующие </a:t>
            </a:r>
            <a:r>
              <a:rPr sz="2000" i="1" dirty="0">
                <a:latin typeface="Arial"/>
                <a:cs typeface="Arial"/>
              </a:rPr>
              <a:t>с </a:t>
            </a:r>
            <a:r>
              <a:rPr sz="2000" i="1" spc="-200" dirty="0">
                <a:latin typeface="Arial"/>
                <a:cs typeface="Arial"/>
              </a:rPr>
              <a:t>частотой </a:t>
            </a:r>
            <a:r>
              <a:rPr sz="2000" dirty="0">
                <a:latin typeface="Arial"/>
                <a:cs typeface="Arial"/>
              </a:rPr>
              <a:t>40-400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имп/с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sz="2000" i="1" spc="-20" dirty="0">
                <a:latin typeface="Arial"/>
                <a:cs typeface="Arial"/>
              </a:rPr>
              <a:t>Лечебные </a:t>
            </a:r>
            <a:r>
              <a:rPr sz="2000" i="1" spc="-15" dirty="0">
                <a:latin typeface="Arial"/>
                <a:cs typeface="Arial"/>
              </a:rPr>
              <a:t>процедуры </a:t>
            </a:r>
            <a:r>
              <a:rPr sz="2000" i="1" spc="-100" dirty="0">
                <a:latin typeface="Arial"/>
                <a:cs typeface="Arial"/>
              </a:rPr>
              <a:t>проводят </a:t>
            </a:r>
            <a:r>
              <a:rPr sz="2000" i="1" spc="-10" dirty="0">
                <a:latin typeface="Arial"/>
                <a:cs typeface="Arial"/>
              </a:rPr>
              <a:t>ежедневно </a:t>
            </a:r>
            <a:r>
              <a:rPr sz="2000" i="1" spc="15" dirty="0">
                <a:latin typeface="Arial"/>
                <a:cs typeface="Arial"/>
              </a:rPr>
              <a:t>или </a:t>
            </a:r>
            <a:r>
              <a:rPr sz="2000" i="1" spc="-20" dirty="0">
                <a:latin typeface="Arial"/>
                <a:cs typeface="Arial"/>
              </a:rPr>
              <a:t>через </a:t>
            </a:r>
            <a:r>
              <a:rPr sz="2000" i="1" spc="5" dirty="0">
                <a:latin typeface="Arial"/>
                <a:cs typeface="Arial"/>
              </a:rPr>
              <a:t>день, </a:t>
            </a:r>
            <a:r>
              <a:rPr sz="2000" i="1" spc="-15" dirty="0">
                <a:latin typeface="Arial"/>
                <a:cs typeface="Arial"/>
              </a:rPr>
              <a:t>по </a:t>
            </a:r>
            <a:r>
              <a:rPr sz="2000" dirty="0">
                <a:latin typeface="Arial"/>
                <a:cs typeface="Arial"/>
              </a:rPr>
              <a:t>15-  20 </a:t>
            </a:r>
            <a:r>
              <a:rPr sz="2000" i="1" spc="5" dirty="0">
                <a:latin typeface="Arial"/>
                <a:cs typeface="Arial"/>
              </a:rPr>
              <a:t>мин,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№</a:t>
            </a:r>
            <a:r>
              <a:rPr sz="2000" spc="-5" dirty="0">
                <a:latin typeface="Arial"/>
                <a:cs typeface="Arial"/>
              </a:rPr>
              <a:t>10-12.</a:t>
            </a:r>
            <a:endParaRPr sz="20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000" i="1" spc="-170" dirty="0">
                <a:latin typeface="Arial"/>
                <a:cs typeface="Arial"/>
              </a:rPr>
              <a:t>Существуют </a:t>
            </a:r>
            <a:r>
              <a:rPr sz="2000" b="1" spc="-5" dirty="0">
                <a:latin typeface="Arial"/>
                <a:cs typeface="Arial"/>
              </a:rPr>
              <a:t>убедительные (1а) доказательства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i="1" spc="-260" dirty="0">
                <a:latin typeface="Arial"/>
                <a:cs typeface="Arial"/>
              </a:rPr>
              <a:t>что </a:t>
            </a:r>
            <a:r>
              <a:rPr sz="2000" i="1" spc="-10" dirty="0">
                <a:latin typeface="Arial"/>
                <a:cs typeface="Arial"/>
              </a:rPr>
              <a:t>чрескожная  </a:t>
            </a:r>
            <a:r>
              <a:rPr sz="2000" i="1" spc="-70" dirty="0">
                <a:latin typeface="Arial"/>
                <a:cs typeface="Arial"/>
              </a:rPr>
              <a:t>электронейростимуляция </a:t>
            </a:r>
            <a:r>
              <a:rPr sz="2000" i="1" spc="-175" dirty="0">
                <a:latin typeface="Arial"/>
                <a:cs typeface="Arial"/>
              </a:rPr>
              <a:t>может </a:t>
            </a:r>
            <a:r>
              <a:rPr sz="2000" i="1" spc="-100" dirty="0">
                <a:latin typeface="Arial"/>
                <a:cs typeface="Arial"/>
              </a:rPr>
              <a:t>уменьшить </a:t>
            </a:r>
            <a:r>
              <a:rPr sz="2000" i="1" spc="-130" dirty="0">
                <a:latin typeface="Arial"/>
                <a:cs typeface="Arial"/>
              </a:rPr>
              <a:t>спастичность </a:t>
            </a:r>
            <a:r>
              <a:rPr sz="2000" i="1" spc="20" dirty="0">
                <a:latin typeface="Arial"/>
                <a:cs typeface="Arial"/>
              </a:rPr>
              <a:t>в  </a:t>
            </a:r>
            <a:r>
              <a:rPr sz="2000" i="1" spc="-95" dirty="0">
                <a:latin typeface="Arial"/>
                <a:cs typeface="Arial"/>
              </a:rPr>
              <a:t>восстановительном </a:t>
            </a:r>
            <a:r>
              <a:rPr sz="2000" i="1" spc="-5" dirty="0">
                <a:latin typeface="Arial"/>
                <a:cs typeface="Arial"/>
              </a:rPr>
              <a:t>периоде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110" dirty="0">
                <a:latin typeface="Arial"/>
                <a:cs typeface="Arial"/>
              </a:rPr>
              <a:t>инсульта</a:t>
            </a:r>
            <a:r>
              <a:rPr sz="2000" spc="-1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000" i="1" spc="-170" dirty="0">
                <a:latin typeface="Arial"/>
                <a:cs typeface="Arial"/>
              </a:rPr>
              <a:t>Существуют </a:t>
            </a:r>
            <a:r>
              <a:rPr sz="2000" b="1" spc="-10" dirty="0">
                <a:latin typeface="Arial"/>
                <a:cs typeface="Arial"/>
              </a:rPr>
              <a:t>умеренно достоверные </a:t>
            </a:r>
            <a:r>
              <a:rPr sz="2000" spc="-5" dirty="0">
                <a:latin typeface="Arial"/>
                <a:cs typeface="Arial"/>
              </a:rPr>
              <a:t>(1b) </a:t>
            </a:r>
            <a:r>
              <a:rPr sz="2000" i="1" spc="-5" dirty="0">
                <a:latin typeface="Arial"/>
                <a:cs typeface="Arial"/>
              </a:rPr>
              <a:t>данные, </a:t>
            </a:r>
            <a:r>
              <a:rPr sz="2000" i="1" spc="-260" dirty="0">
                <a:latin typeface="Arial"/>
                <a:cs typeface="Arial"/>
              </a:rPr>
              <a:t>что </a:t>
            </a:r>
            <a:r>
              <a:rPr sz="2000" i="1" spc="10" dirty="0">
                <a:latin typeface="Arial"/>
                <a:cs typeface="Arial"/>
              </a:rPr>
              <a:t>ЧЭНС  </a:t>
            </a:r>
            <a:r>
              <a:rPr sz="2000" i="1" spc="-15" dirty="0">
                <a:latin typeface="Arial"/>
                <a:cs typeface="Arial"/>
              </a:rPr>
              <a:t>процедуры</a:t>
            </a:r>
            <a:r>
              <a:rPr sz="2000" i="1" spc="525" dirty="0">
                <a:latin typeface="Arial"/>
                <a:cs typeface="Arial"/>
              </a:rPr>
              <a:t> </a:t>
            </a:r>
            <a:r>
              <a:rPr sz="2000" i="1" spc="-75" dirty="0">
                <a:latin typeface="Arial"/>
                <a:cs typeface="Arial"/>
              </a:rPr>
              <a:t>используются </a:t>
            </a:r>
            <a:r>
              <a:rPr sz="2000" i="1" spc="20" dirty="0">
                <a:latin typeface="Arial"/>
                <a:cs typeface="Arial"/>
              </a:rPr>
              <a:t>в </a:t>
            </a:r>
            <a:r>
              <a:rPr sz="2000" i="1" spc="-100" dirty="0">
                <a:latin typeface="Arial"/>
                <a:cs typeface="Arial"/>
              </a:rPr>
              <a:t>сочетании </a:t>
            </a:r>
            <a:r>
              <a:rPr sz="2000" i="1" dirty="0">
                <a:latin typeface="Arial"/>
                <a:cs typeface="Arial"/>
              </a:rPr>
              <a:t>с </a:t>
            </a:r>
            <a:r>
              <a:rPr sz="2000" i="1" spc="-105" dirty="0">
                <a:latin typeface="Arial"/>
                <a:cs typeface="Arial"/>
              </a:rPr>
              <a:t>методами </a:t>
            </a:r>
            <a:r>
              <a:rPr sz="2000" i="1" spc="-5" dirty="0">
                <a:latin typeface="Arial"/>
                <a:cs typeface="Arial"/>
              </a:rPr>
              <a:t>лечебной  </a:t>
            </a:r>
            <a:r>
              <a:rPr sz="2000" i="1" spc="-100" dirty="0">
                <a:latin typeface="Arial"/>
                <a:cs typeface="Arial"/>
              </a:rPr>
              <a:t>физкультуры </a:t>
            </a:r>
            <a:r>
              <a:rPr sz="2000" i="1" spc="30" dirty="0">
                <a:latin typeface="Arial"/>
                <a:cs typeface="Arial"/>
              </a:rPr>
              <a:t>для </a:t>
            </a:r>
            <a:r>
              <a:rPr sz="2000" i="1" spc="-10" dirty="0">
                <a:latin typeface="Arial"/>
                <a:cs typeface="Arial"/>
              </a:rPr>
              <a:t>улучшения </a:t>
            </a:r>
            <a:r>
              <a:rPr sz="2000" i="1" spc="-130" dirty="0">
                <a:latin typeface="Arial"/>
                <a:cs typeface="Arial"/>
              </a:rPr>
              <a:t>чтения </a:t>
            </a:r>
            <a:r>
              <a:rPr sz="2000" i="1" spc="5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письма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dirty="0">
                <a:latin typeface="Arial"/>
                <a:cs typeface="Arial"/>
              </a:rPr>
              <a:t>[Evidence based  review of stroke rehabilitation. Robert </a:t>
            </a:r>
            <a:r>
              <a:rPr sz="2000" spc="-30" dirty="0">
                <a:latin typeface="Arial"/>
                <a:cs typeface="Arial"/>
              </a:rPr>
              <a:t>Teasell </a:t>
            </a:r>
            <a:r>
              <a:rPr sz="2000" dirty="0">
                <a:latin typeface="Arial"/>
                <a:cs typeface="Arial"/>
              </a:rPr>
              <a:t>et </a:t>
            </a:r>
            <a:r>
              <a:rPr sz="2000" spc="-5" dirty="0">
                <a:latin typeface="Arial"/>
                <a:cs typeface="Arial"/>
              </a:rPr>
              <a:t>al., (16th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Edition)]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5843422"/>
            <a:ext cx="81330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 algn="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Обзор </a:t>
            </a:r>
            <a:r>
              <a:rPr sz="1400" b="1" spc="-20" dirty="0">
                <a:latin typeface="Arial"/>
                <a:cs typeface="Arial"/>
              </a:rPr>
              <a:t>постинсультной </a:t>
            </a:r>
            <a:r>
              <a:rPr sz="1400" b="1" spc="-5" dirty="0">
                <a:latin typeface="Arial"/>
                <a:cs typeface="Arial"/>
              </a:rPr>
              <a:t>реабилитации, </a:t>
            </a:r>
            <a:r>
              <a:rPr sz="1400" b="1" spc="-10" dirty="0">
                <a:latin typeface="Arial"/>
                <a:cs typeface="Arial"/>
              </a:rPr>
              <a:t>основанный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10" dirty="0">
                <a:latin typeface="Arial"/>
                <a:cs typeface="Arial"/>
              </a:rPr>
              <a:t>доказательной </a:t>
            </a:r>
            <a:r>
              <a:rPr sz="1400" b="1" spc="-5" dirty="0">
                <a:latin typeface="Arial"/>
                <a:cs typeface="Arial"/>
              </a:rPr>
              <a:t>базе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(16ое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издание)  </a:t>
            </a:r>
            <a:r>
              <a:rPr sz="1400" dirty="0">
                <a:latin typeface="Arial"/>
                <a:cs typeface="Arial"/>
              </a:rPr>
              <a:t>Robert </a:t>
            </a:r>
            <a:r>
              <a:rPr sz="1400" spc="-25" dirty="0">
                <a:latin typeface="Arial"/>
                <a:cs typeface="Arial"/>
              </a:rPr>
              <a:t>Teasell </a:t>
            </a:r>
            <a:r>
              <a:rPr sz="1400" spc="-5" dirty="0">
                <a:latin typeface="Arial"/>
                <a:cs typeface="Arial"/>
              </a:rPr>
              <a:t>MD </a:t>
            </a:r>
            <a:r>
              <a:rPr sz="1400" dirty="0">
                <a:latin typeface="Arial"/>
                <a:cs typeface="Arial"/>
              </a:rPr>
              <a:t>1, Norine </a:t>
            </a:r>
            <a:r>
              <a:rPr sz="1400" spc="-5" dirty="0">
                <a:latin typeface="Arial"/>
                <a:cs typeface="Arial"/>
              </a:rPr>
              <a:t>Foley MSc </a:t>
            </a:r>
            <a:r>
              <a:rPr sz="1400" dirty="0">
                <a:latin typeface="Arial"/>
                <a:cs typeface="Arial"/>
              </a:rPr>
              <a:t>1, Katherine Salter MSc1, Marina Richardson </a:t>
            </a:r>
            <a:r>
              <a:rPr sz="1400" spc="-5" dirty="0">
                <a:latin typeface="Arial"/>
                <a:cs typeface="Arial"/>
              </a:rPr>
              <a:t>MSc,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Laura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Allen  MSc(cand.), </a:t>
            </a:r>
            <a:r>
              <a:rPr sz="1400" spc="-5" dirty="0">
                <a:latin typeface="Arial"/>
                <a:cs typeface="Arial"/>
              </a:rPr>
              <a:t>Norhayati </a:t>
            </a:r>
            <a:r>
              <a:rPr sz="1400" dirty="0">
                <a:latin typeface="Arial"/>
                <a:cs typeface="Arial"/>
              </a:rPr>
              <a:t>Hussein MBBS2, Sanjit Bhogal PhD 3 </a:t>
            </a:r>
            <a:r>
              <a:rPr sz="1400" spc="-5" dirty="0">
                <a:latin typeface="Arial"/>
                <a:cs typeface="Arial"/>
              </a:rPr>
              <a:t>Jeffrey </a:t>
            </a:r>
            <a:r>
              <a:rPr sz="1400" dirty="0">
                <a:latin typeface="Arial"/>
                <a:cs typeface="Arial"/>
              </a:rPr>
              <a:t>Jutai PhD 1, </a:t>
            </a:r>
            <a:r>
              <a:rPr sz="1400" spc="-5" dirty="0">
                <a:latin typeface="Arial"/>
                <a:cs typeface="Arial"/>
              </a:rPr>
              <a:t>Mark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Speechley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431" y="6513093"/>
            <a:ext cx="492759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Arial"/>
                <a:cs typeface="Arial"/>
              </a:rPr>
              <a:t>PhD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1871" y="6530297"/>
            <a:ext cx="1667272" cy="32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6723" y="6519671"/>
            <a:ext cx="1827276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67600" y="6556375"/>
            <a:ext cx="1587500" cy="301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71876" y="4500626"/>
            <a:ext cx="2709799" cy="1303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642" y="1011173"/>
            <a:ext cx="84118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Транскраниальная </a:t>
            </a:r>
            <a:r>
              <a:rPr sz="1800" b="1" dirty="0">
                <a:latin typeface="Tahoma"/>
                <a:cs typeface="Tahoma"/>
              </a:rPr>
              <a:t>магнитная</a:t>
            </a:r>
            <a:r>
              <a:rPr sz="1800" b="1" spc="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стимуляция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997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Tahoma"/>
                <a:cs typeface="Tahoma"/>
              </a:rPr>
              <a:t>Существует </a:t>
            </a:r>
            <a:r>
              <a:rPr sz="1900" i="1" spc="-60" dirty="0">
                <a:latin typeface="Tahoma"/>
                <a:cs typeface="Tahoma"/>
              </a:rPr>
              <a:t>противоречивые </a:t>
            </a:r>
            <a:r>
              <a:rPr sz="1800" spc="-5" dirty="0">
                <a:latin typeface="Tahoma"/>
                <a:cs typeface="Tahoma"/>
              </a:rPr>
              <a:t>(4) данные, что повторяющаяся  транскраниальная </a:t>
            </a:r>
            <a:r>
              <a:rPr sz="1800" dirty="0">
                <a:latin typeface="Tahoma"/>
                <a:cs typeface="Tahoma"/>
              </a:rPr>
              <a:t>магнитная </a:t>
            </a:r>
            <a:r>
              <a:rPr sz="1800" spc="-5" dirty="0">
                <a:latin typeface="Tahoma"/>
                <a:cs typeface="Tahoma"/>
              </a:rPr>
              <a:t>стимуляция левой </a:t>
            </a:r>
            <a:r>
              <a:rPr sz="1800" spc="-10" dirty="0">
                <a:latin typeface="Tahoma"/>
                <a:cs typeface="Tahoma"/>
              </a:rPr>
              <a:t>дорсолатеральной  </a:t>
            </a:r>
            <a:r>
              <a:rPr sz="1800" spc="-5" dirty="0">
                <a:latin typeface="Tahoma"/>
                <a:cs typeface="Tahoma"/>
              </a:rPr>
              <a:t>префронтальной коры </a:t>
            </a:r>
            <a:r>
              <a:rPr sz="1800" dirty="0">
                <a:latin typeface="Tahoma"/>
                <a:cs typeface="Tahoma"/>
              </a:rPr>
              <a:t>может </a:t>
            </a:r>
            <a:r>
              <a:rPr sz="1800" spc="-5" dirty="0">
                <a:latin typeface="Tahoma"/>
                <a:cs typeface="Tahoma"/>
              </a:rPr>
              <a:t>быть связана </a:t>
            </a:r>
            <a:r>
              <a:rPr sz="1800" dirty="0">
                <a:latin typeface="Tahoma"/>
                <a:cs typeface="Tahoma"/>
              </a:rPr>
              <a:t>с </a:t>
            </a:r>
            <a:r>
              <a:rPr sz="1800" spc="-5" dirty="0">
                <a:latin typeface="Tahoma"/>
                <a:cs typeface="Tahoma"/>
              </a:rPr>
              <a:t>улучшением двигательной  функции после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инсульта.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2645238"/>
            <a:ext cx="33210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  <a:tab pos="1815464" algn="l"/>
              </a:tabLst>
            </a:pPr>
            <a:r>
              <a:rPr sz="1800" spc="-5" dirty="0">
                <a:latin typeface="Tahoma"/>
                <a:cs typeface="Tahoma"/>
              </a:rPr>
              <a:t>Существуют	</a:t>
            </a:r>
            <a:r>
              <a:rPr sz="1900" i="1" spc="-60" dirty="0">
                <a:latin typeface="Tahoma"/>
                <a:cs typeface="Tahoma"/>
              </a:rPr>
              <a:t>убедительные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7629" y="2657602"/>
            <a:ext cx="488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9290" algn="l"/>
                <a:tab pos="2607945" algn="l"/>
                <a:tab pos="3201035" algn="l"/>
                <a:tab pos="4418965" algn="l"/>
              </a:tabLst>
            </a:pPr>
            <a:r>
              <a:rPr sz="1800" spc="-10" dirty="0">
                <a:latin typeface="Tahoma"/>
                <a:cs typeface="Tahoma"/>
              </a:rPr>
              <a:t>(</a:t>
            </a:r>
            <a:r>
              <a:rPr sz="1800" dirty="0">
                <a:latin typeface="Tahoma"/>
                <a:cs typeface="Tahoma"/>
              </a:rPr>
              <a:t>1а)	</a:t>
            </a:r>
            <a:r>
              <a:rPr sz="1800" spc="-5" dirty="0">
                <a:latin typeface="Tahoma"/>
                <a:cs typeface="Tahoma"/>
              </a:rPr>
              <a:t>дока</a:t>
            </a:r>
            <a:r>
              <a:rPr sz="1800" spc="5" dirty="0">
                <a:latin typeface="Tahoma"/>
                <a:cs typeface="Tahoma"/>
              </a:rPr>
              <a:t>з</a:t>
            </a:r>
            <a:r>
              <a:rPr sz="1800" dirty="0">
                <a:latin typeface="Tahoma"/>
                <a:cs typeface="Tahoma"/>
              </a:rPr>
              <a:t>ательства,	</a:t>
            </a:r>
            <a:r>
              <a:rPr sz="1800" spc="5" dirty="0">
                <a:latin typeface="Tahoma"/>
                <a:cs typeface="Tahoma"/>
              </a:rPr>
              <a:t>ч</a:t>
            </a:r>
            <a:r>
              <a:rPr sz="1800" dirty="0">
                <a:latin typeface="Tahoma"/>
                <a:cs typeface="Tahoma"/>
              </a:rPr>
              <a:t>то	</a:t>
            </a:r>
            <a:r>
              <a:rPr sz="1800" spc="-5" dirty="0">
                <a:latin typeface="Tahoma"/>
                <a:cs typeface="Tahoma"/>
              </a:rPr>
              <a:t>сер</a:t>
            </a:r>
            <a:r>
              <a:rPr sz="1800" dirty="0">
                <a:latin typeface="Tahoma"/>
                <a:cs typeface="Tahoma"/>
              </a:rPr>
              <a:t>ий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dirty="0">
                <a:latin typeface="Tahoma"/>
                <a:cs typeface="Tahoma"/>
              </a:rPr>
              <a:t>ая	ТМС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2931921"/>
            <a:ext cx="84131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100"/>
              </a:spcBef>
              <a:tabLst>
                <a:tab pos="1480185" algn="l"/>
                <a:tab pos="1817370" algn="l"/>
                <a:tab pos="3902075" algn="l"/>
                <a:tab pos="5807710" algn="l"/>
                <a:tab pos="7482205" algn="l"/>
              </a:tabLst>
            </a:pPr>
            <a:r>
              <a:rPr sz="1800" dirty="0">
                <a:latin typeface="Tahoma"/>
                <a:cs typeface="Tahoma"/>
              </a:rPr>
              <a:t>пом</a:t>
            </a:r>
            <a:r>
              <a:rPr sz="1800" spc="-10" dirty="0">
                <a:latin typeface="Tahoma"/>
                <a:cs typeface="Tahoma"/>
              </a:rPr>
              <a:t>о</a:t>
            </a:r>
            <a:r>
              <a:rPr sz="1800" spc="-5" dirty="0">
                <a:latin typeface="Tahoma"/>
                <a:cs typeface="Tahoma"/>
              </a:rPr>
              <a:t>гае</a:t>
            </a:r>
            <a:r>
              <a:rPr sz="1800" dirty="0">
                <a:latin typeface="Tahoma"/>
                <a:cs typeface="Tahoma"/>
              </a:rPr>
              <a:t>т	в	</a:t>
            </a:r>
            <a:r>
              <a:rPr sz="1800" spc="-5" dirty="0">
                <a:latin typeface="Tahoma"/>
                <a:cs typeface="Tahoma"/>
              </a:rPr>
              <a:t>кр</a:t>
            </a:r>
            <a:r>
              <a:rPr sz="1800" spc="5" dirty="0">
                <a:latin typeface="Tahoma"/>
                <a:cs typeface="Tahoma"/>
              </a:rPr>
              <a:t>а</a:t>
            </a:r>
            <a:r>
              <a:rPr sz="1800" dirty="0">
                <a:latin typeface="Tahoma"/>
                <a:cs typeface="Tahoma"/>
              </a:rPr>
              <a:t>тковрем</a:t>
            </a:r>
            <a:r>
              <a:rPr sz="1800" spc="10" dirty="0">
                <a:latin typeface="Tahoma"/>
                <a:cs typeface="Tahoma"/>
              </a:rPr>
              <a:t>е</a:t>
            </a:r>
            <a:r>
              <a:rPr sz="1800" spc="5" dirty="0">
                <a:latin typeface="Tahoma"/>
                <a:cs typeface="Tahoma"/>
              </a:rPr>
              <a:t>н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dirty="0">
                <a:latin typeface="Tahoma"/>
                <a:cs typeface="Tahoma"/>
              </a:rPr>
              <a:t>ом	</a:t>
            </a:r>
            <a:r>
              <a:rPr sz="1800" spc="-5" dirty="0">
                <a:latin typeface="Tahoma"/>
                <a:cs typeface="Tahoma"/>
              </a:rPr>
              <a:t>восста</a:t>
            </a:r>
            <a:r>
              <a:rPr sz="1800" spc="-10" dirty="0">
                <a:latin typeface="Tahoma"/>
                <a:cs typeface="Tahoma"/>
              </a:rPr>
              <a:t>н</a:t>
            </a:r>
            <a:r>
              <a:rPr sz="1800" spc="5" dirty="0">
                <a:latin typeface="Tahoma"/>
                <a:cs typeface="Tahoma"/>
              </a:rPr>
              <a:t>о</a:t>
            </a:r>
            <a:r>
              <a:rPr sz="1800" spc="-5" dirty="0">
                <a:latin typeface="Tahoma"/>
                <a:cs typeface="Tahoma"/>
              </a:rPr>
              <a:t>влени</a:t>
            </a:r>
            <a:r>
              <a:rPr sz="1800" dirty="0">
                <a:latin typeface="Tahoma"/>
                <a:cs typeface="Tahoma"/>
              </a:rPr>
              <a:t>и	</a:t>
            </a:r>
            <a:r>
              <a:rPr sz="1800" spc="-5" dirty="0">
                <a:latin typeface="Tahoma"/>
                <a:cs typeface="Tahoma"/>
              </a:rPr>
              <a:t>двигательны</a:t>
            </a:r>
            <a:r>
              <a:rPr sz="1800" dirty="0">
                <a:latin typeface="Tahoma"/>
                <a:cs typeface="Tahoma"/>
              </a:rPr>
              <a:t>х	функ</a:t>
            </a:r>
            <a:r>
              <a:rPr sz="1800" spc="-10" dirty="0">
                <a:latin typeface="Tahoma"/>
                <a:cs typeface="Tahoma"/>
              </a:rPr>
              <a:t>ци</a:t>
            </a:r>
            <a:r>
              <a:rPr sz="1800" dirty="0">
                <a:latin typeface="Tahoma"/>
                <a:cs typeface="Tahoma"/>
              </a:rPr>
              <a:t>й  </a:t>
            </a:r>
            <a:r>
              <a:rPr sz="1800" spc="-5" dirty="0">
                <a:latin typeface="Tahoma"/>
                <a:cs typeface="Tahoma"/>
              </a:rPr>
              <a:t>верхних конечностей </a:t>
            </a:r>
            <a:r>
              <a:rPr sz="1800" dirty="0">
                <a:latin typeface="Tahoma"/>
                <a:cs typeface="Tahoma"/>
              </a:rPr>
              <a:t>в </a:t>
            </a:r>
            <a:r>
              <a:rPr sz="1800" spc="-5" dirty="0">
                <a:latin typeface="Tahoma"/>
                <a:cs typeface="Tahoma"/>
              </a:rPr>
              <a:t>хронической стадии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инсульта.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Транскраниальная стимуляция постоянным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током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ts val="216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Tahoma"/>
                <a:cs typeface="Tahoma"/>
              </a:rPr>
              <a:t>Существуют </a:t>
            </a:r>
            <a:r>
              <a:rPr sz="1900" i="1" spc="-60" dirty="0">
                <a:latin typeface="Tahoma"/>
                <a:cs typeface="Tahoma"/>
              </a:rPr>
              <a:t>умеренные </a:t>
            </a:r>
            <a:r>
              <a:rPr sz="1800" dirty="0">
                <a:latin typeface="Tahoma"/>
                <a:cs typeface="Tahoma"/>
              </a:rPr>
              <a:t>(1b) </a:t>
            </a:r>
            <a:r>
              <a:rPr sz="1800" spc="-5" dirty="0">
                <a:latin typeface="Tahoma"/>
                <a:cs typeface="Tahoma"/>
              </a:rPr>
              <a:t>доказательства того, что электростимуляция  двигательной зоны коры головного </a:t>
            </a:r>
            <a:r>
              <a:rPr sz="1800" dirty="0">
                <a:latin typeface="Tahoma"/>
                <a:cs typeface="Tahoma"/>
              </a:rPr>
              <a:t>мозга может </a:t>
            </a:r>
            <a:r>
              <a:rPr sz="1800" spc="-5" dirty="0">
                <a:latin typeface="Tahoma"/>
                <a:cs typeface="Tahoma"/>
              </a:rPr>
              <a:t>улучшить работу верхних  конечностей после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инсульта.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86" y="5762650"/>
            <a:ext cx="83267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9725" algn="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Обзор </a:t>
            </a:r>
            <a:r>
              <a:rPr sz="1400" b="1" spc="-20" dirty="0">
                <a:latin typeface="Arial"/>
                <a:cs typeface="Arial"/>
              </a:rPr>
              <a:t>постинсультной </a:t>
            </a:r>
            <a:r>
              <a:rPr sz="1400" b="1" spc="-5" dirty="0">
                <a:latin typeface="Arial"/>
                <a:cs typeface="Arial"/>
              </a:rPr>
              <a:t>реабилитации, </a:t>
            </a:r>
            <a:r>
              <a:rPr sz="1400" b="1" spc="-10" dirty="0">
                <a:latin typeface="Arial"/>
                <a:cs typeface="Arial"/>
              </a:rPr>
              <a:t>основанный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10" dirty="0">
                <a:latin typeface="Arial"/>
                <a:cs typeface="Arial"/>
              </a:rPr>
              <a:t>доказательной </a:t>
            </a:r>
            <a:r>
              <a:rPr sz="1400" b="1" spc="-5" dirty="0">
                <a:latin typeface="Arial"/>
                <a:cs typeface="Arial"/>
              </a:rPr>
              <a:t>базе</a:t>
            </a:r>
            <a:r>
              <a:rPr sz="1400" b="1" spc="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(16ое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издание)  </a:t>
            </a:r>
            <a:r>
              <a:rPr sz="1400" dirty="0">
                <a:latin typeface="Arial"/>
                <a:cs typeface="Arial"/>
              </a:rPr>
              <a:t>Robert </a:t>
            </a:r>
            <a:r>
              <a:rPr sz="1400" spc="-25" dirty="0">
                <a:latin typeface="Arial"/>
                <a:cs typeface="Arial"/>
              </a:rPr>
              <a:t>Teasell </a:t>
            </a:r>
            <a:r>
              <a:rPr sz="1400" spc="-5" dirty="0">
                <a:latin typeface="Arial"/>
                <a:cs typeface="Arial"/>
              </a:rPr>
              <a:t>MD </a:t>
            </a:r>
            <a:r>
              <a:rPr sz="1400" dirty="0">
                <a:latin typeface="Arial"/>
                <a:cs typeface="Arial"/>
              </a:rPr>
              <a:t>1, Norine </a:t>
            </a:r>
            <a:r>
              <a:rPr sz="1400" spc="-5" dirty="0">
                <a:latin typeface="Arial"/>
                <a:cs typeface="Arial"/>
              </a:rPr>
              <a:t>Foley MSc </a:t>
            </a:r>
            <a:r>
              <a:rPr sz="1400" dirty="0">
                <a:latin typeface="Arial"/>
                <a:cs typeface="Arial"/>
              </a:rPr>
              <a:t>1, Katherine Salter MSc1, Marina Richardson </a:t>
            </a:r>
            <a:r>
              <a:rPr sz="1400" spc="-5" dirty="0">
                <a:latin typeface="Arial"/>
                <a:cs typeface="Arial"/>
              </a:rPr>
              <a:t>MSc,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Laura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Allen  </a:t>
            </a:r>
            <a:r>
              <a:rPr sz="1400" spc="-5" dirty="0">
                <a:latin typeface="Arial"/>
                <a:cs typeface="Arial"/>
              </a:rPr>
              <a:t>MSc </a:t>
            </a:r>
            <a:r>
              <a:rPr sz="1400" dirty="0">
                <a:latin typeface="Arial"/>
                <a:cs typeface="Arial"/>
              </a:rPr>
              <a:t>(cand.), </a:t>
            </a:r>
            <a:r>
              <a:rPr sz="1400" spc="-5" dirty="0">
                <a:latin typeface="Arial"/>
                <a:cs typeface="Arial"/>
              </a:rPr>
              <a:t>Norhayati </a:t>
            </a:r>
            <a:r>
              <a:rPr sz="1400" dirty="0">
                <a:latin typeface="Arial"/>
                <a:cs typeface="Arial"/>
              </a:rPr>
              <a:t>Hussein MBBS2, </a:t>
            </a:r>
            <a:r>
              <a:rPr sz="1400" spc="-5" dirty="0">
                <a:latin typeface="Arial"/>
                <a:cs typeface="Arial"/>
              </a:rPr>
              <a:t>Sanjit Bhogal </a:t>
            </a:r>
            <a:r>
              <a:rPr sz="1400" dirty="0">
                <a:latin typeface="Arial"/>
                <a:cs typeface="Arial"/>
              </a:rPr>
              <a:t>PhD 3 </a:t>
            </a:r>
            <a:r>
              <a:rPr sz="1400" spc="-5" dirty="0">
                <a:latin typeface="Arial"/>
                <a:cs typeface="Arial"/>
              </a:rPr>
              <a:t>Jeffrey </a:t>
            </a:r>
            <a:r>
              <a:rPr sz="1400" dirty="0">
                <a:latin typeface="Arial"/>
                <a:cs typeface="Arial"/>
              </a:rPr>
              <a:t>Jutai PhD 1, </a:t>
            </a:r>
            <a:r>
              <a:rPr sz="1400" spc="-5" dirty="0">
                <a:latin typeface="Arial"/>
                <a:cs typeface="Arial"/>
              </a:rPr>
              <a:t>Mark </a:t>
            </a:r>
            <a:r>
              <a:rPr sz="1400" dirty="0">
                <a:latin typeface="Arial"/>
                <a:cs typeface="Arial"/>
              </a:rPr>
              <a:t>Speechley PhD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3"/>
            <a:ext cx="9144000" cy="214629"/>
          </a:xfrm>
          <a:custGeom>
            <a:avLst/>
            <a:gdLst/>
            <a:ahLst/>
            <a:cxnLst/>
            <a:rect l="l" t="t" r="r" b="b"/>
            <a:pathLst>
              <a:path w="9144000" h="214629">
                <a:moveTo>
                  <a:pt x="0" y="214249"/>
                </a:moveTo>
                <a:lnTo>
                  <a:pt x="9144000" y="214249"/>
                </a:lnTo>
                <a:lnTo>
                  <a:pt x="9144000" y="0"/>
                </a:lnTo>
                <a:lnTo>
                  <a:pt x="0" y="0"/>
                </a:lnTo>
                <a:lnTo>
                  <a:pt x="0" y="2142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0713" y="302938"/>
            <a:ext cx="58623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Доказательные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методы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857250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5">
                <a:moveTo>
                  <a:pt x="0" y="71500"/>
                </a:moveTo>
                <a:lnTo>
                  <a:pt x="9144000" y="71500"/>
                </a:lnTo>
                <a:lnTo>
                  <a:pt x="9144000" y="0"/>
                </a:lnTo>
                <a:lnTo>
                  <a:pt x="0" y="0"/>
                </a:lnTo>
                <a:lnTo>
                  <a:pt x="0" y="715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1431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0" y="642937"/>
                </a:moveTo>
                <a:lnTo>
                  <a:pt x="9144000" y="642937"/>
                </a:lnTo>
                <a:lnTo>
                  <a:pt x="9144000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81708" y="338709"/>
            <a:ext cx="617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Доказательные методы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реабилитации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18745" rIns="0" bIns="0" rtlCol="0">
            <a:spAutoFit/>
          </a:bodyPr>
          <a:lstStyle/>
          <a:p>
            <a:pPr marL="1908810" marR="661035" indent="-890269">
              <a:lnSpc>
                <a:spcPct val="100699"/>
              </a:lnSpc>
              <a:spcBef>
                <a:spcPts val="935"/>
              </a:spcBef>
            </a:pPr>
            <a:r>
              <a:rPr spc="-10" dirty="0"/>
              <a:t>Компетенции </a:t>
            </a:r>
            <a:r>
              <a:rPr spc="-5" dirty="0"/>
              <a:t>специалистов </a:t>
            </a:r>
            <a:r>
              <a:rPr spc="-10" dirty="0"/>
              <a:t>физической </a:t>
            </a:r>
            <a:r>
              <a:rPr spc="-5" dirty="0"/>
              <a:t>и  реабилитационной</a:t>
            </a:r>
            <a:r>
              <a:rPr spc="25" dirty="0"/>
              <a:t> </a:t>
            </a:r>
            <a:r>
              <a:rPr spc="-10" dirty="0"/>
              <a:t>медицины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642" y="1555978"/>
            <a:ext cx="8700770" cy="52597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2000" spc="-10" dirty="0">
                <a:latin typeface="Calibri"/>
                <a:cs typeface="Calibri"/>
              </a:rPr>
              <a:t>Медицинская </a:t>
            </a:r>
            <a:r>
              <a:rPr sz="2000" spc="-15" dirty="0">
                <a:latin typeface="Calibri"/>
                <a:cs typeface="Calibri"/>
              </a:rPr>
              <a:t>оценка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определении основного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диагноза.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4"/>
              </a:spcBef>
              <a:buChar char="-"/>
              <a:tabLst>
                <a:tab pos="147320" algn="l"/>
              </a:tabLst>
            </a:pPr>
            <a:r>
              <a:rPr sz="2000" spc="-10" dirty="0">
                <a:latin typeface="Calibri"/>
                <a:cs typeface="Calibri"/>
              </a:rPr>
              <a:t>Оценка </a:t>
            </a:r>
            <a:r>
              <a:rPr sz="2000" spc="-5" dirty="0">
                <a:latin typeface="Calibri"/>
                <a:cs typeface="Calibri"/>
              </a:rPr>
              <a:t>функциональной способности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стремления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изменениям.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10" dirty="0">
                <a:latin typeface="Calibri"/>
                <a:cs typeface="Calibri"/>
              </a:rPr>
              <a:t>Оценка </a:t>
            </a:r>
            <a:r>
              <a:rPr sz="2000" dirty="0">
                <a:latin typeface="Calibri"/>
                <a:cs typeface="Calibri"/>
              </a:rPr>
              <a:t>активности и участия, а </a:t>
            </a:r>
            <a:r>
              <a:rPr sz="2000" spc="-10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условий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жизни.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Разработка </a:t>
            </a:r>
            <a:r>
              <a:rPr sz="2000" dirty="0">
                <a:latin typeface="Calibri"/>
                <a:cs typeface="Calibri"/>
              </a:rPr>
              <a:t>плана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5430" algn="l"/>
                <a:tab pos="1297305" algn="l"/>
                <a:tab pos="2024380" algn="l"/>
                <a:tab pos="2339975" algn="l"/>
                <a:tab pos="3911600" algn="l"/>
                <a:tab pos="5593715" algn="l"/>
                <a:tab pos="5909310" algn="l"/>
                <a:tab pos="7389495" algn="l"/>
              </a:tabLst>
            </a:pPr>
            <a:r>
              <a:rPr sz="2000" b="1" dirty="0">
                <a:latin typeface="Calibri"/>
                <a:cs typeface="Calibri"/>
              </a:rPr>
              <a:t>-	</a:t>
            </a:r>
            <a:r>
              <a:rPr sz="2000" b="1" spc="-5" dirty="0">
                <a:latin typeface="Calibri"/>
                <a:cs typeface="Calibri"/>
              </a:rPr>
              <a:t>Знания,	опыт	</a:t>
            </a: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5" dirty="0">
                <a:latin typeface="Calibri"/>
                <a:cs typeface="Calibri"/>
              </a:rPr>
              <a:t>применение	медицинских	</a:t>
            </a: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5" dirty="0">
                <a:latin typeface="Calibri"/>
                <a:cs typeface="Calibri"/>
              </a:rPr>
              <a:t>физических	</a:t>
            </a:r>
            <a:r>
              <a:rPr sz="2000" b="1" spc="-20" dirty="0">
                <a:latin typeface="Calibri"/>
                <a:cs typeface="Calibri"/>
              </a:rPr>
              <a:t>методов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10" dirty="0">
                <a:latin typeface="Calibri"/>
                <a:cs typeface="Calibri"/>
              </a:rPr>
              <a:t>Оценка </a:t>
            </a:r>
            <a:r>
              <a:rPr sz="2000" dirty="0">
                <a:latin typeface="Calibri"/>
                <a:cs typeface="Calibri"/>
              </a:rPr>
              <a:t>и измерение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результатов.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Профилактика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лечение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осложнений.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4"/>
              </a:spcBef>
              <a:buChar char="-"/>
              <a:tabLst>
                <a:tab pos="147320" algn="l"/>
              </a:tabLst>
            </a:pPr>
            <a:r>
              <a:rPr sz="2000" dirty="0">
                <a:latin typeface="Calibri"/>
                <a:cs typeface="Calibri"/>
              </a:rPr>
              <a:t>Прогнозирование </a:t>
            </a:r>
            <a:r>
              <a:rPr sz="2000" spc="-5" dirty="0">
                <a:latin typeface="Calibri"/>
                <a:cs typeface="Calibri"/>
              </a:rPr>
              <a:t>заболевания </a:t>
            </a:r>
            <a:r>
              <a:rPr sz="2000" dirty="0">
                <a:latin typeface="Calibri"/>
                <a:cs typeface="Calibri"/>
              </a:rPr>
              <a:t>/ </a:t>
            </a:r>
            <a:r>
              <a:rPr sz="2000" spc="-5" dirty="0">
                <a:latin typeface="Calibri"/>
                <a:cs typeface="Calibri"/>
              </a:rPr>
              <a:t>состояния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реабилитационных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исходов.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Знание реабилитационных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технологии.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Командный дух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лидерские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навыки.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Навыки обучения.</a:t>
            </a:r>
            <a:endParaRPr sz="200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Знание </a:t>
            </a:r>
            <a:r>
              <a:rPr sz="2000" dirty="0">
                <a:latin typeface="Calibri"/>
                <a:cs typeface="Calibri"/>
              </a:rPr>
              <a:t>социальной </a:t>
            </a:r>
            <a:r>
              <a:rPr sz="2000" spc="-5" dirty="0">
                <a:latin typeface="Calibri"/>
                <a:cs typeface="Calibri"/>
              </a:rPr>
              <a:t>системы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законодательства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нетрудоспособности.</a:t>
            </a:r>
            <a:endParaRPr sz="2000">
              <a:latin typeface="Calibri"/>
              <a:cs typeface="Calibri"/>
            </a:endParaRPr>
          </a:p>
          <a:p>
            <a:pPr marL="1358265" marR="5080" indent="1031240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latin typeface="Arial"/>
                <a:cs typeface="Arial"/>
              </a:rPr>
              <a:t>Белая </a:t>
            </a:r>
            <a:r>
              <a:rPr sz="1400" b="1" dirty="0">
                <a:latin typeface="Arial"/>
                <a:cs typeface="Arial"/>
              </a:rPr>
              <a:t>книга по </a:t>
            </a:r>
            <a:r>
              <a:rPr sz="1400" b="1" spc="-10" dirty="0">
                <a:latin typeface="Arial"/>
                <a:cs typeface="Arial"/>
              </a:rPr>
              <a:t>физической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5" dirty="0">
                <a:latin typeface="Arial"/>
                <a:cs typeface="Arial"/>
              </a:rPr>
              <a:t>реабилитационной медицины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Европе;  </a:t>
            </a:r>
            <a:r>
              <a:rPr sz="1400" b="1" dirty="0">
                <a:latin typeface="Arial"/>
                <a:cs typeface="Arial"/>
              </a:rPr>
              <a:t>Европейский </a:t>
            </a:r>
            <a:r>
              <a:rPr sz="1400" b="1" spc="-15" dirty="0">
                <a:latin typeface="Arial"/>
                <a:cs typeface="Arial"/>
              </a:rPr>
              <a:t>журнал </a:t>
            </a:r>
            <a:r>
              <a:rPr sz="1400" b="1" spc="-10" dirty="0">
                <a:latin typeface="Arial"/>
                <a:cs typeface="Arial"/>
              </a:rPr>
              <a:t>физической </a:t>
            </a:r>
            <a:r>
              <a:rPr sz="1400" b="1" spc="-5" dirty="0">
                <a:latin typeface="Arial"/>
                <a:cs typeface="Arial"/>
              </a:rPr>
              <a:t>реабилитационной медицины </a:t>
            </a:r>
            <a:r>
              <a:rPr sz="1400" b="1" spc="-40" dirty="0">
                <a:latin typeface="Arial"/>
                <a:cs typeface="Arial"/>
              </a:rPr>
              <a:t>Том </a:t>
            </a:r>
            <a:r>
              <a:rPr sz="1400" b="1" spc="-5" dirty="0">
                <a:latin typeface="Arial"/>
                <a:cs typeface="Arial"/>
              </a:rPr>
              <a:t>42 </a:t>
            </a:r>
            <a:r>
              <a:rPr sz="1400" b="1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№4,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2007.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3" y="5014341"/>
            <a:ext cx="82670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4895" marR="6985" indent="-144399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Обзор </a:t>
            </a:r>
            <a:r>
              <a:rPr sz="1800" b="1" spc="-5" dirty="0">
                <a:latin typeface="Tahoma"/>
                <a:cs typeface="Tahoma"/>
              </a:rPr>
              <a:t>постинсультной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реабилитации,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основанный  на доказательной </a:t>
            </a:r>
            <a:r>
              <a:rPr sz="1800" b="1" dirty="0">
                <a:latin typeface="Tahoma"/>
                <a:cs typeface="Tahoma"/>
              </a:rPr>
              <a:t>базе (16ое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издание)</a:t>
            </a:r>
            <a:endParaRPr sz="1800">
              <a:latin typeface="Tahoma"/>
              <a:cs typeface="Tahoma"/>
            </a:endParaRPr>
          </a:p>
          <a:p>
            <a:pPr marL="12700" marR="5080" indent="975360" algn="r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Robert </a:t>
            </a:r>
            <a:r>
              <a:rPr sz="1800" spc="-30" dirty="0">
                <a:latin typeface="Tahoma"/>
                <a:cs typeface="Tahoma"/>
              </a:rPr>
              <a:t>Teasell </a:t>
            </a:r>
            <a:r>
              <a:rPr sz="1800" dirty="0">
                <a:latin typeface="Tahoma"/>
                <a:cs typeface="Tahoma"/>
              </a:rPr>
              <a:t>MD 1, </a:t>
            </a:r>
            <a:r>
              <a:rPr sz="1800" spc="-5" dirty="0">
                <a:latin typeface="Tahoma"/>
                <a:cs typeface="Tahoma"/>
              </a:rPr>
              <a:t>Norine </a:t>
            </a:r>
            <a:r>
              <a:rPr sz="1800" spc="-15" dirty="0">
                <a:latin typeface="Tahoma"/>
                <a:cs typeface="Tahoma"/>
              </a:rPr>
              <a:t>Foley </a:t>
            </a:r>
            <a:r>
              <a:rPr sz="1800" dirty="0">
                <a:latin typeface="Tahoma"/>
                <a:cs typeface="Tahoma"/>
              </a:rPr>
              <a:t>MSc 1, </a:t>
            </a:r>
            <a:r>
              <a:rPr sz="1800" spc="-10" dirty="0">
                <a:latin typeface="Tahoma"/>
                <a:cs typeface="Tahoma"/>
              </a:rPr>
              <a:t>Katherine </a:t>
            </a:r>
            <a:r>
              <a:rPr sz="1800" dirty="0">
                <a:latin typeface="Tahoma"/>
                <a:cs typeface="Tahoma"/>
              </a:rPr>
              <a:t>Salter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MSc1, Marina  Richardson </a:t>
            </a:r>
            <a:r>
              <a:rPr sz="1800" dirty="0">
                <a:latin typeface="Tahoma"/>
                <a:cs typeface="Tahoma"/>
              </a:rPr>
              <a:t>MSc, </a:t>
            </a:r>
            <a:r>
              <a:rPr sz="1800" spc="-10" dirty="0">
                <a:latin typeface="Tahoma"/>
                <a:cs typeface="Tahoma"/>
              </a:rPr>
              <a:t>Laura </a:t>
            </a:r>
            <a:r>
              <a:rPr sz="1800" dirty="0">
                <a:latin typeface="Tahoma"/>
                <a:cs typeface="Tahoma"/>
              </a:rPr>
              <a:t>Allen </a:t>
            </a:r>
            <a:r>
              <a:rPr sz="1800" spc="-10" dirty="0">
                <a:latin typeface="Tahoma"/>
                <a:cs typeface="Tahoma"/>
              </a:rPr>
              <a:t>MSc(cand.), Norhayati </a:t>
            </a:r>
            <a:r>
              <a:rPr sz="1800" spc="-5" dirty="0">
                <a:latin typeface="Tahoma"/>
                <a:cs typeface="Tahoma"/>
              </a:rPr>
              <a:t>Hussein </a:t>
            </a:r>
            <a:r>
              <a:rPr sz="1800" dirty="0">
                <a:latin typeface="Tahoma"/>
                <a:cs typeface="Tahoma"/>
              </a:rPr>
              <a:t>MBBS2, </a:t>
            </a:r>
            <a:r>
              <a:rPr sz="1800" spc="-5" dirty="0">
                <a:latin typeface="Tahoma"/>
                <a:cs typeface="Tahoma"/>
              </a:rPr>
              <a:t>Sanjit</a:t>
            </a:r>
            <a:r>
              <a:rPr sz="1800" dirty="0">
                <a:latin typeface="Tahoma"/>
                <a:cs typeface="Tahoma"/>
              </a:rPr>
              <a:t> Bhogal</a:t>
            </a:r>
            <a:endParaRPr sz="18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PhD </a:t>
            </a:r>
            <a:r>
              <a:rPr sz="1800" dirty="0">
                <a:latin typeface="Tahoma"/>
                <a:cs typeface="Tahoma"/>
              </a:rPr>
              <a:t>3 </a:t>
            </a:r>
            <a:r>
              <a:rPr sz="1800" spc="-10" dirty="0">
                <a:latin typeface="Tahoma"/>
                <a:cs typeface="Tahoma"/>
              </a:rPr>
              <a:t>Jeffrey </a:t>
            </a:r>
            <a:r>
              <a:rPr sz="1800" spc="-5" dirty="0">
                <a:latin typeface="Tahoma"/>
                <a:cs typeface="Tahoma"/>
              </a:rPr>
              <a:t>Jutai PhD </a:t>
            </a:r>
            <a:r>
              <a:rPr sz="1800" dirty="0">
                <a:latin typeface="Tahoma"/>
                <a:cs typeface="Tahoma"/>
              </a:rPr>
              <a:t>1, Mark </a:t>
            </a:r>
            <a:r>
              <a:rPr sz="1800" spc="-5" dirty="0">
                <a:latin typeface="Tahoma"/>
                <a:cs typeface="Tahoma"/>
              </a:rPr>
              <a:t>Speechley PhD </a:t>
            </a:r>
            <a:r>
              <a:rPr sz="1800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0" y="1000125"/>
                </a:moveTo>
                <a:lnTo>
                  <a:pt x="9144000" y="1000125"/>
                </a:lnTo>
                <a:lnTo>
                  <a:pt x="914400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965" y="296926"/>
            <a:ext cx="8363584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382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Доказательные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методы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38070" algn="l"/>
              </a:tabLst>
            </a:pPr>
            <a:r>
              <a:rPr sz="2000" b="1" dirty="0">
                <a:latin typeface="Tahoma"/>
                <a:cs typeface="Tahoma"/>
              </a:rPr>
              <a:t>Повторяющаяся	транскраниальная </a:t>
            </a:r>
            <a:r>
              <a:rPr sz="2000" b="1" spc="-5" dirty="0">
                <a:latin typeface="Tahoma"/>
                <a:cs typeface="Tahoma"/>
              </a:rPr>
              <a:t>магнитная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стимуляция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998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Tahoma"/>
                <a:cs typeface="Tahoma"/>
              </a:rPr>
              <a:t>Существует </a:t>
            </a:r>
            <a:r>
              <a:rPr sz="2500" i="1" spc="-60" dirty="0">
                <a:latin typeface="Tahoma"/>
                <a:cs typeface="Tahoma"/>
              </a:rPr>
              <a:t>противоречивые </a:t>
            </a:r>
            <a:r>
              <a:rPr sz="2400" dirty="0">
                <a:latin typeface="Tahoma"/>
                <a:cs typeface="Tahoma"/>
              </a:rPr>
              <a:t>(4) </a:t>
            </a:r>
            <a:r>
              <a:rPr sz="2400" spc="-5" dirty="0">
                <a:latin typeface="Tahoma"/>
                <a:cs typeface="Tahoma"/>
              </a:rPr>
              <a:t>данные, </a:t>
            </a:r>
            <a:r>
              <a:rPr sz="2400" dirty="0">
                <a:latin typeface="Tahoma"/>
                <a:cs typeface="Tahoma"/>
              </a:rPr>
              <a:t>что  </a:t>
            </a:r>
            <a:r>
              <a:rPr sz="2400" spc="-5" dirty="0">
                <a:latin typeface="Tahoma"/>
                <a:cs typeface="Tahoma"/>
              </a:rPr>
              <a:t>повторяющаяся </a:t>
            </a:r>
            <a:r>
              <a:rPr sz="2400" dirty="0">
                <a:latin typeface="Tahoma"/>
                <a:cs typeface="Tahoma"/>
              </a:rPr>
              <a:t>транскраниальная магнитная  </a:t>
            </a:r>
            <a:r>
              <a:rPr sz="2400" spc="-5" dirty="0">
                <a:latin typeface="Tahoma"/>
                <a:cs typeface="Tahoma"/>
              </a:rPr>
              <a:t>стимуляция левой дорсолатеральной префронтальной  </a:t>
            </a:r>
            <a:r>
              <a:rPr sz="2400" dirty="0">
                <a:latin typeface="Tahoma"/>
                <a:cs typeface="Tahoma"/>
              </a:rPr>
              <a:t>коры </a:t>
            </a:r>
            <a:r>
              <a:rPr sz="2400" spc="-5" dirty="0">
                <a:latin typeface="Tahoma"/>
                <a:cs typeface="Tahoma"/>
              </a:rPr>
              <a:t>может </a:t>
            </a:r>
            <a:r>
              <a:rPr sz="2400" dirty="0">
                <a:latin typeface="Tahoma"/>
                <a:cs typeface="Tahoma"/>
              </a:rPr>
              <a:t>быть связана с </a:t>
            </a:r>
            <a:r>
              <a:rPr sz="2400" spc="-10" dirty="0">
                <a:latin typeface="Tahoma"/>
                <a:cs typeface="Tahoma"/>
              </a:rPr>
              <a:t>улучшением </a:t>
            </a:r>
            <a:r>
              <a:rPr sz="2400" spc="-5" dirty="0">
                <a:latin typeface="Tahoma"/>
                <a:cs typeface="Tahoma"/>
              </a:rPr>
              <a:t>двигательной  функции после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инсульта.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739900"/>
            <a:ext cx="85591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037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мета-анализе, учитывающем </a:t>
            </a:r>
            <a:r>
              <a:rPr sz="2400" spc="-25" dirty="0">
                <a:latin typeface="Calibri"/>
                <a:cs typeface="Calibri"/>
              </a:rPr>
              <a:t>результаты </a:t>
            </a:r>
            <a:r>
              <a:rPr sz="2400" spc="-5" dirty="0">
                <a:latin typeface="Calibri"/>
                <a:cs typeface="Calibri"/>
              </a:rPr>
              <a:t>применения  </a:t>
            </a:r>
            <a:r>
              <a:rPr sz="2400" spc="-10" dirty="0">
                <a:latin typeface="Calibri"/>
                <a:cs typeface="Calibri"/>
              </a:rPr>
              <a:t>магнитотерапии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целью </a:t>
            </a:r>
            <a:r>
              <a:rPr sz="2400" spc="-10" dirty="0">
                <a:latin typeface="Calibri"/>
                <a:cs typeface="Calibri"/>
              </a:rPr>
              <a:t>обезболивания </a:t>
            </a:r>
            <a:r>
              <a:rPr sz="2400" spc="-5" dirty="0">
                <a:latin typeface="Calibri"/>
                <a:cs typeface="Calibri"/>
              </a:rPr>
              <a:t>по данным 21 </a:t>
            </a:r>
            <a:r>
              <a:rPr sz="2400" dirty="0">
                <a:latin typeface="Calibri"/>
                <a:cs typeface="Calibri"/>
              </a:rPr>
              <a:t>РКИ </a:t>
            </a:r>
            <a:r>
              <a:rPr sz="2400" spc="-10" dirty="0">
                <a:latin typeface="Calibri"/>
                <a:cs typeface="Calibri"/>
              </a:rPr>
              <a:t>(из  </a:t>
            </a:r>
            <a:r>
              <a:rPr sz="2400" dirty="0">
                <a:latin typeface="Calibri"/>
                <a:cs typeface="Calibri"/>
              </a:rPr>
              <a:t>них </a:t>
            </a:r>
            <a:r>
              <a:rPr sz="2400" spc="-5" dirty="0">
                <a:latin typeface="Calibri"/>
                <a:cs typeface="Calibri"/>
              </a:rPr>
              <a:t>15 </a:t>
            </a:r>
            <a:r>
              <a:rPr sz="2400" spc="-15" dirty="0">
                <a:latin typeface="Calibri"/>
                <a:cs typeface="Calibri"/>
              </a:rPr>
              <a:t>хорошего </a:t>
            </a:r>
            <a:r>
              <a:rPr sz="2400" spc="-5" dirty="0">
                <a:latin typeface="Calibri"/>
                <a:cs typeface="Calibri"/>
              </a:rPr>
              <a:t>качества), </a:t>
            </a:r>
            <a:r>
              <a:rPr sz="2400" spc="-20" dirty="0">
                <a:latin typeface="Calibri"/>
                <a:cs typeface="Calibri"/>
              </a:rPr>
              <a:t>делается </a:t>
            </a:r>
            <a:r>
              <a:rPr sz="2400" spc="-15" dirty="0">
                <a:latin typeface="Calibri"/>
                <a:cs typeface="Calibri"/>
              </a:rPr>
              <a:t>вывод </a:t>
            </a:r>
            <a:r>
              <a:rPr sz="2400" spc="-5" dirty="0">
                <a:latin typeface="Calibri"/>
                <a:cs typeface="Calibri"/>
              </a:rPr>
              <a:t>об эффективности  </a:t>
            </a:r>
            <a:r>
              <a:rPr sz="2400" spc="-10" dirty="0">
                <a:latin typeface="Calibri"/>
                <a:cs typeface="Calibri"/>
              </a:rPr>
              <a:t>использования данного </a:t>
            </a:r>
            <a:r>
              <a:rPr sz="2400" spc="-25" dirty="0">
                <a:latin typeface="Calibri"/>
                <a:cs typeface="Calibri"/>
              </a:rPr>
              <a:t>метода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болевых </a:t>
            </a:r>
            <a:r>
              <a:rPr sz="2400" spc="-5" dirty="0">
                <a:latin typeface="Calibri"/>
                <a:cs typeface="Calibri"/>
              </a:rPr>
              <a:t>синдромах,  связанных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воспалительными </a:t>
            </a:r>
            <a:r>
              <a:rPr sz="2400" spc="-5" dirty="0">
                <a:latin typeface="Calibri"/>
                <a:cs typeface="Calibri"/>
              </a:rPr>
              <a:t>заболеваниями опорно-  </a:t>
            </a:r>
            <a:r>
              <a:rPr sz="2400" spc="-15" dirty="0">
                <a:latin typeface="Calibri"/>
                <a:cs typeface="Calibri"/>
              </a:rPr>
              <a:t>двигательного </a:t>
            </a:r>
            <a:r>
              <a:rPr sz="2400" spc="-5" dirty="0">
                <a:latin typeface="Calibri"/>
                <a:cs typeface="Calibri"/>
              </a:rPr>
              <a:t>аппарата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фибромиалгиями, </a:t>
            </a:r>
            <a:r>
              <a:rPr sz="2400" spc="5" dirty="0">
                <a:latin typeface="Calibri"/>
                <a:cs typeface="Calibri"/>
              </a:rPr>
              <a:t>но </a:t>
            </a:r>
            <a:r>
              <a:rPr sz="2400" dirty="0">
                <a:latin typeface="Calibri"/>
                <a:cs typeface="Calibri"/>
              </a:rPr>
              <a:t>и с  </a:t>
            </a:r>
            <a:r>
              <a:rPr sz="2400" spc="-5" dirty="0">
                <a:latin typeface="Calibri"/>
                <a:cs typeface="Calibri"/>
              </a:rPr>
              <a:t>нейропатиями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1" y="6530297"/>
            <a:ext cx="1667272" cy="32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6723" y="6519671"/>
            <a:ext cx="1827276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25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600" y="6556375"/>
            <a:ext cx="1587500" cy="301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093" y="5966866"/>
            <a:ext cx="6276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[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Eccles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NK</a:t>
            </a:r>
            <a:r>
              <a:rPr sz="1800" spc="-5" dirty="0">
                <a:latin typeface="Tahoma"/>
                <a:cs typeface="Tahoma"/>
              </a:rPr>
              <a:t>. </a:t>
            </a:r>
            <a:r>
              <a:rPr sz="1800" dirty="0">
                <a:latin typeface="Tahoma"/>
                <a:cs typeface="Tahoma"/>
              </a:rPr>
              <a:t>A </a:t>
            </a:r>
            <a:r>
              <a:rPr sz="1800" spc="-5" dirty="0">
                <a:latin typeface="Tahoma"/>
                <a:cs typeface="Tahoma"/>
              </a:rPr>
              <a:t>critical </a:t>
            </a:r>
            <a:r>
              <a:rPr sz="1800" spc="-10" dirty="0">
                <a:latin typeface="Tahoma"/>
                <a:cs typeface="Tahoma"/>
              </a:rPr>
              <a:t>review </a:t>
            </a:r>
            <a:r>
              <a:rPr sz="1800" dirty="0">
                <a:latin typeface="Tahoma"/>
                <a:cs typeface="Tahoma"/>
              </a:rPr>
              <a:t>of </a:t>
            </a:r>
            <a:r>
              <a:rPr sz="1800" spc="-10" dirty="0">
                <a:latin typeface="Tahoma"/>
                <a:cs typeface="Tahoma"/>
              </a:rPr>
              <a:t>randomized </a:t>
            </a:r>
            <a:r>
              <a:rPr sz="1800" spc="-5" dirty="0">
                <a:latin typeface="Tahoma"/>
                <a:cs typeface="Tahoma"/>
              </a:rPr>
              <a:t>controlled trials </a:t>
            </a:r>
            <a:r>
              <a:rPr sz="1800" dirty="0">
                <a:latin typeface="Tahoma"/>
                <a:cs typeface="Tahoma"/>
              </a:rPr>
              <a:t>of  </a:t>
            </a:r>
            <a:r>
              <a:rPr sz="1800" spc="-5" dirty="0">
                <a:latin typeface="Tahoma"/>
                <a:cs typeface="Tahoma"/>
              </a:rPr>
              <a:t>static magnets for pain </a:t>
            </a:r>
            <a:r>
              <a:rPr sz="1800" spc="-25" dirty="0">
                <a:latin typeface="Tahoma"/>
                <a:cs typeface="Tahoma"/>
              </a:rPr>
              <a:t>relief.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J Altern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Complement Med.</a:t>
            </a:r>
            <a:r>
              <a:rPr sz="1800" spc="-5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dirty="0">
                <a:latin typeface="Tahoma"/>
                <a:cs typeface="Tahoma"/>
              </a:rPr>
              <a:t>2005  </a:t>
            </a:r>
            <a:r>
              <a:rPr sz="1800" spc="-10" dirty="0">
                <a:latin typeface="Tahoma"/>
                <a:cs typeface="Tahoma"/>
              </a:rPr>
              <a:t>Jun;11(3):495-509.].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50"/>
                </a:move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81708" y="231470"/>
            <a:ext cx="6179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Доказательные методы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реабилитации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14755"/>
          </a:xfrm>
          <a:custGeom>
            <a:avLst/>
            <a:gdLst/>
            <a:ahLst/>
            <a:cxnLst/>
            <a:rect l="l" t="t" r="r" b="b"/>
            <a:pathLst>
              <a:path w="9144000" h="1214755">
                <a:moveTo>
                  <a:pt x="0" y="1214437"/>
                </a:moveTo>
                <a:lnTo>
                  <a:pt x="9144000" y="1214437"/>
                </a:lnTo>
                <a:lnTo>
                  <a:pt x="9144000" y="0"/>
                </a:lnTo>
                <a:lnTo>
                  <a:pt x="0" y="0"/>
                </a:lnTo>
                <a:lnTo>
                  <a:pt x="0" y="12144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360" y="358521"/>
            <a:ext cx="5651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9105" algn="l"/>
              </a:tabLst>
            </a:pPr>
            <a:r>
              <a:rPr spc="-5" dirty="0"/>
              <a:t>III	</a:t>
            </a:r>
            <a:r>
              <a:rPr spc="-10" dirty="0"/>
              <a:t>этап </a:t>
            </a:r>
            <a:r>
              <a:rPr spc="-15" dirty="0"/>
              <a:t>медицинской</a:t>
            </a:r>
            <a:r>
              <a:rPr spc="15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77085"/>
            <a:ext cx="3589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801495" algn="l"/>
              </a:tabLst>
            </a:pPr>
            <a:r>
              <a:rPr sz="2400" spc="-10" dirty="0">
                <a:latin typeface="Calibri"/>
                <a:cs typeface="Calibri"/>
              </a:rPr>
              <a:t>оказание	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8098" y="1577085"/>
            <a:ext cx="426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315" algn="l"/>
                <a:tab pos="4100829" algn="l"/>
              </a:tabLst>
            </a:pPr>
            <a:r>
              <a:rPr sz="2400" spc="-5" dirty="0">
                <a:latin typeface="Calibri"/>
                <a:cs typeface="Calibri"/>
              </a:rPr>
              <a:t>ре</a:t>
            </a:r>
            <a:r>
              <a:rPr sz="2400" dirty="0">
                <a:latin typeface="Calibri"/>
                <a:cs typeface="Calibri"/>
              </a:rPr>
              <a:t>абилита</a:t>
            </a:r>
            <a:r>
              <a:rPr sz="2400" spc="-10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u="heavy" spc="-5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1906651"/>
            <a:ext cx="773049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1251585" algn="l"/>
                <a:tab pos="2562860" algn="l"/>
                <a:tab pos="5318125" algn="l"/>
                <a:tab pos="675894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ранний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	по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дни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абилита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ионный	пе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ды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	пер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4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остаточных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явлений </a:t>
            </a:r>
            <a:r>
              <a:rPr sz="2400" spc="-5" dirty="0">
                <a:latin typeface="Calibri"/>
                <a:cs typeface="Calibri"/>
              </a:rPr>
              <a:t>течения заболевания, </a:t>
            </a:r>
            <a:r>
              <a:rPr sz="2400" dirty="0">
                <a:latin typeface="Calibri"/>
                <a:cs typeface="Calibri"/>
              </a:rPr>
              <a:t>при  </a:t>
            </a:r>
            <a:r>
              <a:rPr sz="2400" spc="-10" dirty="0">
                <a:latin typeface="Calibri"/>
                <a:cs typeface="Calibri"/>
              </a:rPr>
              <a:t>хроническом </a:t>
            </a:r>
            <a:r>
              <a:rPr sz="2400" spc="-5" dirty="0">
                <a:latin typeface="Calibri"/>
                <a:cs typeface="Calibri"/>
              </a:rPr>
              <a:t>течении </a:t>
            </a:r>
            <a:r>
              <a:rPr sz="2400" spc="-10" dirty="0">
                <a:latin typeface="Calibri"/>
                <a:cs typeface="Calibri"/>
              </a:rPr>
              <a:t>заболевания </a:t>
            </a:r>
            <a:r>
              <a:rPr sz="2400" dirty="0">
                <a:latin typeface="Calibri"/>
                <a:cs typeface="Calibri"/>
              </a:rPr>
              <a:t>вне </a:t>
            </a:r>
            <a:r>
              <a:rPr sz="2400" spc="-5" dirty="0">
                <a:latin typeface="Calibri"/>
                <a:cs typeface="Calibri"/>
              </a:rPr>
              <a:t>обострения  пациентам, </a:t>
            </a:r>
            <a:r>
              <a:rPr sz="2400" dirty="0">
                <a:latin typeface="Calibri"/>
                <a:cs typeface="Calibri"/>
              </a:rPr>
              <a:t>при наличии </a:t>
            </a:r>
            <a:r>
              <a:rPr sz="2400" spc="-15" dirty="0">
                <a:latin typeface="Calibri"/>
                <a:cs typeface="Calibri"/>
              </a:rPr>
              <a:t>подтвержденной </a:t>
            </a:r>
            <a:r>
              <a:rPr sz="2400" spc="-25" dirty="0">
                <a:latin typeface="Calibri"/>
                <a:cs typeface="Calibri"/>
              </a:rPr>
              <a:t>результатами  </a:t>
            </a:r>
            <a:r>
              <a:rPr sz="2400" spc="-10" dirty="0">
                <a:latin typeface="Calibri"/>
                <a:cs typeface="Calibri"/>
              </a:rPr>
              <a:t>обследования   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перспективы   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восстановления   </a:t>
            </a:r>
            <a:r>
              <a:rPr sz="2400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9583" y="3552825"/>
            <a:ext cx="4576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095" algn="l"/>
                <a:tab pos="4417060" algn="l"/>
              </a:tabLst>
            </a:pPr>
            <a:r>
              <a:rPr sz="2400" dirty="0">
                <a:latin typeface="Calibri"/>
                <a:cs typeface="Calibri"/>
              </a:rPr>
              <a:t>п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енц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ала</a:t>
            </a:r>
            <a:r>
              <a:rPr sz="2400" spc="5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,	независимым	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195" y="3882008"/>
            <a:ext cx="501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  <a:tab pos="3027045" algn="l"/>
              </a:tabLst>
            </a:pPr>
            <a:r>
              <a:rPr sz="2400" dirty="0">
                <a:latin typeface="Calibri"/>
                <a:cs typeface="Calibri"/>
              </a:rPr>
              <a:t>жизни	</a:t>
            </a:r>
            <a:r>
              <a:rPr sz="2400" spc="-10" dirty="0">
                <a:latin typeface="Calibri"/>
                <a:cs typeface="Calibri"/>
              </a:rPr>
              <a:t>при	осуществления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552825"/>
            <a:ext cx="272605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(р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абили</a:t>
            </a:r>
            <a:r>
              <a:rPr sz="2400" spc="-10" dirty="0">
                <a:latin typeface="Calibri"/>
                <a:cs typeface="Calibri"/>
              </a:rPr>
              <a:t>та</a:t>
            </a:r>
            <a:r>
              <a:rPr sz="2400" dirty="0">
                <a:latin typeface="Calibri"/>
                <a:cs typeface="Calibri"/>
              </a:rPr>
              <a:t>ци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н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  </a:t>
            </a:r>
            <a:r>
              <a:rPr sz="2400" spc="-5" dirty="0">
                <a:latin typeface="Calibri"/>
                <a:cs typeface="Calibri"/>
              </a:rPr>
              <a:t>повседневной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sz="2400" spc="-5" dirty="0">
                <a:latin typeface="Calibri"/>
                <a:cs typeface="Calibri"/>
              </a:rPr>
              <a:t>самообслуживания,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7475" y="4211192"/>
            <a:ext cx="468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9175" algn="l"/>
                <a:tab pos="2900680" algn="l"/>
                <a:tab pos="4521200" algn="l"/>
              </a:tabLst>
            </a:pPr>
            <a:r>
              <a:rPr sz="2400" dirty="0">
                <a:latin typeface="Calibri"/>
                <a:cs typeface="Calibri"/>
              </a:rPr>
              <a:t>пере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ения	и	</a:t>
            </a:r>
            <a:r>
              <a:rPr sz="2400" spc="-5" dirty="0">
                <a:latin typeface="Calibri"/>
                <a:cs typeface="Calibri"/>
              </a:rPr>
              <a:t>об</a:t>
            </a:r>
            <a:r>
              <a:rPr sz="2400" spc="-2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ения	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4540757"/>
            <a:ext cx="7727950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5991860" algn="l"/>
              </a:tabLst>
            </a:pPr>
            <a:r>
              <a:rPr sz="2400" dirty="0">
                <a:latin typeface="Calibri"/>
                <a:cs typeface="Calibri"/>
              </a:rPr>
              <a:t>ам</a:t>
            </a:r>
            <a:r>
              <a:rPr sz="2400" spc="-20" dirty="0">
                <a:latin typeface="Calibri"/>
                <a:cs typeface="Calibri"/>
              </a:rPr>
              <a:t>б</a:t>
            </a:r>
            <a:r>
              <a:rPr sz="2400" spc="-7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орн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-55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икли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ких	уч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ен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ях  </a:t>
            </a:r>
            <a:r>
              <a:rPr sz="2400" spc="-10" dirty="0">
                <a:latin typeface="Calibri"/>
                <a:cs typeface="Calibri"/>
              </a:rPr>
              <a:t>здравоохранения, фельдшерско-акушерских </a:t>
            </a:r>
            <a:r>
              <a:rPr sz="2400" spc="-5" dirty="0">
                <a:latin typeface="Calibri"/>
                <a:cs typeface="Calibri"/>
              </a:rPr>
              <a:t>пунктах,  стационарах </a:t>
            </a:r>
            <a:r>
              <a:rPr sz="2400" spc="-25" dirty="0">
                <a:latin typeface="Calibri"/>
                <a:cs typeface="Calibri"/>
              </a:rPr>
              <a:t>одного </a:t>
            </a:r>
            <a:r>
              <a:rPr sz="2400" spc="-5" dirty="0">
                <a:latin typeface="Calibri"/>
                <a:cs typeface="Calibri"/>
              </a:rPr>
              <a:t>дня,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санаторно-курортных  учреждениях,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выездными бригадами на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дому.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214437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5">
                <a:moveTo>
                  <a:pt x="0" y="71437"/>
                </a:moveTo>
                <a:lnTo>
                  <a:pt x="9144000" y="71437"/>
                </a:lnTo>
                <a:lnTo>
                  <a:pt x="9144000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6045" y="2688462"/>
            <a:ext cx="13830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latin typeface="Calibri"/>
                <a:cs typeface="Calibri"/>
              </a:rPr>
              <a:t>головного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626350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Магнитотерапия </a:t>
            </a:r>
            <a:r>
              <a:rPr sz="2500" spc="-15" dirty="0">
                <a:latin typeface="Calibri"/>
                <a:cs typeface="Calibri"/>
              </a:rPr>
              <a:t>низкой </a:t>
            </a:r>
            <a:r>
              <a:rPr sz="2500" spc="-10" dirty="0">
                <a:latin typeface="Calibri"/>
                <a:cs typeface="Calibri"/>
              </a:rPr>
              <a:t>частоты </a:t>
            </a:r>
            <a:r>
              <a:rPr sz="2500" spc="-5" dirty="0">
                <a:latin typeface="Calibri"/>
                <a:cs typeface="Calibri"/>
              </a:rPr>
              <a:t>(общая и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локальная)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Ультратонотерапия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дарсонвализация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Низкоинтенсивная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лазеротерапия</a:t>
            </a:r>
            <a:endParaRPr sz="2500">
              <a:latin typeface="Calibri"/>
              <a:cs typeface="Calibri"/>
            </a:endParaRPr>
          </a:p>
          <a:p>
            <a:pPr marL="355600" marR="134747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3630929" algn="l"/>
              </a:tabLst>
            </a:pPr>
            <a:r>
              <a:rPr sz="2500" spc="-10" dirty="0">
                <a:latin typeface="Calibri"/>
                <a:cs typeface="Calibri"/>
              </a:rPr>
              <a:t>Мезодиэнцефальная	</a:t>
            </a:r>
            <a:r>
              <a:rPr sz="2500" spc="-15" dirty="0">
                <a:latin typeface="Calibri"/>
                <a:cs typeface="Calibri"/>
              </a:rPr>
              <a:t>электростимуляция  </a:t>
            </a:r>
            <a:r>
              <a:rPr sz="2500" spc="-10" dirty="0">
                <a:latin typeface="Calibri"/>
                <a:cs typeface="Calibri"/>
              </a:rPr>
              <a:t>мозга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Чрескожная </a:t>
            </a:r>
            <a:r>
              <a:rPr sz="2500" spc="-15" dirty="0">
                <a:latin typeface="Calibri"/>
                <a:cs typeface="Calibri"/>
              </a:rPr>
              <a:t>электронейростимуляция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(ЧЭНС)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ДДТ-,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СМТ-терапия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Ультразвуковая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терапия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Грязелечение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Парафино-озокеритовые аппликации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Гидротерапия </a:t>
            </a:r>
            <a:r>
              <a:rPr sz="2500" spc="-5" dirty="0">
                <a:latin typeface="Calibri"/>
                <a:cs typeface="Calibri"/>
              </a:rPr>
              <a:t>(общая и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локальная)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538" rIns="0" bIns="0" rtlCol="0">
            <a:spAutoFit/>
          </a:bodyPr>
          <a:lstStyle/>
          <a:p>
            <a:pPr marR="7683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Физиотерапия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на III этапе </a:t>
            </a:r>
            <a:r>
              <a:rPr spc="-15" dirty="0"/>
              <a:t>медицинской</a:t>
            </a:r>
            <a:r>
              <a:rPr spc="40" dirty="0"/>
              <a:t> </a:t>
            </a:r>
            <a:r>
              <a:rPr spc="-5" dirty="0"/>
              <a:t>реабилитации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3001"/>
            <a:ext cx="9144000" cy="142875"/>
          </a:xfrm>
          <a:custGeom>
            <a:avLst/>
            <a:gdLst/>
            <a:ahLst/>
            <a:cxnLst/>
            <a:rect l="l" t="t" r="r" b="b"/>
            <a:pathLst>
              <a:path w="9144000" h="142875">
                <a:moveTo>
                  <a:pt x="0" y="142875"/>
                </a:moveTo>
                <a:lnTo>
                  <a:pt x="9144000" y="142875"/>
                </a:lnTo>
                <a:lnTo>
                  <a:pt x="914400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0713" y="231310"/>
            <a:ext cx="58623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Доказательные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методы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069086"/>
            <a:ext cx="862965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Чрескожная электронейростимуляция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(TENS)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10" dirty="0">
                <a:latin typeface="Calibri"/>
                <a:cs typeface="Calibri"/>
              </a:rPr>
              <a:t>убедительные </a:t>
            </a:r>
            <a:r>
              <a:rPr sz="2000" spc="-5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доказательства, что чрескожная  электронейростимуляция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уменьшить </a:t>
            </a:r>
            <a:r>
              <a:rPr sz="2000" dirty="0">
                <a:latin typeface="Calibri"/>
                <a:cs typeface="Calibri"/>
              </a:rPr>
              <a:t>спастичность в </a:t>
            </a:r>
            <a:r>
              <a:rPr sz="2000" spc="-10" dirty="0">
                <a:latin typeface="Calibri"/>
                <a:cs typeface="Calibri"/>
              </a:rPr>
              <a:t>хронической  </a:t>
            </a:r>
            <a:r>
              <a:rPr sz="2000" dirty="0">
                <a:latin typeface="Calibri"/>
                <a:cs typeface="Calibri"/>
              </a:rPr>
              <a:t>стадии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инсульта.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Функциональная </a:t>
            </a:r>
            <a:r>
              <a:rPr sz="2000" b="1" spc="-5" dirty="0">
                <a:latin typeface="Calibri"/>
                <a:cs typeface="Calibri"/>
              </a:rPr>
              <a:t>электростимуляция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(ФЭС)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10" dirty="0">
                <a:latin typeface="Calibri"/>
                <a:cs typeface="Calibri"/>
              </a:rPr>
              <a:t>убедительные </a:t>
            </a:r>
            <a:r>
              <a:rPr sz="2000" spc="-5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доказательства, </a:t>
            </a:r>
            <a:r>
              <a:rPr sz="2000" spc="-15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функциональная  </a:t>
            </a:r>
            <a:r>
              <a:rPr sz="2000" spc="-15" dirty="0">
                <a:latin typeface="Calibri"/>
                <a:cs typeface="Calibri"/>
              </a:rPr>
              <a:t>электростимуляция </a:t>
            </a:r>
            <a:r>
              <a:rPr sz="2000" dirty="0">
                <a:latin typeface="Calibri"/>
                <a:cs typeface="Calibri"/>
              </a:rPr>
              <a:t>в сочетании с </a:t>
            </a:r>
            <a:r>
              <a:rPr sz="2000" spc="-5" dirty="0">
                <a:latin typeface="Calibri"/>
                <a:cs typeface="Calibri"/>
              </a:rPr>
              <a:t>тренировкой </a:t>
            </a:r>
            <a:r>
              <a:rPr sz="2000" spc="-25" dirty="0">
                <a:latin typeface="Calibri"/>
                <a:cs typeface="Calibri"/>
              </a:rPr>
              <a:t>ходьбы </a:t>
            </a:r>
            <a:r>
              <a:rPr sz="2000" spc="-15" dirty="0">
                <a:latin typeface="Calibri"/>
                <a:cs typeface="Calibri"/>
              </a:rPr>
              <a:t>может улучшить  </a:t>
            </a:r>
            <a:r>
              <a:rPr sz="2000" spc="-25" dirty="0">
                <a:latin typeface="Calibri"/>
                <a:cs typeface="Calibri"/>
              </a:rPr>
              <a:t>походку.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367" y="5189347"/>
            <a:ext cx="82099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4440" algn="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Обзор </a:t>
            </a:r>
            <a:r>
              <a:rPr sz="1400" b="1" spc="-10" dirty="0">
                <a:latin typeface="Calibri"/>
                <a:cs typeface="Calibri"/>
              </a:rPr>
              <a:t>постинсультной </a:t>
            </a:r>
            <a:r>
              <a:rPr sz="1400" b="1" spc="-5" dirty="0">
                <a:latin typeface="Calibri"/>
                <a:cs typeface="Calibri"/>
              </a:rPr>
              <a:t>реабилитации, </a:t>
            </a:r>
            <a:r>
              <a:rPr sz="1400" b="1" dirty="0">
                <a:latin typeface="Calibri"/>
                <a:cs typeface="Calibri"/>
              </a:rPr>
              <a:t>основанный </a:t>
            </a:r>
            <a:r>
              <a:rPr sz="1400" b="1" spc="-5" dirty="0">
                <a:latin typeface="Calibri"/>
                <a:cs typeface="Calibri"/>
              </a:rPr>
              <a:t>на </a:t>
            </a:r>
            <a:r>
              <a:rPr sz="1400" b="1" spc="-10" dirty="0">
                <a:latin typeface="Calibri"/>
                <a:cs typeface="Calibri"/>
              </a:rPr>
              <a:t>доказательной </a:t>
            </a:r>
            <a:r>
              <a:rPr sz="1400" b="1" spc="-5" dirty="0">
                <a:latin typeface="Calibri"/>
                <a:cs typeface="Calibri"/>
              </a:rPr>
              <a:t>базе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(16ое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издание)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Robert </a:t>
            </a:r>
            <a:r>
              <a:rPr sz="1400" spc="-20" dirty="0">
                <a:latin typeface="Calibri"/>
                <a:cs typeface="Calibri"/>
              </a:rPr>
              <a:t>Teasell </a:t>
            </a:r>
            <a:r>
              <a:rPr sz="1400" dirty="0">
                <a:latin typeface="Calibri"/>
                <a:cs typeface="Calibri"/>
              </a:rPr>
              <a:t>MD 1, Norine </a:t>
            </a:r>
            <a:r>
              <a:rPr sz="1400" spc="-10" dirty="0">
                <a:latin typeface="Calibri"/>
                <a:cs typeface="Calibri"/>
              </a:rPr>
              <a:t>Foley </a:t>
            </a:r>
            <a:r>
              <a:rPr sz="1400" dirty="0">
                <a:latin typeface="Calibri"/>
                <a:cs typeface="Calibri"/>
              </a:rPr>
              <a:t>MSc 1, </a:t>
            </a:r>
            <a:r>
              <a:rPr sz="1400" spc="-5" dirty="0">
                <a:latin typeface="Calibri"/>
                <a:cs typeface="Calibri"/>
              </a:rPr>
              <a:t>Katherine Salter </a:t>
            </a:r>
            <a:r>
              <a:rPr sz="1400" dirty="0">
                <a:latin typeface="Calibri"/>
                <a:cs typeface="Calibri"/>
              </a:rPr>
              <a:t>MSc1, Marina </a:t>
            </a:r>
            <a:r>
              <a:rPr sz="1400" spc="-5" dirty="0">
                <a:latin typeface="Calibri"/>
                <a:cs typeface="Calibri"/>
              </a:rPr>
              <a:t>Richardson </a:t>
            </a:r>
            <a:r>
              <a:rPr sz="1400" dirty="0">
                <a:latin typeface="Calibri"/>
                <a:cs typeface="Calibri"/>
              </a:rPr>
              <a:t>MSc, </a:t>
            </a:r>
            <a:r>
              <a:rPr sz="1400" spc="-10" dirty="0">
                <a:latin typeface="Calibri"/>
                <a:cs typeface="Calibri"/>
              </a:rPr>
              <a:t>Laura </a:t>
            </a:r>
            <a:r>
              <a:rPr sz="1400" dirty="0">
                <a:latin typeface="Calibri"/>
                <a:cs typeface="Calibri"/>
              </a:rPr>
              <a:t>Allen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MSc(cand.),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Norhayati </a:t>
            </a:r>
            <a:r>
              <a:rPr sz="1400" spc="-5" dirty="0">
                <a:latin typeface="Calibri"/>
                <a:cs typeface="Calibri"/>
              </a:rPr>
              <a:t>Hussein </a:t>
            </a:r>
            <a:r>
              <a:rPr sz="1400" dirty="0">
                <a:latin typeface="Calibri"/>
                <a:cs typeface="Calibri"/>
              </a:rPr>
              <a:t>MBBS2, </a:t>
            </a:r>
            <a:r>
              <a:rPr sz="1400" spc="-5" dirty="0">
                <a:latin typeface="Calibri"/>
                <a:cs typeface="Calibri"/>
              </a:rPr>
              <a:t>Sanjit Bhogal PhD </a:t>
            </a:r>
            <a:r>
              <a:rPr sz="1400" dirty="0">
                <a:latin typeface="Calibri"/>
                <a:cs typeface="Calibri"/>
              </a:rPr>
              <a:t>3 </a:t>
            </a:r>
            <a:r>
              <a:rPr sz="1400" spc="-10" dirty="0">
                <a:latin typeface="Calibri"/>
                <a:cs typeface="Calibri"/>
              </a:rPr>
              <a:t>Jeffrey </a:t>
            </a:r>
            <a:r>
              <a:rPr sz="1400" spc="-5" dirty="0">
                <a:latin typeface="Calibri"/>
                <a:cs typeface="Calibri"/>
              </a:rPr>
              <a:t>Jutai PhD 1, </a:t>
            </a:r>
            <a:r>
              <a:rPr sz="1400" dirty="0">
                <a:latin typeface="Calibri"/>
                <a:cs typeface="Calibri"/>
              </a:rPr>
              <a:t>Mark </a:t>
            </a:r>
            <a:r>
              <a:rPr sz="1400" spc="-5" dirty="0">
                <a:latin typeface="Calibri"/>
                <a:cs typeface="Calibri"/>
              </a:rPr>
              <a:t>Speechley PhD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3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0" y="642937"/>
                </a:moveTo>
                <a:lnTo>
                  <a:pt x="9144000" y="642937"/>
                </a:lnTo>
                <a:lnTo>
                  <a:pt x="9144000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0057" y="106171"/>
            <a:ext cx="518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Доказательные </a:t>
            </a:r>
            <a:r>
              <a:rPr sz="2400" spc="-15" dirty="0"/>
              <a:t>методы</a:t>
            </a:r>
            <a:r>
              <a:rPr sz="2400" spc="-45" dirty="0"/>
              <a:t> </a:t>
            </a:r>
            <a:r>
              <a:rPr sz="2400" spc="-10" dirty="0"/>
              <a:t>физиотерапии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1545082"/>
            <a:ext cx="8202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5459" algn="just">
              <a:lnSpc>
                <a:spcPct val="100000"/>
              </a:lnSpc>
              <a:spcBef>
                <a:spcPts val="100"/>
              </a:spcBef>
            </a:pPr>
            <a:r>
              <a:rPr sz="2400" i="1" spc="-110" dirty="0">
                <a:latin typeface="Arial"/>
                <a:cs typeface="Arial"/>
              </a:rPr>
              <a:t>Установлены </a:t>
            </a:r>
            <a:r>
              <a:rPr sz="2400" i="1" spc="-85" dirty="0">
                <a:latin typeface="Arial"/>
                <a:cs typeface="Arial"/>
              </a:rPr>
              <a:t>достоверные </a:t>
            </a:r>
            <a:r>
              <a:rPr sz="2400" i="1" dirty="0">
                <a:latin typeface="Arial"/>
                <a:cs typeface="Arial"/>
              </a:rPr>
              <a:t>различия </a:t>
            </a:r>
            <a:r>
              <a:rPr sz="2400" i="1" spc="-15" dirty="0">
                <a:latin typeface="Arial"/>
                <a:cs typeface="Arial"/>
              </a:rPr>
              <a:t>по </a:t>
            </a:r>
            <a:r>
              <a:rPr sz="2400" i="1" spc="-5" dirty="0">
                <a:latin typeface="Arial"/>
                <a:cs typeface="Arial"/>
              </a:rPr>
              <a:t>уровню </a:t>
            </a:r>
            <a:r>
              <a:rPr sz="2400" i="1" spc="5" dirty="0">
                <a:latin typeface="Arial"/>
                <a:cs typeface="Arial"/>
              </a:rPr>
              <a:t>боли  </a:t>
            </a:r>
            <a:r>
              <a:rPr sz="2400" i="1" spc="20" dirty="0">
                <a:latin typeface="Arial"/>
                <a:cs typeface="Arial"/>
              </a:rPr>
              <a:t>в </a:t>
            </a:r>
            <a:r>
              <a:rPr sz="2400" i="1" spc="-85" dirty="0">
                <a:latin typeface="Arial"/>
                <a:cs typeface="Arial"/>
              </a:rPr>
              <a:t>зависимости </a:t>
            </a:r>
            <a:r>
              <a:rPr sz="2400" i="1" spc="-480" dirty="0">
                <a:latin typeface="Arial"/>
                <a:cs typeface="Arial"/>
              </a:rPr>
              <a:t>от  </a:t>
            </a:r>
            <a:r>
              <a:rPr sz="2400" i="1" spc="-5" dirty="0">
                <a:latin typeface="Arial"/>
                <a:cs typeface="Arial"/>
              </a:rPr>
              <a:t>уровня </a:t>
            </a:r>
            <a:r>
              <a:rPr sz="2400" i="1" spc="-80" dirty="0">
                <a:latin typeface="Arial"/>
                <a:cs typeface="Arial"/>
              </a:rPr>
              <a:t>напряженности </a:t>
            </a:r>
            <a:r>
              <a:rPr sz="2400" i="1" spc="-155" dirty="0">
                <a:latin typeface="Arial"/>
                <a:cs typeface="Arial"/>
              </a:rPr>
              <a:t>магнитного  </a:t>
            </a:r>
            <a:r>
              <a:rPr sz="2400" i="1" spc="-5" dirty="0">
                <a:latin typeface="Arial"/>
                <a:cs typeface="Arial"/>
              </a:rPr>
              <a:t>поля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i="1" spc="-5" dirty="0">
                <a:latin typeface="Arial"/>
                <a:cs typeface="Arial"/>
              </a:rPr>
              <a:t>Более </a:t>
            </a:r>
            <a:r>
              <a:rPr sz="2400" i="1" spc="-15" dirty="0">
                <a:latin typeface="Arial"/>
                <a:cs typeface="Arial"/>
              </a:rPr>
              <a:t>высокие </a:t>
            </a:r>
            <a:r>
              <a:rPr sz="2400" i="1" spc="-225" dirty="0">
                <a:latin typeface="Arial"/>
                <a:cs typeface="Arial"/>
              </a:rPr>
              <a:t>результаты </a:t>
            </a:r>
            <a:r>
              <a:rPr sz="2400" i="1" spc="-15" dirty="0">
                <a:latin typeface="Arial"/>
                <a:cs typeface="Arial"/>
              </a:rPr>
              <a:t>получены </a:t>
            </a:r>
            <a:r>
              <a:rPr sz="2400" i="1" spc="-10" dirty="0">
                <a:latin typeface="Arial"/>
                <a:cs typeface="Arial"/>
              </a:rPr>
              <a:t>при </a:t>
            </a:r>
            <a:r>
              <a:rPr sz="2400" i="1" spc="-5" dirty="0">
                <a:latin typeface="Arial"/>
                <a:cs typeface="Arial"/>
              </a:rPr>
              <a:t>величине  </a:t>
            </a:r>
            <a:r>
              <a:rPr sz="2400" i="1" spc="-135" dirty="0">
                <a:latin typeface="Arial"/>
                <a:cs typeface="Arial"/>
              </a:rPr>
              <a:t>магнитной </a:t>
            </a:r>
            <a:r>
              <a:rPr sz="2400" i="1" dirty="0">
                <a:latin typeface="Arial"/>
                <a:cs typeface="Arial"/>
              </a:rPr>
              <a:t>индукции </a:t>
            </a:r>
            <a:r>
              <a:rPr sz="2400" spc="-5" dirty="0">
                <a:latin typeface="Arial"/>
                <a:cs typeface="Arial"/>
              </a:rPr>
              <a:t>20 </a:t>
            </a:r>
            <a:r>
              <a:rPr sz="2400" i="1" spc="-20" dirty="0">
                <a:latin typeface="Arial"/>
                <a:cs typeface="Arial"/>
              </a:rPr>
              <a:t>мТл </a:t>
            </a:r>
            <a:r>
              <a:rPr sz="2400" i="1" spc="-15" dirty="0">
                <a:latin typeface="Arial"/>
                <a:cs typeface="Arial"/>
              </a:rPr>
              <a:t>по </a:t>
            </a:r>
            <a:r>
              <a:rPr sz="2400" i="1" dirty="0">
                <a:latin typeface="Arial"/>
                <a:cs typeface="Arial"/>
              </a:rPr>
              <a:t>сравнению с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мТл</a:t>
            </a:r>
            <a:r>
              <a:rPr sz="2400" spc="-1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8255" indent="505459" algn="just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В </a:t>
            </a:r>
            <a:r>
              <a:rPr sz="2400" i="1" spc="-145" dirty="0">
                <a:latin typeface="Arial"/>
                <a:cs typeface="Arial"/>
              </a:rPr>
              <a:t>течение </a:t>
            </a:r>
            <a:r>
              <a:rPr sz="2400" spc="-5" dirty="0">
                <a:latin typeface="Arial"/>
                <a:cs typeface="Arial"/>
              </a:rPr>
              <a:t>5 </a:t>
            </a:r>
            <a:r>
              <a:rPr sz="2400" i="1" spc="-10" dirty="0">
                <a:latin typeface="Arial"/>
                <a:cs typeface="Arial"/>
              </a:rPr>
              <a:t>недель </a:t>
            </a:r>
            <a:r>
              <a:rPr sz="2400" i="1" spc="-100" dirty="0">
                <a:latin typeface="Arial"/>
                <a:cs typeface="Arial"/>
              </a:rPr>
              <a:t>отмечалось </a:t>
            </a:r>
            <a:r>
              <a:rPr sz="2400" i="1" spc="-95" dirty="0">
                <a:latin typeface="Arial"/>
                <a:cs typeface="Arial"/>
              </a:rPr>
              <a:t>постепенное  </a:t>
            </a:r>
            <a:r>
              <a:rPr sz="2400" i="1" spc="-15" dirty="0">
                <a:latin typeface="Arial"/>
                <a:cs typeface="Arial"/>
              </a:rPr>
              <a:t>уменьшение </a:t>
            </a:r>
            <a:r>
              <a:rPr sz="2400" i="1" spc="5" dirty="0">
                <a:latin typeface="Arial"/>
                <a:cs typeface="Arial"/>
              </a:rPr>
              <a:t>боли </a:t>
            </a:r>
            <a:r>
              <a:rPr sz="2400" i="1" spc="2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86%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случаев</a:t>
            </a:r>
            <a:r>
              <a:rPr sz="2400" spc="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1" y="6530297"/>
            <a:ext cx="1667272" cy="32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6723" y="6519671"/>
            <a:ext cx="1827276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25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7465" y="5506618"/>
            <a:ext cx="8039100" cy="1311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499"/>
              </a:lnSpc>
              <a:spcBef>
                <a:spcPts val="95"/>
              </a:spcBef>
              <a:tabLst>
                <a:tab pos="6459855" algn="l"/>
              </a:tabLst>
            </a:pPr>
            <a:r>
              <a:rPr sz="1400" dirty="0">
                <a:latin typeface="Tahoma"/>
                <a:cs typeface="Tahoma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Khoromi S</a:t>
            </a:r>
            <a:r>
              <a:rPr sz="1400" dirty="0">
                <a:latin typeface="Tahoma"/>
                <a:cs typeface="Tahoma"/>
              </a:rPr>
              <a:t>1,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Blackman MR</a:t>
            </a:r>
            <a:r>
              <a:rPr sz="1400" dirty="0">
                <a:latin typeface="Tahoma"/>
                <a:cs typeface="Tahoma"/>
              </a:rPr>
              <a:t>,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Kingman A</a:t>
            </a:r>
            <a:r>
              <a:rPr sz="1400" dirty="0">
                <a:latin typeface="Tahoma"/>
                <a:cs typeface="Tahoma"/>
              </a:rPr>
              <a:t>,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7"/>
              </a:rPr>
              <a:t>Patsalides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7"/>
              </a:rPr>
              <a:t>A</a:t>
            </a:r>
            <a:r>
              <a:rPr sz="1400" dirty="0">
                <a:latin typeface="Tahoma"/>
                <a:cs typeface="Tahoma"/>
              </a:rPr>
              <a:t>,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8"/>
              </a:rPr>
              <a:t>Matheny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8"/>
              </a:rPr>
              <a:t>LA</a:t>
            </a:r>
            <a:r>
              <a:rPr sz="1400" spc="-10" dirty="0">
                <a:latin typeface="Tahoma"/>
                <a:cs typeface="Tahoma"/>
              </a:rPr>
              <a:t>,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Adams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S</a:t>
            </a:r>
            <a:r>
              <a:rPr sz="1400" spc="-10" dirty="0">
                <a:latin typeface="Tahoma"/>
                <a:cs typeface="Tahoma"/>
              </a:rPr>
              <a:t>,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0"/>
              </a:rPr>
              <a:t>Pilla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0"/>
              </a:rPr>
              <a:t>AA</a:t>
            </a:r>
            <a:r>
              <a:rPr sz="1400" dirty="0">
                <a:latin typeface="Tahoma"/>
                <a:cs typeface="Tahoma"/>
              </a:rPr>
              <a:t>,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1"/>
              </a:rPr>
              <a:t>Max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1"/>
              </a:rPr>
              <a:t>MB</a:t>
            </a:r>
            <a:r>
              <a:rPr sz="1400" dirty="0">
                <a:solidFill>
                  <a:srgbClr val="0000FF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400" dirty="0">
                <a:latin typeface="Tahoma"/>
                <a:cs typeface="Tahoma"/>
              </a:rPr>
              <a:t>Low  intensity permanent magnets in </a:t>
            </a:r>
            <a:r>
              <a:rPr sz="1400" spc="-5" dirty="0">
                <a:latin typeface="Tahoma"/>
                <a:cs typeface="Tahoma"/>
              </a:rPr>
              <a:t>the treatment </a:t>
            </a:r>
            <a:r>
              <a:rPr sz="1400" dirty="0">
                <a:latin typeface="Tahoma"/>
                <a:cs typeface="Tahoma"/>
              </a:rPr>
              <a:t>of </a:t>
            </a:r>
            <a:r>
              <a:rPr sz="1400" spc="-5" dirty="0">
                <a:latin typeface="Tahoma"/>
                <a:cs typeface="Tahoma"/>
              </a:rPr>
              <a:t>chronic </a:t>
            </a:r>
            <a:r>
              <a:rPr sz="1400" dirty="0">
                <a:latin typeface="Tahoma"/>
                <a:cs typeface="Tahoma"/>
              </a:rPr>
              <a:t>lumbar </a:t>
            </a:r>
            <a:r>
              <a:rPr sz="1400" spc="-10" dirty="0">
                <a:latin typeface="Tahoma"/>
                <a:cs typeface="Tahoma"/>
              </a:rPr>
              <a:t>radicular </a:t>
            </a:r>
            <a:r>
              <a:rPr sz="1400" dirty="0">
                <a:latin typeface="Tahoma"/>
                <a:cs typeface="Tahoma"/>
              </a:rPr>
              <a:t>pain.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2"/>
              </a:rPr>
              <a:t>J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2"/>
              </a:rPr>
              <a:t>Pain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2"/>
              </a:rPr>
              <a:t>Symptom </a:t>
            </a:r>
            <a:r>
              <a:rPr sz="14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2"/>
              </a:rPr>
              <a:t>Manage.</a:t>
            </a:r>
            <a:r>
              <a:rPr sz="1400" dirty="0">
                <a:solidFill>
                  <a:srgbClr val="0000FF"/>
                </a:solidFill>
                <a:latin typeface="Tahoma"/>
                <a:cs typeface="Tahoma"/>
                <a:hlinkClick r:id="rId12"/>
              </a:rPr>
              <a:t> </a:t>
            </a:r>
            <a:r>
              <a:rPr sz="1400" dirty="0">
                <a:latin typeface="Tahoma"/>
                <a:cs typeface="Tahoma"/>
              </a:rPr>
              <a:t>2007 Oct;34(4):434-45. Epub 2007 Jul 9]. К аналогичным </a:t>
            </a:r>
            <a:r>
              <a:rPr sz="1400" spc="-5" dirty="0">
                <a:latin typeface="Tahoma"/>
                <a:cs typeface="Tahoma"/>
              </a:rPr>
              <a:t>выводам приходят </a:t>
            </a:r>
            <a:r>
              <a:rPr sz="1400" dirty="0">
                <a:latin typeface="Tahoma"/>
                <a:cs typeface="Tahoma"/>
              </a:rPr>
              <a:t>и </a:t>
            </a:r>
            <a:r>
              <a:rPr sz="1400" spc="-5" dirty="0">
                <a:latin typeface="Tahoma"/>
                <a:cs typeface="Tahoma"/>
              </a:rPr>
              <a:t>другие  авторы [Haran </a:t>
            </a:r>
            <a:r>
              <a:rPr sz="1400" dirty="0">
                <a:latin typeface="Tahoma"/>
                <a:cs typeface="Tahoma"/>
              </a:rPr>
              <a:t>C. Magnet </a:t>
            </a:r>
            <a:r>
              <a:rPr sz="1400" spc="-10" dirty="0">
                <a:latin typeface="Tahoma"/>
                <a:cs typeface="Tahoma"/>
              </a:rPr>
              <a:t>therapy </a:t>
            </a:r>
            <a:r>
              <a:rPr sz="1400" spc="-5" dirty="0">
                <a:latin typeface="Tahoma"/>
                <a:cs typeface="Tahoma"/>
              </a:rPr>
              <a:t>for </a:t>
            </a:r>
            <a:r>
              <a:rPr sz="1400" dirty="0">
                <a:latin typeface="Tahoma"/>
                <a:cs typeface="Tahoma"/>
              </a:rPr>
              <a:t>pain: </a:t>
            </a:r>
            <a:r>
              <a:rPr sz="1400" spc="-10" dirty="0">
                <a:latin typeface="Tahoma"/>
                <a:cs typeface="Tahoma"/>
              </a:rPr>
              <a:t>What’s </a:t>
            </a:r>
            <a:r>
              <a:rPr sz="1400" spc="-5" dirty="0">
                <a:latin typeface="Tahoma"/>
                <a:cs typeface="Tahoma"/>
              </a:rPr>
              <a:t>the </a:t>
            </a:r>
            <a:r>
              <a:rPr sz="1400" spc="-10" dirty="0">
                <a:latin typeface="Tahoma"/>
                <a:cs typeface="Tahoma"/>
              </a:rPr>
              <a:t>attraction? </a:t>
            </a:r>
            <a:r>
              <a:rPr sz="1400" dirty="0">
                <a:latin typeface="Tahoma"/>
                <a:cs typeface="Tahoma"/>
              </a:rPr>
              <a:t>: Healthology; 2005 [updated  2005; </a:t>
            </a:r>
            <a:r>
              <a:rPr sz="1400" spc="-5" dirty="0">
                <a:latin typeface="Tahoma"/>
                <a:cs typeface="Tahoma"/>
              </a:rPr>
              <a:t>cited Aug </a:t>
            </a:r>
            <a:r>
              <a:rPr sz="1400" dirty="0">
                <a:latin typeface="Tahoma"/>
                <a:cs typeface="Tahoma"/>
              </a:rPr>
              <a:t>2007]; </a:t>
            </a:r>
            <a:r>
              <a:rPr sz="1400" spc="-10" dirty="0">
                <a:latin typeface="Tahoma"/>
                <a:cs typeface="Tahoma"/>
              </a:rPr>
              <a:t>Available </a:t>
            </a:r>
            <a:r>
              <a:rPr sz="1400" spc="-5" dirty="0">
                <a:latin typeface="Tahoma"/>
                <a:cs typeface="Tahoma"/>
              </a:rPr>
              <a:t>at  </a:t>
            </a:r>
            <a:r>
              <a:rPr sz="2100" spc="-15" baseline="1984" dirty="0">
                <a:latin typeface="Tahoma"/>
                <a:cs typeface="Tahoma"/>
                <a:hlinkClick r:id="rId13"/>
              </a:rPr>
              <a:t>www.netsurgery.com/printer_friendlyAR.asp?f=arthritis&amp;c=arthritis_magnets</a:t>
            </a:r>
            <a:r>
              <a:rPr sz="2100" spc="-15" baseline="1984" dirty="0">
                <a:latin typeface="Tahoma"/>
                <a:cs typeface="Tahoma"/>
              </a:rPr>
              <a:t>].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3336" y="322529"/>
            <a:ext cx="6036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Доказательные </a:t>
            </a:r>
            <a:r>
              <a:rPr spc="-25" dirty="0"/>
              <a:t>методы</a:t>
            </a:r>
            <a:r>
              <a:rPr spc="10" dirty="0"/>
              <a:t> </a:t>
            </a:r>
            <a:r>
              <a:rPr spc="-10" dirty="0"/>
              <a:t>физиотерапии</a:t>
            </a:r>
          </a:p>
        </p:txBody>
      </p:sp>
      <p:sp>
        <p:nvSpPr>
          <p:cNvPr id="10" name="object 10"/>
          <p:cNvSpPr/>
          <p:nvPr/>
        </p:nvSpPr>
        <p:spPr>
          <a:xfrm>
            <a:off x="2786126" y="3857625"/>
            <a:ext cx="3357499" cy="1500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91" y="745947"/>
            <a:ext cx="863092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Лечебный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массаж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Существуют умеренные (1b) доказательства того, </a:t>
            </a:r>
            <a:r>
              <a:rPr sz="2000" dirty="0">
                <a:latin typeface="Tahoma"/>
                <a:cs typeface="Tahoma"/>
              </a:rPr>
              <a:t>что </a:t>
            </a:r>
            <a:r>
              <a:rPr sz="2000" spc="-5" dirty="0">
                <a:latin typeface="Tahoma"/>
                <a:cs typeface="Tahoma"/>
              </a:rPr>
              <a:t>точечный  массаж по </a:t>
            </a:r>
            <a:r>
              <a:rPr sz="2000" dirty="0">
                <a:latin typeface="Tahoma"/>
                <a:cs typeface="Tahoma"/>
              </a:rPr>
              <a:t>соответствующим </a:t>
            </a:r>
            <a:r>
              <a:rPr sz="2000" spc="-10" dirty="0">
                <a:latin typeface="Tahoma"/>
                <a:cs typeface="Tahoma"/>
              </a:rPr>
              <a:t>меридианам </a:t>
            </a:r>
            <a:r>
              <a:rPr sz="2000" spc="-5" dirty="0">
                <a:latin typeface="Tahoma"/>
                <a:cs typeface="Tahoma"/>
              </a:rPr>
              <a:t>улучшает двигательную  </a:t>
            </a:r>
            <a:r>
              <a:rPr sz="2000" dirty="0">
                <a:latin typeface="Tahoma"/>
                <a:cs typeface="Tahoma"/>
              </a:rPr>
              <a:t>активность верхних конечностей после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инсульта.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000" b="1" spc="-5" dirty="0">
                <a:latin typeface="Tahoma"/>
                <a:cs typeface="Tahoma"/>
              </a:rPr>
              <a:t>Акупунктура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Существуют противоречивые (4) данные, </a:t>
            </a:r>
            <a:r>
              <a:rPr sz="2000" dirty="0">
                <a:latin typeface="Tahoma"/>
                <a:cs typeface="Tahoma"/>
              </a:rPr>
              <a:t>что </a:t>
            </a:r>
            <a:r>
              <a:rPr sz="2000" spc="-5" dirty="0">
                <a:latin typeface="Tahoma"/>
                <a:cs typeface="Tahoma"/>
              </a:rPr>
              <a:t>иглоукалывание  уменьшает спастичность, улучшает независимость </a:t>
            </a:r>
            <a:r>
              <a:rPr sz="2000" dirty="0">
                <a:latin typeface="Tahoma"/>
                <a:cs typeface="Tahoma"/>
              </a:rPr>
              <a:t>от </a:t>
            </a:r>
            <a:r>
              <a:rPr sz="2000" spc="-5" dirty="0">
                <a:latin typeface="Tahoma"/>
                <a:cs typeface="Tahoma"/>
              </a:rPr>
              <a:t>окружающих  или усиливает </a:t>
            </a:r>
            <a:r>
              <a:rPr sz="2000" dirty="0">
                <a:latin typeface="Tahoma"/>
                <a:cs typeface="Tahoma"/>
              </a:rPr>
              <a:t>восстановление </a:t>
            </a:r>
            <a:r>
              <a:rPr sz="2000" spc="-5" dirty="0">
                <a:latin typeface="Tahoma"/>
                <a:cs typeface="Tahoma"/>
              </a:rPr>
              <a:t>двигательных </a:t>
            </a:r>
            <a:r>
              <a:rPr sz="2000" dirty="0">
                <a:latin typeface="Tahoma"/>
                <a:cs typeface="Tahoma"/>
              </a:rPr>
              <a:t>функций </a:t>
            </a:r>
            <a:r>
              <a:rPr sz="2000" spc="-5" dirty="0">
                <a:latin typeface="Tahoma"/>
                <a:cs typeface="Tahoma"/>
              </a:rPr>
              <a:t>после  </a:t>
            </a:r>
            <a:r>
              <a:rPr sz="2000" dirty="0">
                <a:latin typeface="Tahoma"/>
                <a:cs typeface="Tahoma"/>
              </a:rPr>
              <a:t>инсульта.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5258180"/>
            <a:ext cx="862838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346075" algn="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ahoma"/>
                <a:cs typeface="Tahoma"/>
              </a:rPr>
              <a:t>Обзор постинсультной реабилитации, основанный </a:t>
            </a:r>
            <a:r>
              <a:rPr sz="1400" b="1" dirty="0">
                <a:latin typeface="Tahoma"/>
                <a:cs typeface="Tahoma"/>
              </a:rPr>
              <a:t>на доказательной </a:t>
            </a:r>
            <a:r>
              <a:rPr sz="1400" b="1" spc="-5" dirty="0">
                <a:latin typeface="Tahoma"/>
                <a:cs typeface="Tahoma"/>
              </a:rPr>
              <a:t>базе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(16ое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издание) 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Robert </a:t>
            </a:r>
            <a:r>
              <a:rPr sz="1400" spc="-25" dirty="0">
                <a:latin typeface="Tahoma"/>
                <a:cs typeface="Tahoma"/>
              </a:rPr>
              <a:t>Teasell </a:t>
            </a:r>
            <a:r>
              <a:rPr sz="1400" dirty="0">
                <a:latin typeface="Tahoma"/>
                <a:cs typeface="Tahoma"/>
              </a:rPr>
              <a:t>MD 1, </a:t>
            </a:r>
            <a:r>
              <a:rPr sz="1400" spc="-5" dirty="0">
                <a:latin typeface="Tahoma"/>
                <a:cs typeface="Tahoma"/>
              </a:rPr>
              <a:t>Norine </a:t>
            </a:r>
            <a:r>
              <a:rPr sz="1400" spc="-10" dirty="0">
                <a:latin typeface="Tahoma"/>
                <a:cs typeface="Tahoma"/>
              </a:rPr>
              <a:t>Foley </a:t>
            </a:r>
            <a:r>
              <a:rPr sz="1400" dirty="0">
                <a:latin typeface="Tahoma"/>
                <a:cs typeface="Tahoma"/>
              </a:rPr>
              <a:t>MSc 1, </a:t>
            </a:r>
            <a:r>
              <a:rPr sz="1400" spc="-10" dirty="0">
                <a:latin typeface="Tahoma"/>
                <a:cs typeface="Tahoma"/>
              </a:rPr>
              <a:t>Katherine </a:t>
            </a:r>
            <a:r>
              <a:rPr sz="1400" dirty="0">
                <a:latin typeface="Tahoma"/>
                <a:cs typeface="Tahoma"/>
              </a:rPr>
              <a:t>Salter </a:t>
            </a:r>
            <a:r>
              <a:rPr sz="1400" spc="-5" dirty="0">
                <a:latin typeface="Tahoma"/>
                <a:cs typeface="Tahoma"/>
              </a:rPr>
              <a:t>MSc1, Marina Richardson MSc,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Laura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Allen  </a:t>
            </a:r>
            <a:r>
              <a:rPr sz="1400" spc="-10" dirty="0">
                <a:latin typeface="Tahoma"/>
                <a:cs typeface="Tahoma"/>
              </a:rPr>
              <a:t>MSc(cand.), Norhayati </a:t>
            </a:r>
            <a:r>
              <a:rPr sz="1400" spc="-5" dirty="0">
                <a:latin typeface="Tahoma"/>
                <a:cs typeface="Tahoma"/>
              </a:rPr>
              <a:t>Hussein </a:t>
            </a:r>
            <a:r>
              <a:rPr sz="1400" dirty="0">
                <a:latin typeface="Tahoma"/>
                <a:cs typeface="Tahoma"/>
              </a:rPr>
              <a:t>MBBS2, </a:t>
            </a:r>
            <a:r>
              <a:rPr sz="1400" spc="-5" dirty="0">
                <a:latin typeface="Tahoma"/>
                <a:cs typeface="Tahoma"/>
              </a:rPr>
              <a:t>Sanjit </a:t>
            </a:r>
            <a:r>
              <a:rPr sz="1400" dirty="0">
                <a:latin typeface="Tahoma"/>
                <a:cs typeface="Tahoma"/>
              </a:rPr>
              <a:t>Bhogal </a:t>
            </a:r>
            <a:r>
              <a:rPr sz="1400" spc="-5" dirty="0">
                <a:latin typeface="Tahoma"/>
                <a:cs typeface="Tahoma"/>
              </a:rPr>
              <a:t>PhD </a:t>
            </a:r>
            <a:r>
              <a:rPr sz="1400" dirty="0">
                <a:latin typeface="Tahoma"/>
                <a:cs typeface="Tahoma"/>
              </a:rPr>
              <a:t>3 </a:t>
            </a:r>
            <a:r>
              <a:rPr sz="1400" spc="-5" dirty="0">
                <a:latin typeface="Tahoma"/>
                <a:cs typeface="Tahoma"/>
              </a:rPr>
              <a:t>Jeffrey Jutai PhD </a:t>
            </a:r>
            <a:r>
              <a:rPr sz="1400" dirty="0">
                <a:latin typeface="Tahoma"/>
                <a:cs typeface="Tahoma"/>
              </a:rPr>
              <a:t>1, </a:t>
            </a:r>
            <a:r>
              <a:rPr sz="1400" spc="-5" dirty="0">
                <a:latin typeface="Tahoma"/>
                <a:cs typeface="Tahoma"/>
              </a:rPr>
              <a:t>Mark Speechley PhD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ahoma"/>
                <a:cs typeface="Tahoma"/>
              </a:rPr>
              <a:t>(17ое издание) </a:t>
            </a:r>
            <a:r>
              <a:rPr sz="1400" spc="-5" dirty="0">
                <a:latin typeface="Tahoma"/>
                <a:cs typeface="Tahoma"/>
              </a:rPr>
              <a:t>Robert </a:t>
            </a:r>
            <a:r>
              <a:rPr sz="1400" spc="-25" dirty="0">
                <a:latin typeface="Tahoma"/>
                <a:cs typeface="Tahoma"/>
              </a:rPr>
              <a:t>Teasell </a:t>
            </a:r>
            <a:r>
              <a:rPr sz="1400" dirty="0">
                <a:latin typeface="Tahoma"/>
                <a:cs typeface="Tahoma"/>
              </a:rPr>
              <a:t>MD , </a:t>
            </a:r>
            <a:r>
              <a:rPr sz="1400" spc="-5" dirty="0">
                <a:latin typeface="Tahoma"/>
                <a:cs typeface="Tahoma"/>
              </a:rPr>
              <a:t>Norine Foley </a:t>
            </a:r>
            <a:r>
              <a:rPr sz="1400" dirty="0">
                <a:latin typeface="Tahoma"/>
                <a:cs typeface="Tahoma"/>
              </a:rPr>
              <a:t>MSc , </a:t>
            </a:r>
            <a:r>
              <a:rPr sz="1400" spc="-10" dirty="0">
                <a:latin typeface="Tahoma"/>
                <a:cs typeface="Tahoma"/>
              </a:rPr>
              <a:t>Norhayati </a:t>
            </a:r>
            <a:r>
              <a:rPr sz="1400" spc="-5" dirty="0">
                <a:latin typeface="Tahoma"/>
                <a:cs typeface="Tahoma"/>
              </a:rPr>
              <a:t>Hussein </a:t>
            </a:r>
            <a:r>
              <a:rPr sz="1400" dirty="0">
                <a:latin typeface="Tahoma"/>
                <a:cs typeface="Tahoma"/>
              </a:rPr>
              <a:t>MBBS , </a:t>
            </a:r>
            <a:r>
              <a:rPr sz="1400" spc="-5" dirty="0">
                <a:latin typeface="Tahoma"/>
                <a:cs typeface="Tahoma"/>
              </a:rPr>
              <a:t>Andreea Cotoi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MSc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ahoma"/>
                <a:cs typeface="Tahoma"/>
                <a:hlinkClick r:id="rId3"/>
              </a:rPr>
              <a:t>http://www.ebrsr.com/sites/default/files/documents/executive-summary-srebr_final_16ed.pdf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3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0" y="642937"/>
                </a:moveTo>
                <a:lnTo>
                  <a:pt x="9144000" y="642937"/>
                </a:lnTo>
                <a:lnTo>
                  <a:pt x="9144000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8013" y="118364"/>
            <a:ext cx="588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Доказательные </a:t>
            </a:r>
            <a:r>
              <a:rPr sz="2400" spc="-25" dirty="0">
                <a:latin typeface="Arial"/>
                <a:cs typeface="Arial"/>
              </a:rPr>
              <a:t>методы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2735" y="6521194"/>
            <a:ext cx="1685544" cy="336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6723" y="6519671"/>
            <a:ext cx="1827276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6550025"/>
            <a:ext cx="1587500" cy="307975"/>
          </a:xfrm>
          <a:custGeom>
            <a:avLst/>
            <a:gdLst/>
            <a:ahLst/>
            <a:cxnLst/>
            <a:rect l="l" t="t" r="r" b="b"/>
            <a:pathLst>
              <a:path w="1587500" h="307975">
                <a:moveTo>
                  <a:pt x="0" y="307975"/>
                </a:moveTo>
                <a:lnTo>
                  <a:pt x="1587500" y="307975"/>
                </a:lnTo>
                <a:lnTo>
                  <a:pt x="15875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67600" y="6556375"/>
            <a:ext cx="1587500" cy="301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Бодрова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Р.А.,2019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595880" algn="l"/>
                <a:tab pos="3111500" algn="l"/>
                <a:tab pos="5015230" algn="l"/>
                <a:tab pos="554863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пия	в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изич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и	</a:t>
            </a:r>
            <a:r>
              <a:rPr sz="2400" spc="-5" dirty="0">
                <a:latin typeface="Calibri"/>
                <a:cs typeface="Calibri"/>
              </a:rPr>
              <a:t>реа</a:t>
            </a:r>
            <a:r>
              <a:rPr sz="2400" spc="-15" dirty="0">
                <a:latin typeface="Calibri"/>
                <a:cs typeface="Calibri"/>
              </a:rPr>
              <a:t>б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ацио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ной  </a:t>
            </a:r>
            <a:r>
              <a:rPr sz="2400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8715"/>
            <a:ext cx="8071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170430" algn="l"/>
                <a:tab pos="4005579" algn="l"/>
                <a:tab pos="6371590" algn="l"/>
                <a:tab pos="7013575" algn="l"/>
              </a:tabLst>
            </a:pPr>
            <a:r>
              <a:rPr sz="2400" spc="-5" dirty="0">
                <a:latin typeface="Calibri"/>
                <a:cs typeface="Calibri"/>
              </a:rPr>
              <a:t>Основны</a:t>
            </a:r>
            <a:r>
              <a:rPr sz="2400" dirty="0">
                <a:latin typeface="Calibri"/>
                <a:cs typeface="Calibri"/>
              </a:rPr>
              <a:t>е	принц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пы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пии	в	сис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 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838" y="2784475"/>
            <a:ext cx="558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3465" algn="l"/>
                <a:tab pos="3330575" algn="l"/>
                <a:tab pos="3863975" algn="l"/>
              </a:tabLst>
            </a:pPr>
            <a:r>
              <a:rPr sz="2400" spc="-5" dirty="0">
                <a:latin typeface="Calibri"/>
                <a:cs typeface="Calibri"/>
              </a:rPr>
              <a:t>реабилитации.	</a:t>
            </a:r>
            <a:r>
              <a:rPr sz="2400" spc="-20" dirty="0">
                <a:latin typeface="Calibri"/>
                <a:cs typeface="Calibri"/>
              </a:rPr>
              <a:t>Цель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обоснование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77020"/>
            <a:ext cx="8072120" cy="33185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физиотерапии.</a:t>
            </a:r>
            <a:endParaRPr sz="24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47950" algn="l"/>
                <a:tab pos="3378200" algn="l"/>
                <a:tab pos="4629150" algn="l"/>
                <a:tab pos="6240145" algn="l"/>
                <a:tab pos="7738745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пия	на	э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ап</a:t>
            </a:r>
            <a:r>
              <a:rPr sz="2400" spc="-2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х	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азан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я	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по 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5" dirty="0">
                <a:latin typeface="Calibri"/>
                <a:cs typeface="Calibri"/>
              </a:rPr>
              <a:t> реабилитации.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Доказательные </a:t>
            </a:r>
            <a:r>
              <a:rPr sz="2400" spc="-25" dirty="0">
                <a:latin typeface="Calibri"/>
                <a:cs typeface="Calibri"/>
              </a:rPr>
              <a:t>методы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физиотерапии.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499995" algn="l"/>
                <a:tab pos="2834005" algn="l"/>
                <a:tab pos="4246880" algn="l"/>
                <a:tab pos="6040755" algn="l"/>
              </a:tabLst>
            </a:pPr>
            <a:r>
              <a:rPr sz="2400" b="1" dirty="0">
                <a:latin typeface="Calibri"/>
                <a:cs typeface="Calibri"/>
              </a:rPr>
              <a:t>Преи</a:t>
            </a:r>
            <a:r>
              <a:rPr sz="2400" b="1" spc="-1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20" dirty="0">
                <a:latin typeface="Calibri"/>
                <a:cs typeface="Calibri"/>
              </a:rPr>
              <a:t>щ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тва	и	</a:t>
            </a:r>
            <a:r>
              <a:rPr sz="2400" b="1" spc="-5" dirty="0">
                <a:latin typeface="Calibri"/>
                <a:cs typeface="Calibri"/>
              </a:rPr>
              <a:t>фак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оры,	</a:t>
            </a:r>
            <a:r>
              <a:rPr sz="2400" b="1" spc="-5" dirty="0">
                <a:latin typeface="Calibri"/>
                <a:cs typeface="Calibri"/>
              </a:rPr>
              <a:t>сни</a:t>
            </a:r>
            <a:r>
              <a:rPr sz="2400" b="1" spc="-30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5" dirty="0">
                <a:latin typeface="Calibri"/>
                <a:cs typeface="Calibri"/>
              </a:rPr>
              <a:t>щи</a:t>
            </a:r>
            <a:r>
              <a:rPr sz="2400" b="1" dirty="0">
                <a:latin typeface="Calibri"/>
                <a:cs typeface="Calibri"/>
              </a:rPr>
              <a:t>е	э</a:t>
            </a:r>
            <a:r>
              <a:rPr sz="2400" b="1" spc="5" dirty="0">
                <a:latin typeface="Calibri"/>
                <a:cs typeface="Calibri"/>
              </a:rPr>
              <a:t>ф</a:t>
            </a:r>
            <a:r>
              <a:rPr sz="2400" b="1" spc="-5" dirty="0">
                <a:latin typeface="Calibri"/>
                <a:cs typeface="Calibri"/>
              </a:rPr>
              <a:t>фективно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ть  </a:t>
            </a:r>
            <a:r>
              <a:rPr sz="2400" b="1" spc="-10" dirty="0">
                <a:latin typeface="Calibri"/>
                <a:cs typeface="Calibri"/>
              </a:rPr>
              <a:t>физиотерапии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1958975" algn="l"/>
                <a:tab pos="4286250" algn="l"/>
                <a:tab pos="6511290" algn="l"/>
                <a:tab pos="7013575" algn="l"/>
              </a:tabLst>
            </a:pPr>
            <a:r>
              <a:rPr sz="2400" dirty="0">
                <a:latin typeface="Calibri"/>
                <a:cs typeface="Calibri"/>
              </a:rPr>
              <a:t>Кри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ерии	эфф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кт</a:t>
            </a:r>
            <a:r>
              <a:rPr sz="2400" spc="-2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внос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ерап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и	в	сис</a:t>
            </a:r>
            <a:r>
              <a:rPr sz="2400" spc="-40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ме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5" dirty="0">
                <a:latin typeface="Calibri"/>
                <a:cs typeface="Calibri"/>
              </a:rPr>
              <a:t> реабилитации.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Содержание</a:t>
            </a:r>
            <a:r>
              <a:rPr spc="15" dirty="0"/>
              <a:t> </a:t>
            </a:r>
            <a:r>
              <a:rPr spc="-5" dirty="0"/>
              <a:t>лекции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59205"/>
          </a:xfrm>
          <a:custGeom>
            <a:avLst/>
            <a:gdLst/>
            <a:ahLst/>
            <a:cxnLst/>
            <a:rect l="l" t="t" r="r" b="b"/>
            <a:pathLst>
              <a:path w="9144000" h="1259205">
                <a:moveTo>
                  <a:pt x="0" y="1258887"/>
                </a:moveTo>
                <a:lnTo>
                  <a:pt x="9144000" y="1258887"/>
                </a:lnTo>
                <a:lnTo>
                  <a:pt x="9144000" y="0"/>
                </a:lnTo>
                <a:lnTo>
                  <a:pt x="0" y="0"/>
                </a:lnTo>
                <a:lnTo>
                  <a:pt x="0" y="12588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952" y="346913"/>
            <a:ext cx="53213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Преимущества</a:t>
            </a:r>
            <a:r>
              <a:rPr sz="3200" spc="-45" dirty="0"/>
              <a:t> </a:t>
            </a:r>
            <a:r>
              <a:rPr sz="3200" spc="-5" dirty="0"/>
              <a:t>физиотерапии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661408" y="1500886"/>
            <a:ext cx="1342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длительный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1500886"/>
            <a:ext cx="560451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8181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489200" algn="l"/>
                <a:tab pos="3676650" algn="l"/>
              </a:tabLst>
            </a:pPr>
            <a:r>
              <a:rPr sz="2000" dirty="0">
                <a:latin typeface="Calibri"/>
                <a:cs typeface="Calibri"/>
              </a:rPr>
              <a:t>К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сро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ный	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Ч</a:t>
            </a:r>
            <a:r>
              <a:rPr sz="2000" spc="-10" dirty="0">
                <a:latin typeface="Calibri"/>
                <a:cs typeface="Calibri"/>
              </a:rPr>
              <a:t>Э</a:t>
            </a:r>
            <a:r>
              <a:rPr sz="2000" spc="-5" dirty="0">
                <a:latin typeface="Calibri"/>
                <a:cs typeface="Calibri"/>
              </a:rPr>
              <a:t>НС</a:t>
            </a:r>
            <a:r>
              <a:rPr sz="2000" dirty="0">
                <a:latin typeface="Calibri"/>
                <a:cs typeface="Calibri"/>
              </a:rPr>
              <a:t>)	и  </a:t>
            </a:r>
            <a:r>
              <a:rPr sz="2000" spc="-5" dirty="0">
                <a:latin typeface="Calibri"/>
                <a:cs typeface="Calibri"/>
              </a:rPr>
              <a:t>(бальнеотерапия)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эффекты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Физиологичность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(магнитотерапия)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Универсальность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(КВЧ-терапия)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  <a:tab pos="1826260" algn="l"/>
                <a:tab pos="3392804" algn="l"/>
                <a:tab pos="4871720" algn="l"/>
              </a:tabLst>
            </a:pP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ия	</a:t>
            </a:r>
            <a:r>
              <a:rPr sz="2000" spc="-35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омео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а,	</a:t>
            </a:r>
            <a:r>
              <a:rPr sz="2000" spc="-60" dirty="0">
                <a:latin typeface="Calibri"/>
                <a:cs typeface="Calibri"/>
              </a:rPr>
              <a:t>у</a:t>
            </a:r>
            <a:r>
              <a:rPr sz="2000" spc="-15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учшен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е	кров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-  </a:t>
            </a:r>
            <a:r>
              <a:rPr sz="2000" spc="-5" dirty="0">
                <a:latin typeface="Calibri"/>
                <a:cs typeface="Calibri"/>
              </a:rPr>
              <a:t>лимфообращения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Тренирующий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эффект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(гипокситерапия)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Воздействие на </a:t>
            </a:r>
            <a:r>
              <a:rPr sz="2000" spc="-10" dirty="0">
                <a:latin typeface="Calibri"/>
                <a:cs typeface="Calibri"/>
              </a:rPr>
              <a:t>патологический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очаг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Отсутствие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аллергических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реакций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токсичности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желудочно-кишечный </a:t>
            </a:r>
            <a:r>
              <a:rPr sz="2000" spc="-5" dirty="0">
                <a:latin typeface="Calibri"/>
                <a:cs typeface="Calibri"/>
              </a:rPr>
              <a:t>тракт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(электрофорез)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4976622"/>
            <a:ext cx="56000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221230" algn="l"/>
                <a:tab pos="2533650" algn="l"/>
                <a:tab pos="3656329" algn="l"/>
                <a:tab pos="4693285" algn="l"/>
              </a:tabLst>
            </a:pPr>
            <a:r>
              <a:rPr sz="2000" spc="-5" dirty="0">
                <a:latin typeface="Calibri"/>
                <a:cs typeface="Calibri"/>
              </a:rPr>
              <a:t>Совме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ти</a:t>
            </a:r>
            <a:r>
              <a:rPr sz="2000" spc="-15" dirty="0">
                <a:latin typeface="Calibri"/>
                <a:cs typeface="Calibri"/>
              </a:rPr>
              <a:t>м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ст</a:t>
            </a:r>
            <a:r>
              <a:rPr sz="2000" dirty="0">
                <a:latin typeface="Calibri"/>
                <a:cs typeface="Calibri"/>
              </a:rPr>
              <a:t>ь	с	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и	ви</a:t>
            </a:r>
            <a:r>
              <a:rPr sz="2000" spc="-1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ами	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че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ия  </a:t>
            </a:r>
            <a:r>
              <a:rPr sz="2000" spc="-5" dirty="0">
                <a:latin typeface="Calibri"/>
                <a:cs typeface="Calibri"/>
              </a:rPr>
              <a:t>(парафино-озокеритолечение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массаж)</a:t>
            </a:r>
            <a:endParaRPr sz="2000">
              <a:latin typeface="Calibri"/>
              <a:cs typeface="Calibri"/>
            </a:endParaRPr>
          </a:p>
          <a:p>
            <a:pPr marL="410209" indent="-3981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0209" algn="l"/>
                <a:tab pos="410845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Доступность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8001" y="1500250"/>
            <a:ext cx="2351024" cy="226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9375" y="3929126"/>
            <a:ext cx="2317750" cy="202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23950"/>
          </a:xfrm>
          <a:custGeom>
            <a:avLst/>
            <a:gdLst/>
            <a:ahLst/>
            <a:cxnLst/>
            <a:rect l="l" t="t" r="r" b="b"/>
            <a:pathLst>
              <a:path w="9144000" h="1123950">
                <a:moveTo>
                  <a:pt x="0" y="1123950"/>
                </a:moveTo>
                <a:lnTo>
                  <a:pt x="9144000" y="1123950"/>
                </a:lnTo>
                <a:lnTo>
                  <a:pt x="9144000" y="0"/>
                </a:lnTo>
                <a:lnTo>
                  <a:pt x="0" y="0"/>
                </a:lnTo>
                <a:lnTo>
                  <a:pt x="0" y="1123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777" y="10160"/>
            <a:ext cx="8232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Факторы, снижающие </a:t>
            </a:r>
            <a:r>
              <a:rPr spc="-5" dirty="0"/>
              <a:t>эффективность</a:t>
            </a:r>
            <a:r>
              <a:rPr spc="80" dirty="0"/>
              <a:t> </a:t>
            </a:r>
            <a:r>
              <a:rPr spc="-10" dirty="0"/>
              <a:t>физиотерапии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1284808"/>
            <a:ext cx="35229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  <a:tab pos="1426845" algn="l"/>
                <a:tab pos="2243455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Поздние	сроки	</a:t>
            </a:r>
            <a:r>
              <a:rPr sz="2000" dirty="0">
                <a:latin typeface="Calibri"/>
                <a:cs typeface="Calibri"/>
              </a:rPr>
              <a:t>назначения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5232" y="1284808"/>
            <a:ext cx="47986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7680" algn="l"/>
                <a:tab pos="2131060" algn="l"/>
                <a:tab pos="2447925" algn="l"/>
                <a:tab pos="3205480" algn="l"/>
                <a:tab pos="3656965" algn="l"/>
              </a:tabLst>
            </a:pPr>
            <a:r>
              <a:rPr sz="2000" dirty="0">
                <a:latin typeface="Calibri"/>
                <a:cs typeface="Calibri"/>
              </a:rPr>
              <a:t>ф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ап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с	1	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к	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е	н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зна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spc="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102" y="1589913"/>
            <a:ext cx="4584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пневмокомпрессия нижних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конечностей).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986152"/>
            <a:ext cx="8486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  <a:tab pos="2027555" algn="l"/>
                <a:tab pos="3008630" algn="l"/>
                <a:tab pos="4023995" algn="l"/>
                <a:tab pos="6165850" algn="l"/>
                <a:tab pos="7473315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Неадекватная	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оценка	</a:t>
            </a:r>
            <a:r>
              <a:rPr sz="2000" dirty="0">
                <a:latin typeface="Calibri"/>
                <a:cs typeface="Calibri"/>
              </a:rPr>
              <a:t>врачом	</a:t>
            </a:r>
            <a:r>
              <a:rPr sz="2000" spc="-10" dirty="0">
                <a:latin typeface="Calibri"/>
                <a:cs typeface="Calibri"/>
              </a:rPr>
              <a:t>функционального	</a:t>
            </a:r>
            <a:r>
              <a:rPr sz="2000" spc="-5" dirty="0">
                <a:latin typeface="Calibri"/>
                <a:cs typeface="Calibri"/>
              </a:rPr>
              <a:t>состояния	</a:t>
            </a:r>
            <a:r>
              <a:rPr sz="2000" spc="-15" dirty="0">
                <a:latin typeface="Calibri"/>
                <a:cs typeface="Calibri"/>
              </a:rPr>
              <a:t>больного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2199741"/>
            <a:ext cx="8487410" cy="15201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819"/>
              </a:spcBef>
            </a:pPr>
            <a:r>
              <a:rPr sz="2000" spc="-5" dirty="0">
                <a:latin typeface="Calibri"/>
                <a:cs typeface="Calibri"/>
              </a:rPr>
              <a:t>(особенно, </a:t>
            </a:r>
            <a:r>
              <a:rPr sz="2000" spc="-10" dirty="0">
                <a:latin typeface="Calibri"/>
                <a:cs typeface="Calibri"/>
              </a:rPr>
              <a:t>сердечно-сосудистой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системы).</a:t>
            </a:r>
            <a:endParaRPr sz="2000">
              <a:latin typeface="Calibri"/>
              <a:cs typeface="Calibri"/>
            </a:endParaRPr>
          </a:p>
          <a:p>
            <a:pPr marL="299085" marR="6350" indent="-2870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Назначение </a:t>
            </a:r>
            <a:r>
              <a:rPr sz="2000" dirty="0">
                <a:latin typeface="Calibri"/>
                <a:cs typeface="Calibri"/>
              </a:rPr>
              <a:t>физических </a:t>
            </a:r>
            <a:r>
              <a:rPr sz="2000" spc="-10" dirty="0">
                <a:latin typeface="Calibri"/>
                <a:cs typeface="Calibri"/>
              </a:rPr>
              <a:t>факторов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без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учета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противопоказаний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(наличие  тромбоза или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кардиостимулятора).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 корректное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назначение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20" dirty="0">
                <a:latin typeface="Calibri"/>
                <a:cs typeface="Calibri"/>
              </a:rPr>
              <a:t>методик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физиотерапевтического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90" y="3693109"/>
            <a:ext cx="8486775" cy="2435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  <a:tabLst>
                <a:tab pos="1842770" algn="l"/>
                <a:tab pos="3271520" algn="l"/>
                <a:tab pos="3865879" algn="l"/>
                <a:tab pos="5187315" algn="l"/>
                <a:tab pos="6651625" algn="l"/>
                <a:tab pos="8215630" algn="l"/>
              </a:tabLst>
            </a:pPr>
            <a:r>
              <a:rPr sz="2000" dirty="0">
                <a:latin typeface="Calibri"/>
                <a:cs typeface="Calibri"/>
              </a:rPr>
              <a:t>во</a:t>
            </a:r>
            <a:r>
              <a:rPr sz="2000" spc="-15" dirty="0">
                <a:latin typeface="Calibri"/>
                <a:cs typeface="Calibri"/>
              </a:rPr>
              <a:t>з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ст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ия	</a:t>
            </a:r>
            <a:r>
              <a:rPr sz="2000" spc="-5" dirty="0">
                <a:latin typeface="Calibri"/>
                <a:cs typeface="Calibri"/>
              </a:rPr>
              <a:t>(напр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ме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	ги</a:t>
            </a:r>
            <a:r>
              <a:rPr sz="2000" spc="-20" dirty="0">
                <a:latin typeface="Calibri"/>
                <a:cs typeface="Calibri"/>
              </a:rPr>
              <a:t>п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	н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зна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е	</a:t>
            </a:r>
            <a:r>
              <a:rPr sz="2000" spc="-15" dirty="0">
                <a:latin typeface="Calibri"/>
                <a:cs typeface="Calibri"/>
              </a:rPr>
              <a:t>У</a:t>
            </a:r>
            <a:r>
              <a:rPr sz="2000" spc="-4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Ч</a:t>
            </a:r>
            <a:r>
              <a:rPr sz="2000" spc="-1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ера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подчелюстную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область).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  <a:tab pos="4050029" algn="l"/>
              </a:tabLst>
            </a:pP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назначение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патогенетической	</a:t>
            </a:r>
            <a:r>
              <a:rPr sz="2000" spc="-5" dirty="0">
                <a:latin typeface="Calibri"/>
                <a:cs typeface="Calibri"/>
              </a:rPr>
              <a:t>физиотерапии (например, при сахарном  диабете </a:t>
            </a:r>
            <a:r>
              <a:rPr sz="2000" dirty="0">
                <a:latin typeface="Calibri"/>
                <a:cs typeface="Calibri"/>
              </a:rPr>
              <a:t>назначение </a:t>
            </a:r>
            <a:r>
              <a:rPr sz="2000" spc="-5" dirty="0">
                <a:latin typeface="Calibri"/>
                <a:cs typeface="Calibri"/>
              </a:rPr>
              <a:t>магнитотерапии).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  <a:tab pos="1682750" algn="l"/>
                <a:tab pos="3085465" algn="l"/>
                <a:tab pos="4304030" algn="l"/>
                <a:tab pos="4630420" algn="l"/>
                <a:tab pos="6918325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Отсутствие	мотивации	пациента	</a:t>
            </a:r>
            <a:r>
              <a:rPr sz="2000" dirty="0">
                <a:latin typeface="Calibri"/>
                <a:cs typeface="Calibri"/>
              </a:rPr>
              <a:t>к	</a:t>
            </a:r>
            <a:r>
              <a:rPr sz="2000" spc="-5" dirty="0">
                <a:latin typeface="Calibri"/>
                <a:cs typeface="Calibri"/>
              </a:rPr>
              <a:t>активно-пассивной	</a:t>
            </a:r>
            <a:r>
              <a:rPr sz="2000" spc="-10" dirty="0">
                <a:latin typeface="Calibri"/>
                <a:cs typeface="Calibri"/>
              </a:rPr>
              <a:t>физиотерапии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(например, </a:t>
            </a:r>
            <a:r>
              <a:rPr sz="2000" dirty="0">
                <a:latin typeface="Calibri"/>
                <a:cs typeface="Calibri"/>
              </a:rPr>
              <a:t>активно-пассивная </a:t>
            </a:r>
            <a:r>
              <a:rPr sz="2000" spc="-10" dirty="0">
                <a:latin typeface="Calibri"/>
                <a:cs typeface="Calibri"/>
              </a:rPr>
              <a:t>электростимуляция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конечностей).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Нарушение температурной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болевой</a:t>
            </a:r>
            <a:r>
              <a:rPr sz="20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чувствительности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 marR="6413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Профессиональный</a:t>
            </a:r>
            <a:r>
              <a:rPr spc="10" dirty="0"/>
              <a:t> </a:t>
            </a:r>
            <a:r>
              <a:rPr spc="-5" dirty="0"/>
              <a:t>стандарт</a:t>
            </a:r>
          </a:p>
          <a:p>
            <a:pPr marL="66040" algn="ctr">
              <a:lnSpc>
                <a:spcPct val="100000"/>
              </a:lnSpc>
              <a:spcBef>
                <a:spcPts val="30"/>
              </a:spcBef>
            </a:pPr>
            <a:r>
              <a:rPr sz="2400" spc="-5" dirty="0"/>
              <a:t>"Специалист по </a:t>
            </a:r>
            <a:r>
              <a:rPr sz="2400" spc="-10" dirty="0"/>
              <a:t>медицинской</a:t>
            </a:r>
            <a:r>
              <a:rPr sz="2400" spc="-15" dirty="0"/>
              <a:t> </a:t>
            </a:r>
            <a:r>
              <a:rPr sz="2400" spc="-5" dirty="0"/>
              <a:t>реабилитации"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46200" y="1724990"/>
            <a:ext cx="7106920" cy="4846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Приказ </a:t>
            </a:r>
            <a:r>
              <a:rPr sz="2800" b="1" spc="-25" dirty="0">
                <a:latin typeface="Calibri"/>
                <a:cs typeface="Calibri"/>
              </a:rPr>
              <a:t>Минтруда </a:t>
            </a:r>
            <a:r>
              <a:rPr sz="2800" b="1" spc="-10" dirty="0">
                <a:latin typeface="Calibri"/>
                <a:cs typeface="Calibri"/>
              </a:rPr>
              <a:t>России от </a:t>
            </a:r>
            <a:r>
              <a:rPr sz="2800" b="1" spc="-5" dirty="0">
                <a:latin typeface="Calibri"/>
                <a:cs typeface="Calibri"/>
              </a:rPr>
              <a:t>03.09.2018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N572н</a:t>
            </a:r>
            <a:endParaRPr sz="2800">
              <a:latin typeface="Calibri"/>
              <a:cs typeface="Calibri"/>
            </a:endParaRPr>
          </a:p>
          <a:p>
            <a:pPr marL="1007744" marR="1004569" algn="ctr">
              <a:lnSpc>
                <a:spcPct val="100000"/>
              </a:lnSpc>
              <a:spcBef>
                <a:spcPts val="30"/>
              </a:spcBef>
            </a:pPr>
            <a:r>
              <a:rPr sz="2400" b="1" spc="-5" dirty="0">
                <a:latin typeface="Calibri"/>
                <a:cs typeface="Calibri"/>
              </a:rPr>
              <a:t>"Об </a:t>
            </a:r>
            <a:r>
              <a:rPr sz="2400" b="1" spc="-10" dirty="0">
                <a:latin typeface="Calibri"/>
                <a:cs typeface="Calibri"/>
              </a:rPr>
              <a:t>утверждении профессионального  </a:t>
            </a:r>
            <a:r>
              <a:rPr sz="2400" b="1" spc="-5" dirty="0">
                <a:latin typeface="Calibri"/>
                <a:cs typeface="Calibri"/>
              </a:rPr>
              <a:t>стандарта</a:t>
            </a:r>
            <a:endParaRPr sz="2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Специалист по </a:t>
            </a:r>
            <a:r>
              <a:rPr sz="2400" b="1" spc="-10" dirty="0">
                <a:latin typeface="Calibri"/>
                <a:cs typeface="Calibri"/>
              </a:rPr>
              <a:t>медицинской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физиотерапевт.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ЛФК.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ts val="2865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рефлексотерапевт.</a:t>
            </a:r>
            <a:endParaRPr sz="2400">
              <a:latin typeface="Calibri"/>
              <a:cs typeface="Calibri"/>
            </a:endParaRPr>
          </a:p>
          <a:p>
            <a:pPr marL="619125" marR="609600" algn="ctr">
              <a:lnSpc>
                <a:spcPts val="336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(Зарегистрировано в </a:t>
            </a:r>
            <a:r>
              <a:rPr sz="2800" b="1" spc="-10" dirty="0">
                <a:latin typeface="Calibri"/>
                <a:cs typeface="Calibri"/>
              </a:rPr>
              <a:t>Минюсте </a:t>
            </a:r>
            <a:r>
              <a:rPr sz="2800" b="1" spc="-15" dirty="0">
                <a:latin typeface="Calibri"/>
                <a:cs typeface="Calibri"/>
              </a:rPr>
              <a:t>России  </a:t>
            </a:r>
            <a:r>
              <a:rPr sz="2800" b="1" spc="-5" dirty="0">
                <a:latin typeface="Calibri"/>
                <a:cs typeface="Calibri"/>
              </a:rPr>
              <a:t>17.09.2018 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52162)</a:t>
            </a:r>
            <a:endParaRPr sz="2800">
              <a:latin typeface="Calibri"/>
              <a:cs typeface="Calibri"/>
            </a:endParaRPr>
          </a:p>
          <a:p>
            <a:pPr marL="2701290" marR="1978025" algn="ctr">
              <a:lnSpc>
                <a:spcPct val="100000"/>
              </a:lnSpc>
              <a:spcBef>
                <a:spcPts val="1845"/>
              </a:spcBef>
            </a:pPr>
            <a:r>
              <a:rPr sz="1800" b="1" spc="-5" dirty="0">
                <a:latin typeface="Calibri"/>
                <a:cs typeface="Calibri"/>
              </a:rPr>
              <a:t>Документ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предоставлен  </a:t>
            </a:r>
            <a:r>
              <a:rPr sz="1800" b="1" spc="-15" dirty="0">
                <a:latin typeface="Calibri"/>
                <a:cs typeface="Calibri"/>
              </a:rPr>
              <a:t>Консультант </a:t>
            </a:r>
            <a:r>
              <a:rPr sz="1800" b="1" spc="-5" dirty="0">
                <a:latin typeface="Calibri"/>
                <a:cs typeface="Calibri"/>
              </a:rPr>
              <a:t>Плюс </a:t>
            </a:r>
            <a:r>
              <a:rPr sz="1800" b="1" spc="-5" dirty="0">
                <a:latin typeface="Calibri"/>
                <a:cs typeface="Calibri"/>
                <a:hlinkClick r:id="rId2"/>
              </a:rPr>
              <a:t> </a:t>
            </a:r>
            <a:r>
              <a:rPr sz="1800" b="1" spc="-15" dirty="0">
                <a:latin typeface="Calibri"/>
                <a:cs typeface="Calibri"/>
                <a:hlinkClick r:id="rId2"/>
              </a:rPr>
              <a:t>www.consultant.ru</a:t>
            </a:r>
            <a:endParaRPr sz="1800">
              <a:latin typeface="Calibri"/>
              <a:cs typeface="Calibri"/>
            </a:endParaRPr>
          </a:p>
          <a:p>
            <a:pPr marL="716280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Дата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сохранения:ı26.09.2018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595880" algn="l"/>
                <a:tab pos="3111500" algn="l"/>
                <a:tab pos="5015230" algn="l"/>
                <a:tab pos="554863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пия	в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изич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и	</a:t>
            </a:r>
            <a:r>
              <a:rPr sz="2400" spc="-5" dirty="0">
                <a:latin typeface="Calibri"/>
                <a:cs typeface="Calibri"/>
              </a:rPr>
              <a:t>реа</a:t>
            </a:r>
            <a:r>
              <a:rPr sz="2400" spc="-15" dirty="0">
                <a:latin typeface="Calibri"/>
                <a:cs typeface="Calibri"/>
              </a:rPr>
              <a:t>б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ацио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ной  </a:t>
            </a:r>
            <a:r>
              <a:rPr sz="2400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8715"/>
            <a:ext cx="8071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170430" algn="l"/>
                <a:tab pos="4005579" algn="l"/>
                <a:tab pos="6371590" algn="l"/>
                <a:tab pos="7013575" algn="l"/>
              </a:tabLst>
            </a:pPr>
            <a:r>
              <a:rPr sz="2400" spc="-5" dirty="0">
                <a:latin typeface="Calibri"/>
                <a:cs typeface="Calibri"/>
              </a:rPr>
              <a:t>Основны</a:t>
            </a:r>
            <a:r>
              <a:rPr sz="2400" dirty="0">
                <a:latin typeface="Calibri"/>
                <a:cs typeface="Calibri"/>
              </a:rPr>
              <a:t>е	принц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пы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пии	в	сис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 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838" y="2784475"/>
            <a:ext cx="558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3465" algn="l"/>
                <a:tab pos="3330575" algn="l"/>
                <a:tab pos="3863975" algn="l"/>
              </a:tabLst>
            </a:pPr>
            <a:r>
              <a:rPr sz="2400" spc="-5" dirty="0">
                <a:latin typeface="Calibri"/>
                <a:cs typeface="Calibri"/>
              </a:rPr>
              <a:t>реабилитации.	</a:t>
            </a:r>
            <a:r>
              <a:rPr sz="2400" spc="-20" dirty="0">
                <a:latin typeface="Calibri"/>
                <a:cs typeface="Calibri"/>
              </a:rPr>
              <a:t>Цель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обоснование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1566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физиотерапии.</a:t>
            </a:r>
          </a:p>
          <a:p>
            <a:pPr marL="355600" marR="63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47950" algn="l"/>
                <a:tab pos="3378200" algn="l"/>
                <a:tab pos="4629150" algn="l"/>
                <a:tab pos="6240145" algn="l"/>
                <a:tab pos="7738745" algn="l"/>
              </a:tabLst>
            </a:pPr>
            <a:r>
              <a:rPr spc="-5" dirty="0"/>
              <a:t>Ф</a:t>
            </a:r>
            <a:r>
              <a:rPr spc="-10" dirty="0"/>
              <a:t>и</a:t>
            </a:r>
            <a:r>
              <a:rPr dirty="0"/>
              <a:t>зи</a:t>
            </a:r>
            <a:r>
              <a:rPr spc="-15" dirty="0"/>
              <a:t>о</a:t>
            </a:r>
            <a:r>
              <a:rPr spc="-30" dirty="0"/>
              <a:t>т</a:t>
            </a:r>
            <a:r>
              <a:rPr dirty="0"/>
              <a:t>ер</a:t>
            </a:r>
            <a:r>
              <a:rPr spc="15" dirty="0"/>
              <a:t>а</a:t>
            </a:r>
            <a:r>
              <a:rPr dirty="0"/>
              <a:t>пия	на	э</a:t>
            </a:r>
            <a:r>
              <a:rPr spc="-15" dirty="0"/>
              <a:t>т</a:t>
            </a:r>
            <a:r>
              <a:rPr dirty="0"/>
              <a:t>ап</a:t>
            </a:r>
            <a:r>
              <a:rPr spc="-25" dirty="0"/>
              <a:t>а</a:t>
            </a:r>
            <a:r>
              <a:rPr dirty="0"/>
              <a:t>х	</a:t>
            </a:r>
            <a:r>
              <a:rPr spc="-5" dirty="0"/>
              <a:t>о</a:t>
            </a:r>
            <a:r>
              <a:rPr spc="-40" dirty="0"/>
              <a:t>к</a:t>
            </a:r>
            <a:r>
              <a:rPr dirty="0"/>
              <a:t>азан</a:t>
            </a:r>
            <a:r>
              <a:rPr spc="-15" dirty="0"/>
              <a:t>и</a:t>
            </a:r>
            <a:r>
              <a:rPr dirty="0"/>
              <a:t>я	п</a:t>
            </a:r>
            <a:r>
              <a:rPr spc="-10" dirty="0"/>
              <a:t>о</a:t>
            </a:r>
            <a:r>
              <a:rPr spc="-5" dirty="0"/>
              <a:t>м</a:t>
            </a:r>
            <a:r>
              <a:rPr spc="-10" dirty="0"/>
              <a:t>о</a:t>
            </a:r>
            <a:r>
              <a:rPr spc="-5" dirty="0"/>
              <a:t>щ</a:t>
            </a:r>
            <a:r>
              <a:rPr dirty="0"/>
              <a:t>и	</a:t>
            </a:r>
            <a:r>
              <a:rPr spc="-5" dirty="0"/>
              <a:t>по  </a:t>
            </a:r>
            <a:r>
              <a:rPr spc="-10" dirty="0"/>
              <a:t>медицинской</a:t>
            </a:r>
            <a:r>
              <a:rPr spc="-5" dirty="0"/>
              <a:t> реабилитации.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Доказательные </a:t>
            </a:r>
            <a:r>
              <a:rPr spc="-25" dirty="0"/>
              <a:t>методы</a:t>
            </a:r>
            <a:r>
              <a:rPr spc="20" dirty="0"/>
              <a:t> </a:t>
            </a:r>
            <a:r>
              <a:rPr spc="-10" dirty="0"/>
              <a:t>физиотерапии.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505710" algn="l"/>
                <a:tab pos="2894965" algn="l"/>
                <a:tab pos="4309110" algn="l"/>
                <a:tab pos="6107430" algn="l"/>
              </a:tabLst>
            </a:pPr>
            <a:r>
              <a:rPr dirty="0"/>
              <a:t>Преи</a:t>
            </a:r>
            <a:r>
              <a:rPr spc="-20" dirty="0"/>
              <a:t>м</a:t>
            </a:r>
            <a:r>
              <a:rPr dirty="0"/>
              <a:t>у</a:t>
            </a:r>
            <a:r>
              <a:rPr spc="-20" dirty="0"/>
              <a:t>щ</a:t>
            </a:r>
            <a:r>
              <a:rPr dirty="0"/>
              <a:t>е</a:t>
            </a:r>
            <a:r>
              <a:rPr spc="5" dirty="0"/>
              <a:t>с</a:t>
            </a:r>
            <a:r>
              <a:rPr spc="-5" dirty="0"/>
              <a:t>тв</a:t>
            </a:r>
            <a:r>
              <a:rPr dirty="0"/>
              <a:t>а	и	</a:t>
            </a:r>
            <a:r>
              <a:rPr spc="-5" dirty="0"/>
              <a:t>фак</a:t>
            </a:r>
            <a:r>
              <a:rPr spc="-35" dirty="0"/>
              <a:t>т</a:t>
            </a:r>
            <a:r>
              <a:rPr spc="-5" dirty="0"/>
              <a:t>ор</a:t>
            </a:r>
            <a:r>
              <a:rPr spc="-10" dirty="0"/>
              <a:t>ы</a:t>
            </a:r>
            <a:r>
              <a:rPr dirty="0"/>
              <a:t>,	сни</a:t>
            </a:r>
            <a:r>
              <a:rPr spc="-35" dirty="0"/>
              <a:t>ж</a:t>
            </a:r>
            <a:r>
              <a:rPr dirty="0"/>
              <a:t>ающие	э</a:t>
            </a:r>
            <a:r>
              <a:rPr spc="5" dirty="0"/>
              <a:t>ф</a:t>
            </a:r>
            <a:r>
              <a:rPr spc="-5" dirty="0"/>
              <a:t>ф</a:t>
            </a:r>
            <a:r>
              <a:rPr dirty="0"/>
              <a:t>ективнос</a:t>
            </a:r>
            <a:r>
              <a:rPr spc="-10" dirty="0"/>
              <a:t>т</a:t>
            </a:r>
            <a:r>
              <a:rPr dirty="0"/>
              <a:t>ь  </a:t>
            </a:r>
            <a:r>
              <a:rPr spc="-5" dirty="0"/>
              <a:t>физиотерапии.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7490" y="5637987"/>
            <a:ext cx="3790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9805" algn="l"/>
                <a:tab pos="2712085" algn="l"/>
              </a:tabLst>
            </a:pPr>
            <a:r>
              <a:rPr sz="2400" b="1" spc="-5" dirty="0">
                <a:latin typeface="Calibri"/>
                <a:cs typeface="Calibri"/>
              </a:rPr>
              <a:t>физиотерапии	</a:t>
            </a: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-10" dirty="0">
                <a:latin typeface="Calibri"/>
                <a:cs typeface="Calibri"/>
              </a:rPr>
              <a:t>системе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637987"/>
            <a:ext cx="4253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45005" algn="l"/>
              </a:tabLst>
            </a:pPr>
            <a:r>
              <a:rPr sz="2400" b="1" spc="-5" dirty="0">
                <a:latin typeface="Calibri"/>
                <a:cs typeface="Calibri"/>
              </a:rPr>
              <a:t>Критерии	</a:t>
            </a:r>
            <a:r>
              <a:rPr sz="2400" b="1" dirty="0">
                <a:latin typeface="Calibri"/>
                <a:cs typeface="Calibri"/>
              </a:rPr>
              <a:t>эффективности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медицинской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Содержание</a:t>
            </a:r>
            <a:r>
              <a:rPr spc="15" dirty="0"/>
              <a:t> </a:t>
            </a:r>
            <a:r>
              <a:rPr spc="-5" dirty="0"/>
              <a:t>лекции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85875"/>
          </a:xfrm>
          <a:custGeom>
            <a:avLst/>
            <a:gdLst/>
            <a:ahLst/>
            <a:cxnLst/>
            <a:rect l="l" t="t" r="r" b="b"/>
            <a:pathLst>
              <a:path w="9144000" h="1285875">
                <a:moveTo>
                  <a:pt x="0" y="1285875"/>
                </a:moveTo>
                <a:lnTo>
                  <a:pt x="9144000" y="1285875"/>
                </a:lnTo>
                <a:lnTo>
                  <a:pt x="91440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85875"/>
          </a:xfrm>
          <a:custGeom>
            <a:avLst/>
            <a:gdLst/>
            <a:ahLst/>
            <a:cxnLst/>
            <a:rect l="l" t="t" r="r" b="b"/>
            <a:pathLst>
              <a:path w="9144000" h="1285875">
                <a:moveTo>
                  <a:pt x="0" y="1285875"/>
                </a:moveTo>
                <a:lnTo>
                  <a:pt x="9144000" y="1285875"/>
                </a:lnTo>
                <a:lnTo>
                  <a:pt x="91440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ln w="12700">
            <a:solidFill>
              <a:srgbClr val="E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308863"/>
            <a:ext cx="72047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00"/>
              </a:spcBef>
              <a:tabLst>
                <a:tab pos="3646170" algn="l"/>
                <a:tab pos="4877435" algn="l"/>
              </a:tabLst>
            </a:pPr>
            <a:r>
              <a:rPr sz="2000" dirty="0"/>
              <a:t>Мультидисциплинарный	</a:t>
            </a:r>
            <a:r>
              <a:rPr sz="2000" spc="-5" dirty="0"/>
              <a:t>подход</a:t>
            </a:r>
            <a:r>
              <a:rPr sz="2000" spc="440" dirty="0"/>
              <a:t> </a:t>
            </a:r>
            <a:r>
              <a:rPr sz="2000" dirty="0"/>
              <a:t>к	</a:t>
            </a:r>
            <a:r>
              <a:rPr sz="2000" spc="-5" dirty="0"/>
              <a:t>медицинской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dirty="0"/>
              <a:t>реабилитации лиц с нарушением </a:t>
            </a:r>
            <a:r>
              <a:rPr sz="2000" spc="-5" dirty="0"/>
              <a:t>функции </a:t>
            </a:r>
            <a:r>
              <a:rPr sz="2000" dirty="0"/>
              <a:t>верхней</a:t>
            </a:r>
            <a:r>
              <a:rPr sz="2000" spc="-140" dirty="0"/>
              <a:t> </a:t>
            </a:r>
            <a:r>
              <a:rPr sz="2000" dirty="0"/>
              <a:t>конечности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786376" y="1428622"/>
            <a:ext cx="2214499" cy="264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0875" y="3929062"/>
            <a:ext cx="2143124" cy="271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0376" y="4071937"/>
            <a:ext cx="2428875" cy="2571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6376" y="4071937"/>
            <a:ext cx="2214499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1" y="1428622"/>
            <a:ext cx="2569210" cy="2643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2535" y="1428622"/>
            <a:ext cx="2355215" cy="264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3" y="4072001"/>
            <a:ext cx="2498598" cy="2500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9501" y="1428750"/>
            <a:ext cx="2214498" cy="2714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65593" y="6643827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5584" y="5945107"/>
            <a:ext cx="3328416" cy="912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6652" y="6637018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475" y="5962650"/>
            <a:ext cx="3311525" cy="895350"/>
          </a:xfrm>
          <a:custGeom>
            <a:avLst/>
            <a:gdLst/>
            <a:ahLst/>
            <a:cxnLst/>
            <a:rect l="l" t="t" r="r" b="b"/>
            <a:pathLst>
              <a:path w="3311525" h="895350">
                <a:moveTo>
                  <a:pt x="3311525" y="0"/>
                </a:moveTo>
                <a:lnTo>
                  <a:pt x="0" y="0"/>
                </a:lnTo>
                <a:lnTo>
                  <a:pt x="0" y="746125"/>
                </a:lnTo>
                <a:lnTo>
                  <a:pt x="7606" y="793290"/>
                </a:lnTo>
                <a:lnTo>
                  <a:pt x="28789" y="834254"/>
                </a:lnTo>
                <a:lnTo>
                  <a:pt x="61091" y="866557"/>
                </a:lnTo>
                <a:lnTo>
                  <a:pt x="102055" y="887742"/>
                </a:lnTo>
                <a:lnTo>
                  <a:pt x="149225" y="895349"/>
                </a:lnTo>
                <a:lnTo>
                  <a:pt x="3162300" y="895349"/>
                </a:lnTo>
                <a:lnTo>
                  <a:pt x="3209469" y="887742"/>
                </a:lnTo>
                <a:lnTo>
                  <a:pt x="3250433" y="866557"/>
                </a:lnTo>
                <a:lnTo>
                  <a:pt x="3282735" y="834254"/>
                </a:lnTo>
                <a:lnTo>
                  <a:pt x="3303918" y="793290"/>
                </a:lnTo>
                <a:lnTo>
                  <a:pt x="3311525" y="746125"/>
                </a:lnTo>
                <a:lnTo>
                  <a:pt x="3311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5929312"/>
            <a:ext cx="1281176" cy="69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2303" y="6269381"/>
            <a:ext cx="514984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ГАУЗ</a:t>
            </a:r>
            <a:r>
              <a:rPr sz="13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«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6951" y="6269381"/>
            <a:ext cx="288290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РКБ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118" y="37391"/>
            <a:ext cx="6638925" cy="9245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057400" indent="-2058035">
              <a:lnSpc>
                <a:spcPct val="100000"/>
              </a:lnSpc>
              <a:spcBef>
                <a:spcPts val="15"/>
              </a:spcBef>
            </a:pPr>
            <a:r>
              <a:rPr sz="3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Восстановление </a:t>
            </a:r>
            <a:r>
              <a:rPr sz="3000" b="1" dirty="0">
                <a:solidFill>
                  <a:srgbClr val="FFFFFF"/>
                </a:solidFill>
                <a:latin typeface="Century Gothic"/>
                <a:cs typeface="Century Gothic"/>
              </a:rPr>
              <a:t>функций </a:t>
            </a:r>
            <a:r>
              <a:rPr sz="3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нижних  конечностей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0" y="1571497"/>
            <a:ext cx="2357501" cy="2205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5533" y="1571497"/>
            <a:ext cx="2426716" cy="2357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154" y="3714750"/>
            <a:ext cx="2426970" cy="2854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0" y="1571497"/>
            <a:ext cx="2426716" cy="2214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1285875"/>
          </a:xfrm>
          <a:custGeom>
            <a:avLst/>
            <a:gdLst/>
            <a:ahLst/>
            <a:cxnLst/>
            <a:rect l="l" t="t" r="r" b="b"/>
            <a:pathLst>
              <a:path w="9144000" h="1285875">
                <a:moveTo>
                  <a:pt x="0" y="1285875"/>
                </a:moveTo>
                <a:lnTo>
                  <a:pt x="9144000" y="1285875"/>
                </a:lnTo>
                <a:lnTo>
                  <a:pt x="91440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285875"/>
          </a:xfrm>
          <a:custGeom>
            <a:avLst/>
            <a:gdLst/>
            <a:ahLst/>
            <a:cxnLst/>
            <a:rect l="l" t="t" r="r" b="b"/>
            <a:pathLst>
              <a:path w="9144000" h="1285875">
                <a:moveTo>
                  <a:pt x="0" y="1285875"/>
                </a:moveTo>
                <a:lnTo>
                  <a:pt x="9144000" y="1285875"/>
                </a:lnTo>
                <a:lnTo>
                  <a:pt x="91440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ln w="12700">
            <a:solidFill>
              <a:srgbClr val="E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914" y="308863"/>
            <a:ext cx="71634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>
              <a:lnSpc>
                <a:spcPct val="100000"/>
              </a:lnSpc>
              <a:spcBef>
                <a:spcPts val="100"/>
              </a:spcBef>
              <a:tabLst>
                <a:tab pos="3626485" algn="l"/>
                <a:tab pos="4857750" algn="l"/>
              </a:tabLst>
            </a:pPr>
            <a:r>
              <a:rPr sz="2000" dirty="0"/>
              <a:t>Мультидисциплинарный	</a:t>
            </a:r>
            <a:r>
              <a:rPr sz="2000" spc="-5" dirty="0"/>
              <a:t>подход</a:t>
            </a:r>
            <a:r>
              <a:rPr sz="2000" spc="440" dirty="0"/>
              <a:t> </a:t>
            </a:r>
            <a:r>
              <a:rPr sz="2000" dirty="0"/>
              <a:t>к	</a:t>
            </a:r>
            <a:r>
              <a:rPr sz="2000" spc="-5" dirty="0"/>
              <a:t>медицинской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dirty="0"/>
              <a:t>реабилитации лиц с нарушением </a:t>
            </a:r>
            <a:r>
              <a:rPr sz="2000" spc="-5" dirty="0"/>
              <a:t>функции нижней</a:t>
            </a:r>
            <a:r>
              <a:rPr sz="2000" spc="-130" dirty="0"/>
              <a:t> </a:t>
            </a:r>
            <a:r>
              <a:rPr sz="2000" dirty="0"/>
              <a:t>конечности</a:t>
            </a:r>
            <a:endParaRPr sz="2000"/>
          </a:p>
        </p:txBody>
      </p:sp>
      <p:sp>
        <p:nvSpPr>
          <p:cNvPr id="16" name="object 16"/>
          <p:cNvSpPr/>
          <p:nvPr/>
        </p:nvSpPr>
        <p:spPr>
          <a:xfrm>
            <a:off x="2571750" y="3786251"/>
            <a:ext cx="2786126" cy="2785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6250" y="3786251"/>
            <a:ext cx="2500376" cy="28145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0031" y="1571625"/>
            <a:ext cx="2283967" cy="2286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2250" y="3786187"/>
            <a:ext cx="2571749" cy="2857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65593" y="6643827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Р.А.,</a:t>
            </a:r>
            <a:r>
              <a:rPr sz="12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Динамика окружности </a:t>
            </a:r>
            <a:r>
              <a:rPr sz="2400" spc="-15" dirty="0"/>
              <a:t>коленного</a:t>
            </a:r>
            <a:r>
              <a:rPr sz="2400" spc="-50" dirty="0"/>
              <a:t> </a:t>
            </a:r>
            <a:r>
              <a:rPr sz="2400" spc="-5" dirty="0"/>
              <a:t>сустава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20" dirty="0"/>
              <a:t>до </a:t>
            </a:r>
            <a:r>
              <a:rPr sz="2400" dirty="0"/>
              <a:t>и после </a:t>
            </a:r>
            <a:r>
              <a:rPr sz="2400" spc="-5" dirty="0"/>
              <a:t>хромотерапии </a:t>
            </a:r>
            <a:r>
              <a:rPr sz="2400" spc="-10" dirty="0"/>
              <a:t>(синий </a:t>
            </a:r>
            <a:r>
              <a:rPr sz="2400" spc="-5" dirty="0"/>
              <a:t>спектр</a:t>
            </a:r>
            <a:r>
              <a:rPr sz="2400" spc="-35" dirty="0"/>
              <a:t> </a:t>
            </a:r>
            <a:r>
              <a:rPr sz="2400" spc="-5" dirty="0"/>
              <a:t>480-450нм)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15051" y="2000250"/>
            <a:ext cx="3420999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870" y="2031718"/>
            <a:ext cx="4346212" cy="4059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Динамика </a:t>
            </a:r>
            <a:r>
              <a:rPr sz="2400" dirty="0"/>
              <a:t>трофических</a:t>
            </a:r>
            <a:r>
              <a:rPr sz="2400" spc="-20" dirty="0"/>
              <a:t> </a:t>
            </a:r>
            <a:r>
              <a:rPr sz="2400" spc="-10" dirty="0"/>
              <a:t>нарушений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20" dirty="0"/>
              <a:t>до </a:t>
            </a:r>
            <a:r>
              <a:rPr sz="2400" dirty="0"/>
              <a:t>и после </a:t>
            </a:r>
            <a:r>
              <a:rPr sz="2400" spc="-5" dirty="0"/>
              <a:t>хромотерапии (синий спектр</a:t>
            </a:r>
            <a:r>
              <a:rPr sz="2400" spc="-65" dirty="0"/>
              <a:t> </a:t>
            </a:r>
            <a:r>
              <a:rPr sz="2400" spc="-5" dirty="0"/>
              <a:t>480-450нм)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7950" y="2276475"/>
            <a:ext cx="2571750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276" y="2243201"/>
            <a:ext cx="2808224" cy="3449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5129" y="1968726"/>
            <a:ext cx="2617902" cy="363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257" y="173228"/>
            <a:ext cx="8930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1435" marR="5080" indent="-257937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Применение хромотерапии при </a:t>
            </a:r>
            <a:r>
              <a:rPr sz="2400" spc="-10" dirty="0"/>
              <a:t>нарушениях </a:t>
            </a:r>
            <a:r>
              <a:rPr sz="2400" spc="-5" dirty="0"/>
              <a:t>сна </a:t>
            </a:r>
            <a:r>
              <a:rPr sz="2400" dirty="0"/>
              <a:t>и </a:t>
            </a:r>
            <a:r>
              <a:rPr sz="2400" spc="-10" dirty="0"/>
              <a:t>головных болях  (зеленый </a:t>
            </a:r>
            <a:r>
              <a:rPr sz="2400" spc="-5" dirty="0"/>
              <a:t>спектр 575-510нм)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92725" y="1557337"/>
            <a:ext cx="3306826" cy="457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311" y="1758730"/>
            <a:ext cx="3999783" cy="414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0660" y="106679"/>
            <a:ext cx="218389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20" y="106679"/>
            <a:ext cx="2343911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8655" y="106679"/>
            <a:ext cx="97383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4059" y="106679"/>
            <a:ext cx="1888236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472440"/>
            <a:ext cx="312419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2747" y="472440"/>
            <a:ext cx="5013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472440"/>
            <a:ext cx="1348739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47825" y="173228"/>
            <a:ext cx="58489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9020" marR="5080" indent="-1036319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Применение хромотерапии при гонартрозе  (красный спектр</a:t>
            </a:r>
            <a:r>
              <a:rPr sz="2400" spc="-20" dirty="0"/>
              <a:t> </a:t>
            </a:r>
            <a:r>
              <a:rPr sz="2400" spc="-5" dirty="0"/>
              <a:t>760-620нм)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337175" y="1844611"/>
            <a:ext cx="3349625" cy="4189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507" y="1870962"/>
            <a:ext cx="3906835" cy="413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3267" y="109728"/>
            <a:ext cx="22539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8832" y="109728"/>
            <a:ext cx="2343912" cy="49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9947" y="109728"/>
            <a:ext cx="1810511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5935" y="475487"/>
            <a:ext cx="3125724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3228" y="475487"/>
            <a:ext cx="501396" cy="4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6191" y="475487"/>
            <a:ext cx="1254252" cy="496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2011" y="463295"/>
            <a:ext cx="510539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40432" y="176276"/>
            <a:ext cx="53441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3929379" algn="l"/>
              </a:tabLst>
            </a:pPr>
            <a:r>
              <a:rPr sz="2400" spc="-5" dirty="0"/>
              <a:t>Применение	хромотерапии	при</a:t>
            </a:r>
            <a:r>
              <a:rPr sz="2400" spc="-95" dirty="0"/>
              <a:t> </a:t>
            </a:r>
            <a:r>
              <a:rPr sz="2400" spc="-5" dirty="0"/>
              <a:t>ОНМК  (красный </a:t>
            </a:r>
            <a:r>
              <a:rPr sz="2400" dirty="0"/>
              <a:t>спектр</a:t>
            </a:r>
            <a:r>
              <a:rPr sz="2400" spc="-20" dirty="0"/>
              <a:t> </a:t>
            </a:r>
            <a:r>
              <a:rPr sz="2400" spc="-5" dirty="0"/>
              <a:t>760-620нм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9700" y="1557400"/>
            <a:ext cx="3235325" cy="4443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456" y="1589686"/>
            <a:ext cx="3696737" cy="4469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962"/>
                </a:moveTo>
                <a:lnTo>
                  <a:pt x="9144000" y="1223962"/>
                </a:lnTo>
                <a:lnTo>
                  <a:pt x="9144000" y="0"/>
                </a:lnTo>
                <a:lnTo>
                  <a:pt x="0" y="0"/>
                </a:lnTo>
                <a:lnTo>
                  <a:pt x="0" y="122396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5836" y="396621"/>
            <a:ext cx="413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8370" algn="l"/>
              </a:tabLst>
            </a:pPr>
            <a:r>
              <a:rPr sz="2400" dirty="0"/>
              <a:t>Эффективность	</a:t>
            </a:r>
            <a:r>
              <a:rPr sz="2400" spc="-10" dirty="0"/>
              <a:t>физиотерапии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2034" y="6524040"/>
            <a:ext cx="991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ahoma"/>
                <a:cs typeface="Tahoma"/>
              </a:rPr>
              <a:t>*** -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-5" dirty="0">
                <a:latin typeface="Tahoma"/>
                <a:cs typeface="Tahoma"/>
              </a:rPr>
              <a:t>Р&lt;0,05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931" y="1420164"/>
            <a:ext cx="8334756" cy="449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76" y="591111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976" y="546480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976" y="501980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976" y="457327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976" y="412826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976" y="368172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976" y="323672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976" y="279018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976" y="234518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976" y="189865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8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5239" y="5370321"/>
            <a:ext cx="89535" cy="62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239" y="492442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926" y="1803273"/>
            <a:ext cx="154305" cy="285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123" y="591291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14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4492" y="591291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14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7859" y="591291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14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2243" y="591291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14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820" y="6056782"/>
            <a:ext cx="1879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Болевой синдром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(ВАШ)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5794" y="6056782"/>
            <a:ext cx="154368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89560" marR="5080" indent="-277495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Прирост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амплитуды  </a:t>
            </a:r>
            <a:r>
              <a:rPr sz="1400" spc="-5" dirty="0">
                <a:latin typeface="Calibri"/>
                <a:cs typeface="Calibri"/>
              </a:rPr>
              <a:t>движений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2134" y="6056782"/>
            <a:ext cx="1737360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12115" marR="5080" indent="-400050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Динамика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окружности  сустава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9466" y="5039359"/>
            <a:ext cx="290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***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3469" y="1505838"/>
            <a:ext cx="290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***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7726" y="4914646"/>
            <a:ext cx="290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***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336" y="747204"/>
            <a:ext cx="59461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  <a:tabLst>
                <a:tab pos="4370705" algn="l"/>
              </a:tabLst>
            </a:pPr>
            <a:r>
              <a:rPr sz="1200" b="1" spc="-5" dirty="0">
                <a:latin typeface="Arial"/>
                <a:cs typeface="Arial"/>
              </a:rPr>
              <a:t>Оценка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при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поступлении	</a:t>
            </a:r>
            <a:r>
              <a:rPr sz="1200" b="1" spc="-5" dirty="0">
                <a:latin typeface="Arial"/>
                <a:cs typeface="Arial"/>
              </a:rPr>
              <a:t>Оценка при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выписки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0835" y="747204"/>
          <a:ext cx="8427081" cy="6083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660"/>
                <a:gridCol w="611505"/>
                <a:gridCol w="611505"/>
                <a:gridCol w="611504"/>
                <a:gridCol w="679450"/>
                <a:gridCol w="679450"/>
                <a:gridCol w="669289"/>
                <a:gridCol w="710564"/>
                <a:gridCol w="568325"/>
                <a:gridCol w="565784"/>
                <a:gridCol w="614045"/>
              </a:tblGrid>
              <a:tr h="2237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8028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Определитель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814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Определитель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b510 Функции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приема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нутриентов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b710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подвижности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сустава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b730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мышечной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силы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4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b735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мышечного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тонуса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b740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выносливости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b755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540385">
                        <a:lnSpc>
                          <a:spcPct val="11499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льно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двигательной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реакции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b760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Контроль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714375" algn="just">
                        <a:lnSpc>
                          <a:spcPct val="11499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льных  двигательных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функций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77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b770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стереотипа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походки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0" y="954087"/>
                </a:moveTo>
                <a:lnTo>
                  <a:pt x="9144000" y="954087"/>
                </a:lnTo>
                <a:lnTo>
                  <a:pt x="9144000" y="0"/>
                </a:lnTo>
                <a:lnTo>
                  <a:pt x="0" y="0"/>
                </a:lnTo>
                <a:lnTo>
                  <a:pt x="0" y="9540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3336" y="13207"/>
            <a:ext cx="603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15" dirty="0"/>
              <a:t>функций </a:t>
            </a:r>
            <a:r>
              <a:rPr spc="-5" dirty="0"/>
              <a:t>по </a:t>
            </a:r>
            <a:r>
              <a:rPr spc="-45" dirty="0"/>
              <a:t>МКФ </a:t>
            </a:r>
            <a:r>
              <a:rPr spc="-10" dirty="0"/>
              <a:t>при</a:t>
            </a:r>
            <a:r>
              <a:rPr spc="155" dirty="0"/>
              <a:t> </a:t>
            </a:r>
            <a:r>
              <a:rPr spc="-30" dirty="0"/>
              <a:t>инсульте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1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595880" algn="l"/>
                <a:tab pos="3111500" algn="l"/>
                <a:tab pos="5015230" algn="l"/>
                <a:tab pos="554863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пия	в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изич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и	</a:t>
            </a:r>
            <a:r>
              <a:rPr sz="2400" spc="-5" dirty="0">
                <a:latin typeface="Calibri"/>
                <a:cs typeface="Calibri"/>
              </a:rPr>
              <a:t>реа</a:t>
            </a:r>
            <a:r>
              <a:rPr sz="2400" spc="-15" dirty="0">
                <a:latin typeface="Calibri"/>
                <a:cs typeface="Calibri"/>
              </a:rPr>
              <a:t>б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ацио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ной  </a:t>
            </a:r>
            <a:r>
              <a:rPr sz="2400" spc="-10" dirty="0">
                <a:latin typeface="Calibri"/>
                <a:cs typeface="Calibri"/>
              </a:rPr>
              <a:t>медицине.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162810" algn="l"/>
                <a:tab pos="4003040" algn="l"/>
                <a:tab pos="6388100" algn="l"/>
                <a:tab pos="6995159" algn="l"/>
              </a:tabLst>
            </a:pPr>
            <a:r>
              <a:rPr sz="2400" b="1" spc="-5" dirty="0">
                <a:latin typeface="Calibri"/>
                <a:cs typeface="Calibri"/>
              </a:rPr>
              <a:t>Осн</a:t>
            </a:r>
            <a:r>
              <a:rPr sz="2400" b="1" dirty="0">
                <a:latin typeface="Calibri"/>
                <a:cs typeface="Calibri"/>
              </a:rPr>
              <a:t>овные	</a:t>
            </a:r>
            <a:r>
              <a:rPr sz="2400" b="1" spc="-5" dirty="0">
                <a:latin typeface="Calibri"/>
                <a:cs typeface="Calibri"/>
              </a:rPr>
              <a:t>пр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ципы	</a:t>
            </a:r>
            <a:r>
              <a:rPr sz="2400" b="1" spc="5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из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ерапи</a:t>
            </a:r>
            <a:r>
              <a:rPr sz="2400" b="1" dirty="0">
                <a:latin typeface="Calibri"/>
                <a:cs typeface="Calibri"/>
              </a:rPr>
              <a:t>и	в	</a:t>
            </a:r>
            <a:r>
              <a:rPr sz="2400" b="1" spc="-5" dirty="0">
                <a:latin typeface="Calibri"/>
                <a:cs typeface="Calibri"/>
              </a:rPr>
              <a:t>си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8601" y="2784475"/>
            <a:ext cx="556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9180" algn="l"/>
                <a:tab pos="3318510" algn="l"/>
                <a:tab pos="3816985" algn="l"/>
              </a:tabLst>
            </a:pPr>
            <a:r>
              <a:rPr sz="2400" b="1" spc="-5" dirty="0">
                <a:latin typeface="Calibri"/>
                <a:cs typeface="Calibri"/>
              </a:rPr>
              <a:t>реабилитации</a:t>
            </a:r>
            <a:r>
              <a:rPr sz="2400" spc="-5" dirty="0">
                <a:latin typeface="Calibri"/>
                <a:cs typeface="Calibri"/>
              </a:rPr>
              <a:t>.	</a:t>
            </a:r>
            <a:r>
              <a:rPr sz="2400" b="1" spc="-10" dirty="0">
                <a:latin typeface="Calibri"/>
                <a:cs typeface="Calibri"/>
              </a:rPr>
              <a:t>Цель	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5" dirty="0">
                <a:latin typeface="Calibri"/>
                <a:cs typeface="Calibri"/>
              </a:rPr>
              <a:t>обоснование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84475"/>
            <a:ext cx="237363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медицинской  </a:t>
            </a:r>
            <a:r>
              <a:rPr sz="2400" b="1" spc="-5" dirty="0">
                <a:latin typeface="Calibri"/>
                <a:cs typeface="Calibri"/>
              </a:rPr>
              <a:t>ф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з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ерапии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Физиотерапия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570" y="3589401"/>
            <a:ext cx="543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1993900" algn="l"/>
                <a:tab pos="3604895" algn="l"/>
                <a:tab pos="5102860" algn="l"/>
              </a:tabLst>
            </a:pPr>
            <a:r>
              <a:rPr sz="2400" dirty="0">
                <a:latin typeface="Calibri"/>
                <a:cs typeface="Calibri"/>
              </a:rPr>
              <a:t>на	э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ап</a:t>
            </a:r>
            <a:r>
              <a:rPr sz="2400" spc="-2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х	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азан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я	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82005"/>
            <a:ext cx="8072755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5" dirty="0">
                <a:latin typeface="Calibri"/>
                <a:cs typeface="Calibri"/>
              </a:rPr>
              <a:t> реабилитации.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Доказательные </a:t>
            </a:r>
            <a:r>
              <a:rPr sz="2400" spc="-25" dirty="0">
                <a:latin typeface="Calibri"/>
                <a:cs typeface="Calibri"/>
              </a:rPr>
              <a:t>методы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физиотерапии.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2505710" algn="l"/>
                <a:tab pos="2894965" algn="l"/>
                <a:tab pos="4309110" algn="l"/>
                <a:tab pos="6107430" algn="l"/>
              </a:tabLst>
            </a:pPr>
            <a:r>
              <a:rPr sz="2400" dirty="0">
                <a:latin typeface="Calibri"/>
                <a:cs typeface="Calibri"/>
              </a:rPr>
              <a:t>Преи</a:t>
            </a:r>
            <a:r>
              <a:rPr sz="2400" spc="-2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20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тв</a:t>
            </a:r>
            <a:r>
              <a:rPr sz="2400" dirty="0">
                <a:latin typeface="Calibri"/>
                <a:cs typeface="Calibri"/>
              </a:rPr>
              <a:t>а	и	</a:t>
            </a:r>
            <a:r>
              <a:rPr sz="2400" spc="-5" dirty="0">
                <a:latin typeface="Calibri"/>
                <a:cs typeface="Calibri"/>
              </a:rPr>
              <a:t>фак</a:t>
            </a:r>
            <a:r>
              <a:rPr sz="2400" spc="-35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ор</a:t>
            </a:r>
            <a:r>
              <a:rPr sz="2400" spc="-10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,	сни</a:t>
            </a:r>
            <a:r>
              <a:rPr sz="2400" spc="-3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ающие	э</a:t>
            </a:r>
            <a:r>
              <a:rPr sz="2400" spc="5" dirty="0">
                <a:latin typeface="Calibri"/>
                <a:cs typeface="Calibri"/>
              </a:rPr>
              <a:t>ф</a:t>
            </a: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ективнос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ь  </a:t>
            </a:r>
            <a:r>
              <a:rPr sz="2400" spc="-5" dirty="0">
                <a:latin typeface="Calibri"/>
                <a:cs typeface="Calibri"/>
              </a:rPr>
              <a:t>физиотерапии.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9871" y="5637987"/>
            <a:ext cx="3797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740" algn="l"/>
                <a:tab pos="2739390" algn="l"/>
              </a:tabLst>
            </a:pP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ерап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и	в	сис</a:t>
            </a:r>
            <a:r>
              <a:rPr sz="2400" spc="-40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637987"/>
            <a:ext cx="4150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58975" algn="l"/>
              </a:tabLst>
            </a:pPr>
            <a:r>
              <a:rPr sz="2400" spc="-5" dirty="0">
                <a:latin typeface="Calibri"/>
                <a:cs typeface="Calibri"/>
              </a:rPr>
              <a:t>Критерии	эффективности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Содержание</a:t>
            </a:r>
            <a:r>
              <a:rPr spc="15" dirty="0"/>
              <a:t> </a:t>
            </a:r>
            <a:r>
              <a:rPr spc="-5" dirty="0"/>
              <a:t>лекции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84300"/>
          </a:xfrm>
          <a:custGeom>
            <a:avLst/>
            <a:gdLst/>
            <a:ahLst/>
            <a:cxnLst/>
            <a:rect l="l" t="t" r="r" b="b"/>
            <a:pathLst>
              <a:path w="9144000" h="1384300">
                <a:moveTo>
                  <a:pt x="0" y="1384300"/>
                </a:moveTo>
                <a:lnTo>
                  <a:pt x="9144000" y="1384300"/>
                </a:lnTo>
                <a:lnTo>
                  <a:pt x="914400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5" dirty="0"/>
              <a:t>эффективности </a:t>
            </a:r>
            <a:r>
              <a:rPr spc="-15" dirty="0"/>
              <a:t>медицинской </a:t>
            </a:r>
            <a:r>
              <a:rPr spc="-5" dirty="0"/>
              <a:t>реабилитации,  </a:t>
            </a:r>
            <a:r>
              <a:rPr spc="20" dirty="0"/>
              <a:t>лиц, </a:t>
            </a:r>
            <a:r>
              <a:rPr spc="-10" dirty="0"/>
              <a:t>перенесших</a:t>
            </a:r>
            <a:r>
              <a:rPr spc="15" dirty="0"/>
              <a:t> </a:t>
            </a:r>
            <a:r>
              <a:rPr spc="-30" dirty="0"/>
              <a:t>инсульт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(шкала Rivermead,</a:t>
            </a:r>
            <a:r>
              <a:rPr spc="55" dirty="0"/>
              <a:t> </a:t>
            </a:r>
            <a:r>
              <a:rPr spc="-10" dirty="0"/>
              <a:t>балл.)</a:t>
            </a:r>
          </a:p>
        </p:txBody>
      </p:sp>
      <p:sp>
        <p:nvSpPr>
          <p:cNvPr id="4" name="object 4"/>
          <p:cNvSpPr/>
          <p:nvPr/>
        </p:nvSpPr>
        <p:spPr>
          <a:xfrm>
            <a:off x="468312" y="1268475"/>
            <a:ext cx="8229600" cy="487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766" y="6434734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ahoma"/>
                <a:cs typeface="Tahoma"/>
              </a:rPr>
              <a:t>70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84300"/>
          </a:xfrm>
          <a:custGeom>
            <a:avLst/>
            <a:gdLst/>
            <a:ahLst/>
            <a:cxnLst/>
            <a:rect l="l" t="t" r="r" b="b"/>
            <a:pathLst>
              <a:path w="9144000" h="1384300">
                <a:moveTo>
                  <a:pt x="0" y="1384300"/>
                </a:moveTo>
                <a:lnTo>
                  <a:pt x="9144000" y="1384300"/>
                </a:lnTo>
                <a:lnTo>
                  <a:pt x="914400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5" dirty="0"/>
              <a:t>эффективности </a:t>
            </a:r>
            <a:r>
              <a:rPr spc="-15" dirty="0"/>
              <a:t>медицинской </a:t>
            </a:r>
            <a:r>
              <a:rPr spc="-5" dirty="0"/>
              <a:t>реабилитации,  </a:t>
            </a:r>
            <a:r>
              <a:rPr spc="20" dirty="0"/>
              <a:t>лиц, </a:t>
            </a:r>
            <a:r>
              <a:rPr spc="-10" dirty="0"/>
              <a:t>перенесших</a:t>
            </a:r>
            <a:r>
              <a:rPr spc="15" dirty="0"/>
              <a:t> </a:t>
            </a:r>
            <a:r>
              <a:rPr spc="-30" dirty="0"/>
              <a:t>инсульт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(шкала </a:t>
            </a:r>
            <a:r>
              <a:rPr spc="-5" dirty="0"/>
              <a:t>FIM,</a:t>
            </a:r>
            <a:r>
              <a:rPr spc="40" dirty="0"/>
              <a:t> </a:t>
            </a:r>
            <a:r>
              <a:rPr spc="-10" dirty="0"/>
              <a:t>балл.)</a:t>
            </a:r>
          </a:p>
        </p:txBody>
      </p:sp>
      <p:sp>
        <p:nvSpPr>
          <p:cNvPr id="4" name="object 4"/>
          <p:cNvSpPr/>
          <p:nvPr/>
        </p:nvSpPr>
        <p:spPr>
          <a:xfrm>
            <a:off x="603504" y="1703832"/>
            <a:ext cx="7949184" cy="428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766" y="6434734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ahoma"/>
                <a:cs typeface="Tahoma"/>
              </a:rPr>
              <a:t>71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1075"/>
                </a:moveTo>
                <a:lnTo>
                  <a:pt x="9144000" y="981075"/>
                </a:lnTo>
                <a:lnTo>
                  <a:pt x="9144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334" y="28143"/>
            <a:ext cx="72447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Критерии </a:t>
            </a:r>
            <a:r>
              <a:rPr spc="-5" dirty="0"/>
              <a:t>эффективности </a:t>
            </a:r>
            <a:r>
              <a:rPr spc="-10" dirty="0"/>
              <a:t>физической терапии  </a:t>
            </a:r>
            <a:r>
              <a:rPr spc="-5" dirty="0"/>
              <a:t>в </a:t>
            </a:r>
            <a:r>
              <a:rPr spc="-10" dirty="0"/>
              <a:t>системе </a:t>
            </a:r>
            <a:r>
              <a:rPr spc="-15" dirty="0"/>
              <a:t>медицинской</a:t>
            </a:r>
            <a:r>
              <a:rPr spc="45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159509"/>
            <a:ext cx="8162290" cy="208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  <a:tab pos="2533015" algn="l"/>
                <a:tab pos="2938780" algn="l"/>
                <a:tab pos="4694555" algn="l"/>
                <a:tab pos="6650355" algn="l"/>
                <a:tab pos="7341870" algn="l"/>
              </a:tabLst>
            </a:pPr>
            <a:r>
              <a:rPr sz="2000" b="1" spc="-80" dirty="0">
                <a:latin typeface="Calibri"/>
                <a:cs typeface="Calibri"/>
              </a:rPr>
              <a:t>У</a:t>
            </a:r>
            <a:r>
              <a:rPr sz="2000" b="1" spc="-5" dirty="0">
                <a:latin typeface="Calibri"/>
                <a:cs typeface="Calibri"/>
              </a:rPr>
              <a:t>ниве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spc="-5" dirty="0">
                <a:latin typeface="Calibri"/>
                <a:cs typeface="Calibri"/>
              </a:rPr>
              <a:t>са</a:t>
            </a:r>
            <a:r>
              <a:rPr sz="2000" b="1" spc="-15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ос</a:t>
            </a:r>
            <a:r>
              <a:rPr sz="2000" b="1" spc="-1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ь	–	</a:t>
            </a:r>
            <a:r>
              <a:rPr sz="2000" b="1" spc="-1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spc="-2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ж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ос</a:t>
            </a:r>
            <a:r>
              <a:rPr sz="2000" b="1" spc="-1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ь	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сп</a:t>
            </a:r>
            <a:r>
              <a:rPr sz="2000" b="1" spc="-35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ов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dirty="0">
                <a:latin typeface="Calibri"/>
                <a:cs typeface="Calibri"/>
              </a:rPr>
              <a:t>я	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spc="-1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и	раз</a:t>
            </a:r>
            <a:r>
              <a:rPr sz="2000" b="1" spc="-2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ых  </a:t>
            </a:r>
            <a:r>
              <a:rPr sz="2000" b="1" spc="-5" dirty="0">
                <a:latin typeface="Calibri"/>
                <a:cs typeface="Calibri"/>
              </a:rPr>
              <a:t>заболеваниях </a:t>
            </a:r>
            <a:r>
              <a:rPr sz="2000" b="1" dirty="0">
                <a:latin typeface="Calibri"/>
                <a:cs typeface="Calibri"/>
              </a:rPr>
              <a:t>и в </a:t>
            </a:r>
            <a:r>
              <a:rPr sz="2000" b="1" spc="-5" dirty="0">
                <a:latin typeface="Calibri"/>
                <a:cs typeface="Calibri"/>
              </a:rPr>
              <a:t>работе </a:t>
            </a:r>
            <a:r>
              <a:rPr sz="2000" b="1" dirty="0">
                <a:latin typeface="Calibri"/>
                <a:cs typeface="Calibri"/>
              </a:rPr>
              <a:t>разных </a:t>
            </a:r>
            <a:r>
              <a:rPr sz="2000" b="1" spc="-20" dirty="0">
                <a:latin typeface="Calibri"/>
                <a:cs typeface="Calibri"/>
              </a:rPr>
              <a:t>отделений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13384" algn="l"/>
                <a:tab pos="414020" algn="l"/>
                <a:tab pos="2070100" algn="l"/>
                <a:tab pos="3362325" algn="l"/>
                <a:tab pos="4449445" algn="l"/>
                <a:tab pos="5531485" algn="l"/>
                <a:tab pos="6557009" algn="l"/>
              </a:tabLst>
            </a:pPr>
            <a:r>
              <a:rPr sz="2000" b="1" spc="-15" dirty="0">
                <a:latin typeface="Calibri"/>
                <a:cs typeface="Calibri"/>
              </a:rPr>
              <a:t>Унификация	</a:t>
            </a:r>
            <a:r>
              <a:rPr sz="2000" b="1" spc="-5" dirty="0">
                <a:latin typeface="Calibri"/>
                <a:cs typeface="Calibri"/>
              </a:rPr>
              <a:t>способов	оценки	разных	</a:t>
            </a:r>
            <a:r>
              <a:rPr sz="2000" b="1" spc="-10" dirty="0">
                <a:latin typeface="Calibri"/>
                <a:cs typeface="Calibri"/>
              </a:rPr>
              <a:t>сторон	</a:t>
            </a:r>
            <a:r>
              <a:rPr sz="2000" b="1" spc="-5" dirty="0">
                <a:latin typeface="Calibri"/>
                <a:cs typeface="Calibri"/>
              </a:rPr>
              <a:t>реабилитации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(функционального, бытового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социального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восстановления).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Возможность </a:t>
            </a:r>
            <a:r>
              <a:rPr sz="2000" b="1" dirty="0">
                <a:latin typeface="Calibri"/>
                <a:cs typeface="Calibri"/>
              </a:rPr>
              <a:t>сравнения </a:t>
            </a:r>
            <a:r>
              <a:rPr sz="2000" b="1" spc="-5" dirty="0">
                <a:latin typeface="Calibri"/>
                <a:cs typeface="Calibri"/>
              </a:rPr>
              <a:t>данных </a:t>
            </a:r>
            <a:r>
              <a:rPr sz="2000" b="1" spc="-15" dirty="0">
                <a:latin typeface="Calibri"/>
                <a:cs typeface="Calibri"/>
              </a:rPr>
              <a:t>до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после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1588" y="4436821"/>
            <a:ext cx="2607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130" algn="l"/>
                <a:tab pos="2467610" algn="l"/>
              </a:tabLst>
            </a:pP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х	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сп</a:t>
            </a:r>
            <a:r>
              <a:rPr sz="2000" b="1" spc="-40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ов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dirty="0">
                <a:latin typeface="Calibri"/>
                <a:cs typeface="Calibri"/>
              </a:rPr>
              <a:t>я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3674745"/>
            <a:ext cx="541147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Возможность </a:t>
            </a:r>
            <a:r>
              <a:rPr sz="2000" b="1" dirty="0">
                <a:latin typeface="Calibri"/>
                <a:cs typeface="Calibri"/>
              </a:rPr>
              <a:t>цифрового </a:t>
            </a:r>
            <a:r>
              <a:rPr sz="2000" b="1" spc="-10" dirty="0">
                <a:latin typeface="Calibri"/>
                <a:cs typeface="Calibri"/>
              </a:rPr>
              <a:t>выражения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оценок.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AutoNum type="arabicPeriod" startAt="4"/>
              <a:tabLst>
                <a:tab pos="354965" algn="l"/>
                <a:tab pos="355600" algn="l"/>
                <a:tab pos="1612900" algn="l"/>
                <a:tab pos="2014855" algn="l"/>
                <a:tab pos="3623310" algn="l"/>
                <a:tab pos="4754245" algn="l"/>
              </a:tabLst>
            </a:pPr>
            <a:r>
              <a:rPr sz="2000" b="1" spc="-5" dirty="0">
                <a:latin typeface="Calibri"/>
                <a:cs typeface="Calibri"/>
              </a:rPr>
              <a:t>Простота	</a:t>
            </a: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5" dirty="0">
                <a:latin typeface="Calibri"/>
                <a:cs typeface="Calibri"/>
              </a:rPr>
              <a:t>доступность	оценок,	опыт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клинической </a:t>
            </a:r>
            <a:r>
              <a:rPr sz="2000" b="1" dirty="0">
                <a:latin typeface="Calibri"/>
                <a:cs typeface="Calibri"/>
              </a:rPr>
              <a:t>и др.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практике.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5122926"/>
            <a:ext cx="81629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6. </a:t>
            </a:r>
            <a:r>
              <a:rPr sz="2000" b="1" spc="-25" dirty="0">
                <a:latin typeface="Calibri"/>
                <a:cs typeface="Calibri"/>
              </a:rPr>
              <a:t>Технология </a:t>
            </a:r>
            <a:r>
              <a:rPr sz="2000" b="1" spc="-5" dirty="0">
                <a:latin typeface="Calibri"/>
                <a:cs typeface="Calibri"/>
              </a:rPr>
              <a:t>реабилитационного </a:t>
            </a:r>
            <a:r>
              <a:rPr sz="2000" b="1" spc="-10" dirty="0">
                <a:latin typeface="Calibri"/>
                <a:cs typeface="Calibri"/>
              </a:rPr>
              <a:t>процесса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этапе медицинской  </a:t>
            </a:r>
            <a:r>
              <a:rPr sz="2000" b="1" spc="-5" dirty="0">
                <a:latin typeface="Calibri"/>
                <a:cs typeface="Calibri"/>
              </a:rPr>
              <a:t>реабилитации </a:t>
            </a:r>
            <a:r>
              <a:rPr sz="2000" b="1" spc="-10" dirty="0">
                <a:latin typeface="Calibri"/>
                <a:cs typeface="Calibri"/>
              </a:rPr>
              <a:t>начинается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заканчивается экспертной оценкой  </a:t>
            </a:r>
            <a:r>
              <a:rPr sz="2000" b="1" dirty="0">
                <a:latin typeface="Calibri"/>
                <a:cs typeface="Calibri"/>
              </a:rPr>
              <a:t>эффективности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82357" y="6643827"/>
            <a:ext cx="155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Иванова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Г.Е.,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" y="64007"/>
            <a:ext cx="9083040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2304" y="172212"/>
            <a:ext cx="4402836" cy="53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39751"/>
            <a:ext cx="9107805" cy="857250"/>
          </a:xfrm>
          <a:custGeom>
            <a:avLst/>
            <a:gdLst/>
            <a:ahLst/>
            <a:cxnLst/>
            <a:rect l="l" t="t" r="r" b="b"/>
            <a:pathLst>
              <a:path w="9107805" h="857250">
                <a:moveTo>
                  <a:pt x="0" y="857250"/>
                </a:moveTo>
                <a:lnTo>
                  <a:pt x="9107487" y="857250"/>
                </a:lnTo>
                <a:lnTo>
                  <a:pt x="9107487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9469" y="219583"/>
            <a:ext cx="4001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Благодарю </a:t>
            </a:r>
            <a:r>
              <a:rPr spc="-10" dirty="0"/>
              <a:t>за </a:t>
            </a:r>
            <a:r>
              <a:rPr spc="-5" dirty="0"/>
              <a:t>внимание</a:t>
            </a:r>
            <a:r>
              <a:rPr spc="30" dirty="0"/>
              <a:t> </a:t>
            </a:r>
            <a:r>
              <a:rPr spc="-5" dirty="0"/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75"/>
            <a:ext cx="9144000" cy="1476375"/>
          </a:xfrm>
          <a:custGeom>
            <a:avLst/>
            <a:gdLst/>
            <a:ahLst/>
            <a:cxnLst/>
            <a:rect l="l" t="t" r="r" b="b"/>
            <a:pathLst>
              <a:path w="9144000" h="1476375">
                <a:moveTo>
                  <a:pt x="0" y="1476375"/>
                </a:moveTo>
                <a:lnTo>
                  <a:pt x="9144000" y="1476375"/>
                </a:lnTo>
                <a:lnTo>
                  <a:pt x="9144000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57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Цель</a:t>
            </a:r>
            <a:r>
              <a:rPr spc="-5" dirty="0"/>
              <a:t> </a:t>
            </a:r>
            <a:r>
              <a:rPr spc="-10" dirty="0"/>
              <a:t>физиотерапии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в </a:t>
            </a:r>
            <a:r>
              <a:rPr spc="-10" dirty="0"/>
              <a:t>системе </a:t>
            </a:r>
            <a:r>
              <a:rPr spc="-15" dirty="0"/>
              <a:t>медицинской</a:t>
            </a:r>
            <a:r>
              <a:rPr spc="25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952701"/>
            <a:ext cx="8073390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Восстановление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нарушенных и </a:t>
            </a:r>
            <a:r>
              <a:rPr sz="2400" spc="-5" dirty="0">
                <a:latin typeface="Calibri"/>
                <a:cs typeface="Calibri"/>
              </a:rPr>
              <a:t>(или) компенсация  </a:t>
            </a:r>
            <a:r>
              <a:rPr sz="2400" dirty="0">
                <a:latin typeface="Calibri"/>
                <a:cs typeface="Calibri"/>
              </a:rPr>
              <a:t>утраченных </a:t>
            </a:r>
            <a:r>
              <a:rPr sz="2400" spc="-5" dirty="0">
                <a:latin typeface="Calibri"/>
                <a:cs typeface="Calibri"/>
              </a:rPr>
              <a:t>функций </a:t>
            </a:r>
            <a:r>
              <a:rPr sz="2400" spc="-10" dirty="0">
                <a:latin typeface="Calibri"/>
                <a:cs typeface="Calibri"/>
              </a:rPr>
              <a:t>пораженного </a:t>
            </a:r>
            <a:r>
              <a:rPr sz="2400" spc="-5" dirty="0">
                <a:latin typeface="Calibri"/>
                <a:cs typeface="Calibri"/>
              </a:rPr>
              <a:t>органа либо </a:t>
            </a:r>
            <a:r>
              <a:rPr sz="2400" spc="-10" dirty="0">
                <a:latin typeface="Calibri"/>
                <a:cs typeface="Calibri"/>
              </a:rPr>
              <a:t>системы  </a:t>
            </a:r>
            <a:r>
              <a:rPr sz="2400" spc="-5" dirty="0">
                <a:latin typeface="Calibri"/>
                <a:cs typeface="Calibri"/>
              </a:rPr>
              <a:t>организма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Ранняя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коррекция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предупреждение </a:t>
            </a:r>
            <a:r>
              <a:rPr sz="2400" spc="-5" dirty="0">
                <a:latin typeface="Calibri"/>
                <a:cs typeface="Calibri"/>
              </a:rPr>
              <a:t>возможных  нарушений функций </a:t>
            </a:r>
            <a:r>
              <a:rPr sz="2400" spc="-10" dirty="0">
                <a:latin typeface="Calibri"/>
                <a:cs typeface="Calibri"/>
              </a:rPr>
              <a:t>поврежденных </a:t>
            </a:r>
            <a:r>
              <a:rPr sz="2400" spc="-5" dirty="0">
                <a:latin typeface="Calibri"/>
                <a:cs typeface="Calibri"/>
              </a:rPr>
              <a:t>органов либо </a:t>
            </a:r>
            <a:r>
              <a:rPr sz="2400" spc="-10" dirty="0">
                <a:latin typeface="Calibri"/>
                <a:cs typeface="Calibri"/>
              </a:rPr>
              <a:t>систем  </a:t>
            </a:r>
            <a:r>
              <a:rPr sz="2400" spc="-5" dirty="0">
                <a:latin typeface="Calibri"/>
                <a:cs typeface="Calibri"/>
              </a:rPr>
              <a:t>организма, возможной</a:t>
            </a:r>
            <a:r>
              <a:rPr sz="2400" dirty="0">
                <a:latin typeface="Calibri"/>
                <a:cs typeface="Calibri"/>
              </a:rPr>
              <a:t> инвалидности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94123"/>
            <a:ext cx="382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693670" algn="l"/>
              </a:tabLst>
            </a:pPr>
            <a:r>
              <a:rPr sz="2400" spc="-20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луч</a:t>
            </a:r>
            <a:r>
              <a:rPr sz="2400" spc="5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ение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ачества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539" y="4655565"/>
            <a:ext cx="5195570" cy="0"/>
          </a:xfrm>
          <a:custGeom>
            <a:avLst/>
            <a:gdLst/>
            <a:ahLst/>
            <a:cxnLst/>
            <a:rect l="l" t="t" r="r" b="b"/>
            <a:pathLst>
              <a:path w="5195570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2940" y="4294123"/>
            <a:ext cx="934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жизн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4659833"/>
            <a:ext cx="4221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4025" algn="l"/>
              </a:tabLst>
            </a:pPr>
            <a:r>
              <a:rPr sz="2400" spc="-10" dirty="0">
                <a:latin typeface="Calibri"/>
                <a:cs typeface="Calibri"/>
              </a:rPr>
              <a:t>работоспособности	</a:t>
            </a:r>
            <a:r>
              <a:rPr sz="2400" spc="-5" dirty="0">
                <a:latin typeface="Calibri"/>
                <a:cs typeface="Calibri"/>
              </a:rPr>
              <a:t>пациента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3357" y="4294123"/>
            <a:ext cx="3084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7335">
              <a:lnSpc>
                <a:spcPct val="100000"/>
              </a:lnSpc>
              <a:spcBef>
                <a:spcPts val="100"/>
              </a:spcBef>
              <a:tabLst>
                <a:tab pos="624840" algn="l"/>
                <a:tab pos="1485900" algn="l"/>
              </a:tabLst>
            </a:pPr>
            <a:r>
              <a:rPr sz="2400" dirty="0">
                <a:latin typeface="Calibri"/>
                <a:cs typeface="Calibri"/>
              </a:rPr>
              <a:t>с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х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анение  и	е</a:t>
            </a:r>
            <a:r>
              <a:rPr sz="2400" spc="-2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	со</a:t>
            </a:r>
            <a:r>
              <a:rPr sz="2400" spc="-10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иал</a:t>
            </a:r>
            <a:r>
              <a:rPr sz="2400" spc="-20" dirty="0">
                <a:latin typeface="Calibri"/>
                <a:cs typeface="Calibri"/>
              </a:rPr>
              <a:t>ь</a:t>
            </a:r>
            <a:r>
              <a:rPr sz="2400" dirty="0">
                <a:latin typeface="Calibri"/>
                <a:cs typeface="Calibri"/>
              </a:rPr>
              <a:t>ную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5025897"/>
            <a:ext cx="319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интеграцию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общество.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129030"/>
          </a:xfrm>
          <a:custGeom>
            <a:avLst/>
            <a:gdLst/>
            <a:ahLst/>
            <a:cxnLst/>
            <a:rect l="l" t="t" r="r" b="b"/>
            <a:pathLst>
              <a:path w="9144000" h="1129030">
                <a:moveTo>
                  <a:pt x="0" y="1128712"/>
                </a:moveTo>
                <a:lnTo>
                  <a:pt x="9144000" y="1128712"/>
                </a:lnTo>
                <a:lnTo>
                  <a:pt x="9144000" y="0"/>
                </a:lnTo>
                <a:lnTo>
                  <a:pt x="0" y="0"/>
                </a:lnTo>
                <a:lnTo>
                  <a:pt x="0" y="11287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557" y="102235"/>
            <a:ext cx="5558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95"/>
              </a:spcBef>
              <a:tabLst>
                <a:tab pos="2943225" algn="l"/>
              </a:tabLst>
            </a:pPr>
            <a:r>
              <a:rPr spc="-10" dirty="0"/>
              <a:t>Обоснование физических факторов  </a:t>
            </a:r>
            <a:r>
              <a:rPr spc="-5" dirty="0"/>
              <a:t>в</a:t>
            </a:r>
            <a:r>
              <a:rPr spc="5" dirty="0"/>
              <a:t> </a:t>
            </a:r>
            <a:r>
              <a:rPr spc="-15" dirty="0"/>
              <a:t>медицинской	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934402" y="1590166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296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916" y="1227785"/>
            <a:ext cx="807402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295525" algn="l"/>
                <a:tab pos="5162550" algn="l"/>
                <a:tab pos="5732780" algn="l"/>
              </a:tabLst>
            </a:pPr>
            <a:r>
              <a:rPr sz="2400" spc="-10" dirty="0">
                <a:latin typeface="Calibri"/>
                <a:cs typeface="Calibri"/>
              </a:rPr>
              <a:t>Системный,	</a:t>
            </a:r>
            <a:r>
              <a:rPr sz="2400" spc="-5" dirty="0">
                <a:latin typeface="Calibri"/>
                <a:cs typeface="Calibri"/>
              </a:rPr>
              <a:t>симптоматический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10" dirty="0">
                <a:latin typeface="Calibri"/>
                <a:cs typeface="Calibri"/>
              </a:rPr>
              <a:t>патогенетический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механизмы </a:t>
            </a:r>
            <a:r>
              <a:rPr sz="2400" spc="-5" dirty="0">
                <a:latin typeface="Calibri"/>
                <a:cs typeface="Calibri"/>
              </a:rPr>
              <a:t>действия физических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факторов.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2117090" algn="l"/>
                <a:tab pos="3982085" algn="l"/>
                <a:tab pos="4531360" algn="l"/>
                <a:tab pos="6757034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ек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тн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	во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ейст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ие	</a:t>
            </a:r>
            <a:r>
              <a:rPr sz="2400" dirty="0">
                <a:latin typeface="Calibri"/>
                <a:cs typeface="Calibri"/>
              </a:rPr>
              <a:t>на	пов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енные	ст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ук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уры  </a:t>
            </a:r>
            <a:r>
              <a:rPr sz="2400" spc="-5" dirty="0">
                <a:latin typeface="Calibri"/>
                <a:cs typeface="Calibri"/>
              </a:rPr>
              <a:t>организма.</a:t>
            </a:r>
            <a:endParaRPr sz="24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751455" algn="l"/>
                <a:tab pos="3955415" algn="l"/>
                <a:tab pos="583057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иров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ние	нов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х	вре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енных	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унк</a:t>
            </a:r>
            <a:r>
              <a:rPr sz="2400" spc="-10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нальн</a:t>
            </a:r>
            <a:r>
              <a:rPr sz="2400" spc="10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х  </a:t>
            </a:r>
            <a:r>
              <a:rPr sz="2400" spc="-5" dirty="0">
                <a:latin typeface="Calibri"/>
                <a:cs typeface="Calibri"/>
              </a:rPr>
              <a:t>связей.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16" y="3642486"/>
            <a:ext cx="226314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085339" algn="l"/>
              </a:tabLst>
            </a:pPr>
            <a:r>
              <a:rPr sz="2400" spc="-4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ти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уция	и  </a:t>
            </a:r>
            <a:r>
              <a:rPr sz="2400" spc="-5" dirty="0">
                <a:latin typeface="Calibri"/>
                <a:cs typeface="Calibri"/>
              </a:rPr>
              <a:t>функций.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Компенсация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702" y="3642486"/>
            <a:ext cx="556641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  <a:tabLst>
                <a:tab pos="1974214" algn="l"/>
                <a:tab pos="4224020" algn="l"/>
                <a:tab pos="5388610" algn="l"/>
              </a:tabLst>
            </a:pPr>
            <a:r>
              <a:rPr sz="2400" spc="-5" dirty="0">
                <a:latin typeface="Calibri"/>
                <a:cs typeface="Calibri"/>
              </a:rPr>
              <a:t>ре</a:t>
            </a:r>
            <a:r>
              <a:rPr sz="2400" spc="-2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ен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раци</a:t>
            </a:r>
            <a:r>
              <a:rPr sz="2400" dirty="0">
                <a:latin typeface="Calibri"/>
                <a:cs typeface="Calibri"/>
              </a:rPr>
              <a:t>я	пов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енных	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аней	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065655" algn="l"/>
                <a:tab pos="3578860" algn="l"/>
                <a:tab pos="4472305" algn="l"/>
              </a:tabLst>
            </a:pP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ушенных	ст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ту</a:t>
            </a:r>
            <a:r>
              <a:rPr sz="2400" dirty="0">
                <a:latin typeface="Calibri"/>
                <a:cs typeface="Calibri"/>
              </a:rPr>
              <a:t>р	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и	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мощи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0" y="214312"/>
                </a:moveTo>
                <a:lnTo>
                  <a:pt x="2357374" y="214312"/>
                </a:lnTo>
                <a:lnTo>
                  <a:pt x="2357374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0816" y="4740018"/>
            <a:ext cx="827595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физических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методов.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93065" algn="l"/>
                <a:tab pos="393700" algn="l"/>
                <a:tab pos="2033270" algn="l"/>
                <a:tab pos="3260725" algn="l"/>
                <a:tab pos="5102860" algn="l"/>
                <a:tab pos="6459855" algn="l"/>
                <a:tab pos="6819265" algn="l"/>
              </a:tabLst>
            </a:pPr>
            <a:r>
              <a:rPr sz="2400" spc="-10" dirty="0">
                <a:latin typeface="Calibri"/>
                <a:cs typeface="Calibri"/>
              </a:rPr>
              <a:t>Коррекция	</a:t>
            </a:r>
            <a:r>
              <a:rPr sz="2400" dirty="0">
                <a:latin typeface="Calibri"/>
                <a:cs typeface="Calibri"/>
              </a:rPr>
              <a:t>высших	психических	</a:t>
            </a:r>
            <a:r>
              <a:rPr sz="2400" spc="-5" dirty="0">
                <a:latin typeface="Calibri"/>
                <a:cs typeface="Calibri"/>
              </a:rPr>
              <a:t>функций	</a:t>
            </a:r>
            <a:r>
              <a:rPr sz="2400" dirty="0">
                <a:latin typeface="Calibri"/>
                <a:cs typeface="Calibri"/>
              </a:rPr>
              <a:t>с	</a:t>
            </a:r>
            <a:r>
              <a:rPr sz="2400" spc="-5" dirty="0">
                <a:latin typeface="Calibri"/>
                <a:cs typeface="Calibri"/>
              </a:rPr>
              <a:t>помощью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природных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преформированных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факторов.</a:t>
            </a:r>
            <a:endParaRPr sz="2400">
              <a:latin typeface="Calibri"/>
              <a:cs typeface="Calibri"/>
            </a:endParaRPr>
          </a:p>
          <a:p>
            <a:pPr marL="393700" marR="558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1645" algn="l"/>
                <a:tab pos="462280" algn="l"/>
                <a:tab pos="2678430" algn="l"/>
                <a:tab pos="5377815" algn="l"/>
                <a:tab pos="6637020" algn="l"/>
                <a:tab pos="793242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Повышение	адаптационных 	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возможностей	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работоспособности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организма.		</a:t>
            </a:r>
            <a:r>
              <a:rPr sz="1800" b="1" spc="-15" baseline="-25462" dirty="0">
                <a:solidFill>
                  <a:srgbClr val="FFFFFF"/>
                </a:solidFill>
                <a:latin typeface="Arial"/>
                <a:cs typeface="Arial"/>
              </a:rPr>
              <a:t>Бодрова </a:t>
            </a:r>
            <a:r>
              <a:rPr sz="1800" b="1" spc="-67" baseline="-25462" dirty="0">
                <a:solidFill>
                  <a:srgbClr val="FFFFFF"/>
                </a:solidFill>
                <a:latin typeface="Arial"/>
                <a:cs typeface="Arial"/>
              </a:rPr>
              <a:t>Р.А.,  </a:t>
            </a:r>
            <a:r>
              <a:rPr sz="1800" b="1" baseline="-25462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800" b="1" spc="-270" baseline="-254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9" baseline="-25462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800" baseline="-2546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3418</Words>
  <Application>Microsoft Office PowerPoint</Application>
  <PresentationFormat>Экран (4:3)</PresentationFormat>
  <Paragraphs>749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Office Theme</vt:lpstr>
      <vt:lpstr>Физиотерапия в физической  и реабилитационной медицине</vt:lpstr>
      <vt:lpstr> Содержание лекции</vt:lpstr>
      <vt:lpstr>Физиотерапия в системе  медицинской реабилитации</vt:lpstr>
      <vt:lpstr>Белая книга по физической и  реабилитационной медицине в Европе</vt:lpstr>
      <vt:lpstr>Компетенции специалистов физической и  реабилитационной медицины</vt:lpstr>
      <vt:lpstr>Профессиональный стандарт "Специалист по медицинской реабилитации"</vt:lpstr>
      <vt:lpstr> Содержание лекции</vt:lpstr>
      <vt:lpstr>Цель физиотерапии в системе медицинской реабилитации</vt:lpstr>
      <vt:lpstr>Обоснование физических факторов  в медицинской реабилитации</vt:lpstr>
      <vt:lpstr> Содержание лекции</vt:lpstr>
      <vt:lpstr>Физиотерапия в системе медицинской реабилитации</vt:lpstr>
      <vt:lpstr>Реабилитационный план</vt:lpstr>
      <vt:lpstr>Определение и классификация двигательных навыков верхней конечности</vt:lpstr>
      <vt:lpstr>Пример постановки проблем  у пациента с ОНМК</vt:lpstr>
      <vt:lpstr>Цель для физической терапии</vt:lpstr>
      <vt:lpstr>Физиотерапия на I этапе медицинской реабилитации</vt:lpstr>
      <vt:lpstr>Физиотерапия на I этапе медицинской реабилитации в реанимации</vt:lpstr>
      <vt:lpstr>Прессотерапия нижних конечностей</vt:lpstr>
      <vt:lpstr>Физиотерапия на I этапе медицинской реабилитации</vt:lpstr>
      <vt:lpstr>Электронейромиостимуляция</vt:lpstr>
      <vt:lpstr>Презентация PowerPoint</vt:lpstr>
      <vt:lpstr>I/T-тест (ОТФ врача физиотерапевта)</vt:lpstr>
      <vt:lpstr>I/T-тест</vt:lpstr>
      <vt:lpstr>Классическая электродиагностика  (ОТФ врача физиотерапевта)</vt:lpstr>
      <vt:lpstr>Частичная реакция перерождения нерва</vt:lpstr>
      <vt:lpstr>Полная реакция перерождения нерва</vt:lpstr>
      <vt:lpstr>Миотоническая и миастеническая реакции</vt:lpstr>
      <vt:lpstr>Способ расширенной ЭД с помощью СМТ (ОТФ врача физиотерапевта)</vt:lpstr>
      <vt:lpstr>Способ расширенной ЭД с помощью СМТ</vt:lpstr>
      <vt:lpstr>Мышечная электростимуляция</vt:lpstr>
      <vt:lpstr>M. abductor digiti minimi</vt:lpstr>
      <vt:lpstr>Порядок назначения процедуры</vt:lpstr>
      <vt:lpstr>проведения электронейростимуляции</vt:lpstr>
      <vt:lpstr>Эффективность электронейромиостимуляции  с БОС</vt:lpstr>
      <vt:lpstr>Активно-пассивная электростимуляция с БОС</vt:lpstr>
      <vt:lpstr>Вынужденные упражнения</vt:lpstr>
      <vt:lpstr>Функциональная электромиостимуляция (ФЭМС)</vt:lpstr>
      <vt:lpstr>Аппаратура ФЭМС</vt:lpstr>
      <vt:lpstr>Доказательные методы реабилитации</vt:lpstr>
      <vt:lpstr>Доказательность ЧЭНС</vt:lpstr>
      <vt:lpstr>Электронейромиостимуляция</vt:lpstr>
      <vt:lpstr>Доказательность ЧЭНС (TENS)</vt:lpstr>
      <vt:lpstr>Черескожная электронейростимуляция (ЧЭНС)  при болях в плече</vt:lpstr>
      <vt:lpstr>Эрготерапия и ЧЭНС</vt:lpstr>
      <vt:lpstr>Эрготерапия в сочетании с ЧЭНС  в ГКБ№7 г.Казани</vt:lpstr>
      <vt:lpstr>II этап медицинской реабилитации</vt:lpstr>
      <vt:lpstr>Физиотерапия на II этапе медицинской реабилитации</vt:lpstr>
      <vt:lpstr>Доказательность ЧЭНС (TENS)</vt:lpstr>
      <vt:lpstr>Доказательные методы реабилитации</vt:lpstr>
      <vt:lpstr>Презентация PowerPoint</vt:lpstr>
      <vt:lpstr>Доказательные методы реабилитации</vt:lpstr>
      <vt:lpstr>III этап медицинской реабилитации</vt:lpstr>
      <vt:lpstr>Физиотерапия на III этапе медицинской реабилитации</vt:lpstr>
      <vt:lpstr>Доказательные методы физиотерапии</vt:lpstr>
      <vt:lpstr>Доказательные методы физиотерапии</vt:lpstr>
      <vt:lpstr>Доказательные методы реабилитации</vt:lpstr>
      <vt:lpstr> Содержание лекции</vt:lpstr>
      <vt:lpstr>Преимущества физиотерапии</vt:lpstr>
      <vt:lpstr>Факторы, снижающие эффективность физиотерапии</vt:lpstr>
      <vt:lpstr> Содержание лекции</vt:lpstr>
      <vt:lpstr>Мультидисциплинарный подход к медицинской реабилитации лиц с нарушением функции верхней конечности</vt:lpstr>
      <vt:lpstr>Мультидисциплинарный подход к медицинской реабилитации лиц с нарушением функции нижней конечности</vt:lpstr>
      <vt:lpstr>Динамика окружности коленного сустава до и после хромотерапии (синий спектр 480-450нм)</vt:lpstr>
      <vt:lpstr>Динамика трофических нарушений до и после хромотерапии (синий спектр 480-450нм)</vt:lpstr>
      <vt:lpstr>Применение хромотерапии при нарушениях сна и головных болях  (зеленый спектр 575-510нм)</vt:lpstr>
      <vt:lpstr>Применение хромотерапии при гонартрозе  (красный спектр 760-620нм)</vt:lpstr>
      <vt:lpstr>Применение хромотерапии при ОНМК  (красный спектр 760-620нм)</vt:lpstr>
      <vt:lpstr>Эффективность физиотерапии</vt:lpstr>
      <vt:lpstr>Оценка функций по МКФ при инсульте</vt:lpstr>
      <vt:lpstr>Оценка эффективности медицинской реабилитации,  лиц, перенесших инсульт (шкала Rivermead, балл.)</vt:lpstr>
      <vt:lpstr>Оценка эффективности медицинской реабилитации,  лиц, перенесших инсульт (шкала FIM, балл.)</vt:lpstr>
      <vt:lpstr>Критерии эффективности физической терапии  в системе медицинской реабилитации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Екатерина Быкова</cp:lastModifiedBy>
  <cp:revision>1</cp:revision>
  <dcterms:created xsi:type="dcterms:W3CDTF">2020-11-13T14:23:07Z</dcterms:created>
  <dcterms:modified xsi:type="dcterms:W3CDTF">2020-11-15T16:27:34Z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2020-11-13T00:00:00Z</vt:filetime>
  </property>
</Properties>
</file>