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69" autoAdjust="0"/>
    <p:restoredTop sz="94660"/>
  </p:normalViewPr>
  <p:slideViewPr>
    <p:cSldViewPr snapToGrid="0">
      <p:cViewPr varScale="1">
        <p:scale>
          <a:sx n="82" d="100"/>
          <a:sy n="82" d="100"/>
        </p:scale>
        <p:origin x="-96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Функциональные стили русского литературного языка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Всё познаётся </a:t>
            </a:r>
            <a:r>
              <a:rPr lang="ru-RU" dirty="0" smtClean="0"/>
              <a:t>в сравнении… </a:t>
            </a:r>
            <a:endParaRPr lang="ru-RU" dirty="0" smtClean="0"/>
          </a:p>
          <a:p>
            <a:pPr algn="r"/>
            <a:r>
              <a:rPr lang="ru-RU" b="1" dirty="0" smtClean="0"/>
              <a:t>Конфуций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1053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4300"/>
          </a:xfrm>
        </p:spPr>
        <p:txBody>
          <a:bodyPr/>
          <a:lstStyle/>
          <a:p>
            <a:r>
              <a:rPr lang="ru-RU" dirty="0" smtClean="0"/>
              <a:t>Функциональный стиль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643605"/>
            <a:ext cx="8915400" cy="4267617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/>
              <a:t>Функциональный </a:t>
            </a:r>
            <a:r>
              <a:rPr lang="ru-RU" sz="2800" b="1" dirty="0" smtClean="0"/>
              <a:t>стиль </a:t>
            </a:r>
            <a:r>
              <a:rPr lang="ru-RU" sz="2800" dirty="0" smtClean="0"/>
              <a:t>– наиболее </a:t>
            </a:r>
            <a:r>
              <a:rPr lang="ru-RU" sz="2800" dirty="0" smtClean="0"/>
              <a:t>крупная разновидность литературного языка, употребляющаяся в сфере общественной деятельности и характеризующаяся некоторой совокупностью стилистически значимых языковых средств. </a:t>
            </a:r>
            <a:endParaRPr lang="ru-RU" sz="2800" dirty="0" smtClean="0"/>
          </a:p>
          <a:p>
            <a:pPr algn="just"/>
            <a:r>
              <a:rPr lang="ru-RU" sz="2800" dirty="0" smtClean="0"/>
              <a:t>Стили делятся на </a:t>
            </a:r>
            <a:r>
              <a:rPr lang="ru-RU" sz="2800" b="1" dirty="0" smtClean="0"/>
              <a:t>книжные</a:t>
            </a:r>
            <a:r>
              <a:rPr lang="ru-RU" sz="2800" dirty="0" smtClean="0"/>
              <a:t> (официально-деловой, научный, художественный, публицистический) и </a:t>
            </a:r>
            <a:r>
              <a:rPr lang="ru-RU" sz="2800" b="1" dirty="0" smtClean="0"/>
              <a:t>разговорные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753277"/>
          </a:xfrm>
        </p:spPr>
        <p:txBody>
          <a:bodyPr>
            <a:normAutofit/>
          </a:bodyPr>
          <a:lstStyle/>
          <a:p>
            <a:r>
              <a:rPr lang="ru-RU" dirty="0" smtClean="0"/>
              <a:t>Разговорный стиль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412111"/>
            <a:ext cx="8915400" cy="5173884"/>
          </a:xfrm>
        </p:spPr>
        <p:txBody>
          <a:bodyPr>
            <a:noAutofit/>
          </a:bodyPr>
          <a:lstStyle/>
          <a:p>
            <a:pPr algn="just"/>
            <a:r>
              <a:rPr lang="ru-RU" sz="2100" dirty="0" smtClean="0"/>
              <a:t>Основная функция – </a:t>
            </a:r>
            <a:r>
              <a:rPr lang="ru-RU" sz="2100" dirty="0" err="1" smtClean="0"/>
              <a:t>функция</a:t>
            </a:r>
            <a:r>
              <a:rPr lang="ru-RU" sz="2100" dirty="0" smtClean="0"/>
              <a:t> </a:t>
            </a:r>
            <a:r>
              <a:rPr lang="ru-RU" sz="2100" dirty="0" smtClean="0"/>
              <a:t>общения, его назначение </a:t>
            </a:r>
            <a:r>
              <a:rPr lang="ru-RU" sz="2100" dirty="0" smtClean="0"/>
              <a:t>– непосредственная </a:t>
            </a:r>
            <a:r>
              <a:rPr lang="ru-RU" sz="2100" dirty="0" smtClean="0"/>
              <a:t>передача информации преимущественно в устной форме (исключение составляют частные письма, записки, дневниковые записи). </a:t>
            </a:r>
            <a:endParaRPr lang="ru-RU" sz="2100" dirty="0" smtClean="0"/>
          </a:p>
          <a:p>
            <a:pPr algn="just"/>
            <a:r>
              <a:rPr lang="ru-RU" sz="2100" dirty="0" smtClean="0"/>
              <a:t>Языковые черты разговорного стиля определяют особые условия его функционирования: неофициальность, непринужденность и экспрессивность речевого общения, отсутствие предварительного отбора языковых средств, автоматизм речи, обыденность содержания и диалогическая </a:t>
            </a:r>
            <a:r>
              <a:rPr lang="ru-RU" sz="2100" dirty="0" smtClean="0"/>
              <a:t>форма</a:t>
            </a:r>
            <a:r>
              <a:rPr lang="ru-RU" sz="2100" dirty="0" smtClean="0"/>
              <a:t>. </a:t>
            </a:r>
            <a:endParaRPr lang="ru-RU" sz="2100" dirty="0" smtClean="0"/>
          </a:p>
          <a:p>
            <a:pPr algn="just"/>
            <a:r>
              <a:rPr lang="ru-RU" sz="2100" dirty="0" smtClean="0"/>
              <a:t>Большое влияние на разговорный стиль оказывает ситуация </a:t>
            </a:r>
            <a:r>
              <a:rPr lang="ru-RU" sz="2100" dirty="0" smtClean="0"/>
              <a:t>– реальная</a:t>
            </a:r>
            <a:r>
              <a:rPr lang="ru-RU" sz="2100" dirty="0" smtClean="0"/>
              <a:t>, предметная обстановка речи. Для непринужденной беседы необходимым условием </a:t>
            </a:r>
            <a:r>
              <a:rPr lang="ru-RU" sz="2100" dirty="0" smtClean="0"/>
              <a:t> </a:t>
            </a:r>
            <a:r>
              <a:rPr lang="ru-RU" sz="2100" dirty="0" smtClean="0"/>
              <a:t>является отсутствие официальности, доверительные, свободные отношения между участниками диалога или </a:t>
            </a:r>
            <a:r>
              <a:rPr lang="ru-RU" sz="2100" dirty="0" err="1" smtClean="0"/>
              <a:t>полилога</a:t>
            </a:r>
            <a:r>
              <a:rPr lang="ru-RU" sz="2100" dirty="0" smtClean="0"/>
              <a:t>. </a:t>
            </a:r>
            <a:endParaRPr lang="ru-RU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49105"/>
          </a:xfrm>
        </p:spPr>
        <p:txBody>
          <a:bodyPr/>
          <a:lstStyle/>
          <a:p>
            <a:r>
              <a:rPr lang="ru-RU" dirty="0" smtClean="0"/>
              <a:t>Официально-деловой стиль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307939"/>
            <a:ext cx="8915400" cy="5335929"/>
          </a:xfrm>
        </p:spPr>
        <p:txBody>
          <a:bodyPr>
            <a:noAutofit/>
          </a:bodyPr>
          <a:lstStyle/>
          <a:p>
            <a:pPr algn="just"/>
            <a:r>
              <a:rPr lang="ru-RU" sz="2300" dirty="0" smtClean="0"/>
              <a:t>Применяется </a:t>
            </a:r>
            <a:r>
              <a:rPr lang="ru-RU" sz="2300" dirty="0" smtClean="0"/>
              <a:t>для передачи информации в условиях официальной обстановки (законодательная, административно–правовая деятельность, делопроизводство). </a:t>
            </a:r>
            <a:endParaRPr lang="ru-RU" sz="2300" dirty="0" smtClean="0"/>
          </a:p>
          <a:p>
            <a:pPr algn="just"/>
            <a:r>
              <a:rPr lang="ru-RU" sz="2300" dirty="0" smtClean="0"/>
              <a:t>С </a:t>
            </a:r>
            <a:r>
              <a:rPr lang="ru-RU" sz="2300" dirty="0" smtClean="0"/>
              <a:t>помощью этого стиля создаются нормативно-правовые акты, протоколы, справки, расписки и т.д</a:t>
            </a:r>
            <a:r>
              <a:rPr lang="ru-RU" sz="2300" dirty="0" smtClean="0"/>
              <a:t>.</a:t>
            </a:r>
          </a:p>
          <a:p>
            <a:pPr algn="just"/>
            <a:r>
              <a:rPr lang="ru-RU" sz="2300" dirty="0" smtClean="0"/>
              <a:t>Имеет </a:t>
            </a:r>
            <a:r>
              <a:rPr lang="ru-RU" sz="2300" dirty="0" smtClean="0"/>
              <a:t>ряд особенностей, которые отличают его от остальных стилей речи: императивность, точность (не допустимо применять два толкования), отсутствие эмоциональной окраски, строгая текстовая композиция. </a:t>
            </a:r>
            <a:endParaRPr lang="ru-RU" sz="2300" dirty="0" smtClean="0"/>
          </a:p>
          <a:p>
            <a:pPr algn="just"/>
            <a:r>
              <a:rPr lang="ru-RU" sz="2300" dirty="0" smtClean="0"/>
              <a:t>В </a:t>
            </a:r>
            <a:r>
              <a:rPr lang="ru-RU" sz="2300" dirty="0" smtClean="0"/>
              <a:t>этом стиле широко используются речевые клише, наименования номенклатур, аббревиатуры и отглагольные существительные. </a:t>
            </a:r>
            <a:endParaRPr lang="ru-RU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3829"/>
          </a:xfrm>
        </p:spPr>
        <p:txBody>
          <a:bodyPr/>
          <a:lstStyle/>
          <a:p>
            <a:r>
              <a:rPr lang="ru-RU" dirty="0" smtClean="0"/>
              <a:t>Научный стиль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388962"/>
            <a:ext cx="8915400" cy="452226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Главная функция </a:t>
            </a:r>
            <a:r>
              <a:rPr lang="ru-RU" sz="2400" dirty="0" smtClean="0"/>
              <a:t>этого стиля </a:t>
            </a:r>
            <a:r>
              <a:rPr lang="ru-RU" sz="2400" dirty="0" smtClean="0"/>
              <a:t>– передача </a:t>
            </a:r>
            <a:r>
              <a:rPr lang="ru-RU" sz="2400" dirty="0" smtClean="0"/>
              <a:t>и распространение научной информации, а также доказательства ее истинности. </a:t>
            </a:r>
            <a:endParaRPr lang="ru-RU" sz="2400" dirty="0" smtClean="0"/>
          </a:p>
          <a:p>
            <a:pPr algn="just"/>
            <a:r>
              <a:rPr lang="ru-RU" sz="2400" dirty="0" smtClean="0"/>
              <a:t>Основными </a:t>
            </a:r>
            <a:r>
              <a:rPr lang="ru-RU" sz="2400" dirty="0" smtClean="0"/>
              <a:t>свойствами научного стиля является употребление общенаучных терминов, абстрактной лексики, описание каких – либо открытий либо прецедентов. </a:t>
            </a:r>
            <a:endParaRPr lang="ru-RU" sz="2400" dirty="0" smtClean="0"/>
          </a:p>
          <a:p>
            <a:pPr algn="just"/>
            <a:r>
              <a:rPr lang="ru-RU" sz="2400" dirty="0" smtClean="0"/>
              <a:t>В </a:t>
            </a:r>
            <a:r>
              <a:rPr lang="ru-RU" sz="2400" dirty="0" smtClean="0"/>
              <a:t>научном стиле преобладают краткие вещественные существительные. Наиболее часто научный стиль встречается в статьях, научно-исследовательских работах, школьных сочинениях, монографиях и учебной литературе.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3829"/>
          </a:xfrm>
        </p:spPr>
        <p:txBody>
          <a:bodyPr/>
          <a:lstStyle/>
          <a:p>
            <a:r>
              <a:rPr lang="ru-RU" dirty="0" smtClean="0"/>
              <a:t>Публицистический стиль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250067"/>
            <a:ext cx="8915400" cy="5382228"/>
          </a:xfrm>
        </p:spPr>
        <p:txBody>
          <a:bodyPr>
            <a:noAutofit/>
          </a:bodyPr>
          <a:lstStyle/>
          <a:p>
            <a:pPr algn="just"/>
            <a:r>
              <a:rPr lang="ru-RU" sz="2300" dirty="0" smtClean="0"/>
              <a:t>Используется </a:t>
            </a:r>
            <a:r>
              <a:rPr lang="ru-RU" sz="2300" dirty="0" smtClean="0"/>
              <a:t>для воздействия, чаще всего идеологического, на широкую публику с помощью средств массовой информации и ораторства. </a:t>
            </a:r>
            <a:endParaRPr lang="ru-RU" sz="2300" dirty="0" smtClean="0"/>
          </a:p>
          <a:p>
            <a:pPr algn="just"/>
            <a:r>
              <a:rPr lang="ru-RU" sz="2300" dirty="0" smtClean="0"/>
              <a:t>Ч</a:t>
            </a:r>
            <a:r>
              <a:rPr lang="ru-RU" sz="2300" dirty="0" smtClean="0"/>
              <a:t>аще </a:t>
            </a:r>
            <a:r>
              <a:rPr lang="ru-RU" sz="2300" dirty="0" smtClean="0"/>
              <a:t>всего встречается в таких жанрах как очерк, статья, репортаж, интервью. </a:t>
            </a:r>
            <a:endParaRPr lang="ru-RU" sz="2300" dirty="0" smtClean="0"/>
          </a:p>
          <a:p>
            <a:pPr algn="just"/>
            <a:r>
              <a:rPr lang="ru-RU" sz="2300" dirty="0" smtClean="0"/>
              <a:t>От </a:t>
            </a:r>
            <a:r>
              <a:rPr lang="ru-RU" sz="2300" dirty="0" smtClean="0"/>
              <a:t>других речевых стилистик, научный стиль отличается присущей только ему повышенной эмоциональностью и употреблению общественно-политической лексики. </a:t>
            </a:r>
            <a:endParaRPr lang="ru-RU" sz="2300" dirty="0" smtClean="0"/>
          </a:p>
          <a:p>
            <a:pPr algn="just"/>
            <a:r>
              <a:rPr lang="ru-RU" sz="2300" dirty="0" smtClean="0"/>
              <a:t>В нем </a:t>
            </a:r>
            <a:r>
              <a:rPr lang="ru-RU" sz="2300" dirty="0" smtClean="0"/>
              <a:t>используется преимущественно простая лексика, которая несет в себе эмоциональность, экспрессивность и логическое насыщение. </a:t>
            </a:r>
            <a:endParaRPr lang="ru-RU" sz="2300" dirty="0" smtClean="0"/>
          </a:p>
          <a:p>
            <a:pPr algn="just"/>
            <a:r>
              <a:rPr lang="ru-RU" sz="2300" dirty="0" smtClean="0"/>
              <a:t>В нем также допустимы повторы, неполные предложения и вводные слова. </a:t>
            </a:r>
            <a:endParaRPr lang="ru-RU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5404"/>
          </a:xfrm>
        </p:spPr>
        <p:txBody>
          <a:bodyPr/>
          <a:lstStyle/>
          <a:p>
            <a:r>
              <a:rPr lang="ru-RU" dirty="0" smtClean="0"/>
              <a:t>Художественный стиль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307939"/>
            <a:ext cx="8915400" cy="4603283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Художественный стиль выполняет эстетическую функцию, в этом состоит его главное отличие от разговорного и публицистического стилей. </a:t>
            </a:r>
            <a:endParaRPr lang="ru-RU" sz="2400" dirty="0" smtClean="0"/>
          </a:p>
          <a:p>
            <a:pPr algn="just"/>
            <a:r>
              <a:rPr lang="ru-RU" sz="2400" dirty="0" smtClean="0"/>
              <a:t>Ему присуще </a:t>
            </a:r>
            <a:r>
              <a:rPr lang="ru-RU" sz="2400" dirty="0" smtClean="0"/>
              <a:t>богатство лексики, образность и эмоциональность. Возможно также смешивание всех других стилей. </a:t>
            </a:r>
            <a:endParaRPr lang="ru-RU" sz="2400" dirty="0" smtClean="0"/>
          </a:p>
          <a:p>
            <a:pPr algn="just"/>
            <a:r>
              <a:rPr lang="ru-RU" sz="2400" dirty="0" smtClean="0"/>
              <a:t>Используется </a:t>
            </a:r>
            <a:r>
              <a:rPr lang="ru-RU" sz="2400" dirty="0" smtClean="0"/>
              <a:t>при создании художественной литературы.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4852"/>
          </a:xfrm>
        </p:spPr>
        <p:txBody>
          <a:bodyPr/>
          <a:lstStyle/>
          <a:p>
            <a:r>
              <a:rPr lang="ru-RU" dirty="0" smtClean="0"/>
              <a:t>Типы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469985"/>
            <a:ext cx="8915400" cy="4441237"/>
          </a:xfrm>
        </p:spPr>
        <p:txBody>
          <a:bodyPr/>
          <a:lstStyle/>
          <a:p>
            <a:pPr algn="just"/>
            <a:r>
              <a:rPr lang="ru-RU" sz="2400" b="1" dirty="0" smtClean="0"/>
              <a:t>Описание</a:t>
            </a:r>
            <a:r>
              <a:rPr lang="ru-RU" sz="2400" dirty="0" smtClean="0"/>
              <a:t> </a:t>
            </a:r>
            <a:r>
              <a:rPr lang="ru-RU" sz="2400" dirty="0" smtClean="0"/>
              <a:t>– это </a:t>
            </a:r>
            <a:r>
              <a:rPr lang="ru-RU" sz="2400" dirty="0" smtClean="0"/>
              <a:t>изображение какого-либо явления действительности, предмета, лица путем перечисления и раскрытия его основных признаков. Цель описания в том, чтобы читатель увидел предмет описания, представил его в своем сознании. </a:t>
            </a:r>
            <a:endParaRPr lang="ru-RU" sz="2400" dirty="0" smtClean="0"/>
          </a:p>
          <a:p>
            <a:pPr algn="just"/>
            <a:r>
              <a:rPr lang="ru-RU" sz="2400" b="1" dirty="0" smtClean="0"/>
              <a:t>Повествование</a:t>
            </a:r>
            <a:r>
              <a:rPr lang="ru-RU" sz="2400" dirty="0" smtClean="0"/>
              <a:t> </a:t>
            </a:r>
            <a:r>
              <a:rPr lang="ru-RU" sz="2400" dirty="0" smtClean="0"/>
              <a:t>– это </a:t>
            </a:r>
            <a:r>
              <a:rPr lang="ru-RU" sz="2400" dirty="0" smtClean="0"/>
              <a:t>рассказ, сообщение о каком-либо событии в его временной последовательности. Особенность повествования в том, что в нем говорится о следующих друг за другом действиях. </a:t>
            </a:r>
            <a:endParaRPr lang="ru-RU" sz="2400" dirty="0" smtClean="0"/>
          </a:p>
          <a:p>
            <a:pPr algn="just"/>
            <a:r>
              <a:rPr lang="ru-RU" sz="2400" b="1" dirty="0" smtClean="0"/>
              <a:t>Рассуждение</a:t>
            </a:r>
            <a:r>
              <a:rPr lang="ru-RU" sz="2400" dirty="0" smtClean="0"/>
              <a:t> </a:t>
            </a:r>
            <a:r>
              <a:rPr lang="ru-RU" sz="2400" dirty="0" smtClean="0"/>
              <a:t>– это </a:t>
            </a:r>
            <a:r>
              <a:rPr lang="ru-RU" sz="2400" dirty="0" smtClean="0"/>
              <a:t>словесное изложение, разъяснение, подтверждение какой-либо мысли. 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106</TotalTime>
  <Words>499</Words>
  <Application>Microsoft Office PowerPoint</Application>
  <PresentationFormat>Произвольный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Легкий дым</vt:lpstr>
      <vt:lpstr>Функциональные стили русского литературного языка</vt:lpstr>
      <vt:lpstr>Функциональный стиль</vt:lpstr>
      <vt:lpstr>Разговорный стиль</vt:lpstr>
      <vt:lpstr>Официально-деловой стиль</vt:lpstr>
      <vt:lpstr>Научный стиль</vt:lpstr>
      <vt:lpstr>Публицистический стиль</vt:lpstr>
      <vt:lpstr>Художественный стиль</vt:lpstr>
      <vt:lpstr>Типы речи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Нормы русского литературного языка</dc:title>
  <dc:creator>Белозор Анастасия Сергеевна</dc:creator>
  <cp:lastModifiedBy>Анастасия</cp:lastModifiedBy>
  <cp:revision>11</cp:revision>
  <dcterms:created xsi:type="dcterms:W3CDTF">2020-02-11T07:42:53Z</dcterms:created>
  <dcterms:modified xsi:type="dcterms:W3CDTF">2020-02-15T09:08:42Z</dcterms:modified>
</cp:coreProperties>
</file>