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0" r:id="rId4"/>
    <p:sldId id="261" r:id="rId5"/>
    <p:sldId id="262" r:id="rId6"/>
    <p:sldId id="263" r:id="rId7"/>
    <p:sldId id="264" r:id="rId8"/>
    <p:sldId id="265" r:id="rId9"/>
    <p:sldId id="266" r:id="rId10"/>
    <p:sldId id="267" r:id="rId11"/>
    <p:sldId id="271" r:id="rId12"/>
    <p:sldId id="268" r:id="rId13"/>
    <p:sldId id="270" r:id="rId14"/>
    <p:sldId id="278" r:id="rId15"/>
    <p:sldId id="273" r:id="rId16"/>
    <p:sldId id="276" r:id="rId17"/>
    <p:sldId id="277" r:id="rId18"/>
    <p:sldId id="259"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45424E5-DC42-4303-B82E-EE30E7BB60BF}" type="datetimeFigureOut">
              <a:rPr lang="ru-RU" smtClean="0"/>
              <a:t>11.01.2024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2D869E-0943-435C-822B-13DCD89846E2}" type="slidenum">
              <a:rPr lang="ru-RU" smtClean="0"/>
              <a:t>‹#›</a:t>
            </a:fld>
            <a:endParaRPr lang="ru-RU"/>
          </a:p>
        </p:txBody>
      </p:sp>
    </p:spTree>
    <p:extLst>
      <p:ext uri="{BB962C8B-B14F-4D97-AF65-F5344CB8AC3E}">
        <p14:creationId xmlns:p14="http://schemas.microsoft.com/office/powerpoint/2010/main" val="110306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45424E5-DC42-4303-B82E-EE30E7BB60BF}" type="datetimeFigureOut">
              <a:rPr lang="ru-RU" smtClean="0"/>
              <a:t>11.01.2024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2D869E-0943-435C-822B-13DCD89846E2}" type="slidenum">
              <a:rPr lang="ru-RU" smtClean="0"/>
              <a:t>‹#›</a:t>
            </a:fld>
            <a:endParaRPr lang="ru-RU"/>
          </a:p>
        </p:txBody>
      </p:sp>
    </p:spTree>
    <p:extLst>
      <p:ext uri="{BB962C8B-B14F-4D97-AF65-F5344CB8AC3E}">
        <p14:creationId xmlns:p14="http://schemas.microsoft.com/office/powerpoint/2010/main" val="857187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45424E5-DC42-4303-B82E-EE30E7BB60BF}" type="datetimeFigureOut">
              <a:rPr lang="ru-RU" smtClean="0"/>
              <a:t>11.01.2024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2D869E-0943-435C-822B-13DCD89846E2}" type="slidenum">
              <a:rPr lang="ru-RU" smtClean="0"/>
              <a:t>‹#›</a:t>
            </a:fld>
            <a:endParaRPr lang="ru-RU"/>
          </a:p>
        </p:txBody>
      </p:sp>
    </p:spTree>
    <p:extLst>
      <p:ext uri="{BB962C8B-B14F-4D97-AF65-F5344CB8AC3E}">
        <p14:creationId xmlns:p14="http://schemas.microsoft.com/office/powerpoint/2010/main" val="371117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45424E5-DC42-4303-B82E-EE30E7BB60BF}" type="datetimeFigureOut">
              <a:rPr lang="ru-RU" smtClean="0"/>
              <a:t>11.01.2024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12D869E-0943-435C-822B-13DCD89846E2}" type="slidenum">
              <a:rPr lang="ru-RU" smtClean="0"/>
              <a:t>‹#›</a:t>
            </a:fld>
            <a:endParaRPr lang="ru-RU"/>
          </a:p>
        </p:txBody>
      </p:sp>
    </p:spTree>
    <p:extLst>
      <p:ext uri="{BB962C8B-B14F-4D97-AF65-F5344CB8AC3E}">
        <p14:creationId xmlns:p14="http://schemas.microsoft.com/office/powerpoint/2010/main" val="360698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45424E5-DC42-4303-B82E-EE30E7BB60BF}" type="datetimeFigureOut">
              <a:rPr lang="ru-RU" smtClean="0"/>
              <a:t>11.01.2024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2D869E-0943-435C-822B-13DCD89846E2}" type="slidenum">
              <a:rPr lang="ru-RU" smtClean="0"/>
              <a:t>‹#›</a:t>
            </a:fld>
            <a:endParaRPr lang="ru-RU"/>
          </a:p>
        </p:txBody>
      </p:sp>
    </p:spTree>
    <p:extLst>
      <p:ext uri="{BB962C8B-B14F-4D97-AF65-F5344CB8AC3E}">
        <p14:creationId xmlns:p14="http://schemas.microsoft.com/office/powerpoint/2010/main" val="99333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845424E5-DC42-4303-B82E-EE30E7BB60BF}" type="datetimeFigureOut">
              <a:rPr lang="ru-RU" smtClean="0"/>
              <a:t>11.01.2024</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F12D869E-0943-435C-822B-13DCD89846E2}" type="slidenum">
              <a:rPr lang="ru-RU" smtClean="0"/>
              <a:t>‹#›</a:t>
            </a:fld>
            <a:endParaRPr lang="ru-RU"/>
          </a:p>
        </p:txBody>
      </p:sp>
    </p:spTree>
    <p:extLst>
      <p:ext uri="{BB962C8B-B14F-4D97-AF65-F5344CB8AC3E}">
        <p14:creationId xmlns:p14="http://schemas.microsoft.com/office/powerpoint/2010/main" val="1808037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845424E5-DC42-4303-B82E-EE30E7BB60BF}" type="datetimeFigureOut">
              <a:rPr lang="ru-RU" smtClean="0"/>
              <a:t>11.01.2024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12D869E-0943-435C-822B-13DCD89846E2}"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75627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45424E5-DC42-4303-B82E-EE30E7BB60BF}" type="datetimeFigureOut">
              <a:rPr lang="ru-RU" smtClean="0"/>
              <a:t>11.01.2024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12D869E-0943-435C-822B-13DCD89846E2}" type="slidenum">
              <a:rPr lang="ru-RU" smtClean="0"/>
              <a:t>‹#›</a:t>
            </a:fld>
            <a:endParaRPr lang="ru-RU"/>
          </a:p>
        </p:txBody>
      </p:sp>
    </p:spTree>
    <p:extLst>
      <p:ext uri="{BB962C8B-B14F-4D97-AF65-F5344CB8AC3E}">
        <p14:creationId xmlns:p14="http://schemas.microsoft.com/office/powerpoint/2010/main" val="187524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424E5-DC42-4303-B82E-EE30E7BB60BF}" type="datetimeFigureOut">
              <a:rPr lang="ru-RU" smtClean="0"/>
              <a:t>11.01.2024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12D869E-0943-435C-822B-13DCD89846E2}" type="slidenum">
              <a:rPr lang="ru-RU" smtClean="0"/>
              <a:t>‹#›</a:t>
            </a:fld>
            <a:endParaRPr lang="ru-RU"/>
          </a:p>
        </p:txBody>
      </p:sp>
    </p:spTree>
    <p:extLst>
      <p:ext uri="{BB962C8B-B14F-4D97-AF65-F5344CB8AC3E}">
        <p14:creationId xmlns:p14="http://schemas.microsoft.com/office/powerpoint/2010/main" val="298053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8"/>
          <p:cNvSpPr>
            <a:spLocks noGrp="1"/>
          </p:cNvSpPr>
          <p:nvPr>
            <p:ph type="dt" sz="half" idx="10"/>
          </p:nvPr>
        </p:nvSpPr>
        <p:spPr/>
        <p:txBody>
          <a:bodyPr/>
          <a:lstStyle/>
          <a:p>
            <a:fld id="{845424E5-DC42-4303-B82E-EE30E7BB60BF}" type="datetimeFigureOut">
              <a:rPr lang="ru-RU" smtClean="0"/>
              <a:t>11.01.2024</a:t>
            </a:fld>
            <a:endParaRPr lang="ru-RU"/>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ru-RU"/>
          </a:p>
        </p:txBody>
      </p:sp>
      <p:sp>
        <p:nvSpPr>
          <p:cNvPr id="11" name="Slide Number Placeholder 10"/>
          <p:cNvSpPr>
            <a:spLocks noGrp="1"/>
          </p:cNvSpPr>
          <p:nvPr>
            <p:ph type="sldNum" sz="quarter" idx="12"/>
          </p:nvPr>
        </p:nvSpPr>
        <p:spPr/>
        <p:txBody>
          <a:bodyPr/>
          <a:lstStyle/>
          <a:p>
            <a:fld id="{F12D869E-0943-435C-822B-13DCD89846E2}" type="slidenum">
              <a:rPr lang="ru-RU" smtClean="0"/>
              <a:t>‹#›</a:t>
            </a:fld>
            <a:endParaRPr lang="ru-RU"/>
          </a:p>
        </p:txBody>
      </p:sp>
    </p:spTree>
    <p:extLst>
      <p:ext uri="{BB962C8B-B14F-4D97-AF65-F5344CB8AC3E}">
        <p14:creationId xmlns:p14="http://schemas.microsoft.com/office/powerpoint/2010/main" val="338724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45424E5-DC42-4303-B82E-EE30E7BB60BF}" type="datetimeFigureOut">
              <a:rPr lang="ru-RU" smtClean="0"/>
              <a:t>11.01.2024</a:t>
            </a:fld>
            <a:endParaRPr lang="ru-RU"/>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ru-RU"/>
          </a:p>
        </p:txBody>
      </p:sp>
      <p:sp>
        <p:nvSpPr>
          <p:cNvPr id="10" name="Slide Number Placeholder 9"/>
          <p:cNvSpPr>
            <a:spLocks noGrp="1"/>
          </p:cNvSpPr>
          <p:nvPr>
            <p:ph type="sldNum" sz="quarter" idx="12"/>
          </p:nvPr>
        </p:nvSpPr>
        <p:spPr/>
        <p:txBody>
          <a:bodyPr/>
          <a:lstStyle/>
          <a:p>
            <a:fld id="{F12D869E-0943-435C-822B-13DCD89846E2}" type="slidenum">
              <a:rPr lang="ru-RU" smtClean="0"/>
              <a:t>‹#›</a:t>
            </a:fld>
            <a:endParaRPr lang="ru-RU"/>
          </a:p>
        </p:txBody>
      </p:sp>
    </p:spTree>
    <p:extLst>
      <p:ext uri="{BB962C8B-B14F-4D97-AF65-F5344CB8AC3E}">
        <p14:creationId xmlns:p14="http://schemas.microsoft.com/office/powerpoint/2010/main" val="2065819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45424E5-DC42-4303-B82E-EE30E7BB60BF}" type="datetimeFigureOut">
              <a:rPr lang="ru-RU" smtClean="0"/>
              <a:t>11.01.2024</a:t>
            </a:fld>
            <a:endParaRPr lang="ru-RU"/>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ru-RU"/>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12D869E-0943-435C-822B-13DCD89846E2}" type="slidenum">
              <a:rPr lang="ru-RU" smtClean="0"/>
              <a:t>‹#›</a:t>
            </a:fld>
            <a:endParaRPr lang="ru-RU"/>
          </a:p>
        </p:txBody>
      </p:sp>
    </p:spTree>
    <p:extLst>
      <p:ext uri="{BB962C8B-B14F-4D97-AF65-F5344CB8AC3E}">
        <p14:creationId xmlns:p14="http://schemas.microsoft.com/office/powerpoint/2010/main" val="22544280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EE74CC-929D-EB57-A8F6-F9212A46AE0E}"/>
              </a:ext>
            </a:extLst>
          </p:cNvPr>
          <p:cNvSpPr>
            <a:spLocks noGrp="1"/>
          </p:cNvSpPr>
          <p:nvPr>
            <p:ph type="ctrTitle"/>
          </p:nvPr>
        </p:nvSpPr>
        <p:spPr>
          <a:xfrm>
            <a:off x="1600200" y="2130457"/>
            <a:ext cx="8991600" cy="1760805"/>
          </a:xfrm>
        </p:spPr>
        <p:txBody>
          <a:bodyPr>
            <a:noAutofit/>
          </a:bodyPr>
          <a:lstStyle/>
          <a:p>
            <a:r>
              <a:rPr lang="ru-RU" sz="2800" b="0" i="0" dirty="0">
                <a:solidFill>
                  <a:srgbClr val="363636"/>
                </a:solidFill>
                <a:effectLst/>
              </a:rPr>
              <a:t>Лимфаденит в детском возрасте. Этиология, патогенез, классификация, клиника, диагностика, лечение</a:t>
            </a:r>
            <a:endParaRPr lang="ru-RU" sz="2800" dirty="0"/>
          </a:p>
        </p:txBody>
      </p:sp>
      <p:sp>
        <p:nvSpPr>
          <p:cNvPr id="3" name="Подзаголовок 2">
            <a:extLst>
              <a:ext uri="{FF2B5EF4-FFF2-40B4-BE49-F238E27FC236}">
                <a16:creationId xmlns:a16="http://schemas.microsoft.com/office/drawing/2014/main" id="{1C212328-39FD-5689-124A-BE3931FBE68B}"/>
              </a:ext>
            </a:extLst>
          </p:cNvPr>
          <p:cNvSpPr>
            <a:spLocks noGrp="1"/>
          </p:cNvSpPr>
          <p:nvPr>
            <p:ph type="subTitle" idx="1"/>
          </p:nvPr>
        </p:nvSpPr>
        <p:spPr>
          <a:xfrm>
            <a:off x="4919920" y="5012420"/>
            <a:ext cx="6801612" cy="1239894"/>
          </a:xfrm>
        </p:spPr>
        <p:txBody>
          <a:bodyPr>
            <a:normAutofit fontScale="92500" lnSpcReduction="20000"/>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orbel"/>
                <a:ea typeface="+mn-ea"/>
                <a:cs typeface="+mn-cs"/>
              </a:rPr>
              <a:t>Выполнил ординатор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orbel"/>
                <a:ea typeface="+mn-ea"/>
                <a:cs typeface="+mn-cs"/>
              </a:rPr>
              <a:t>кафедры стоматологии ИПО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orbel"/>
                <a:ea typeface="+mn-ea"/>
                <a:cs typeface="+mn-cs"/>
              </a:rPr>
              <a:t>по специальности  «стоматология детская»</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orbel"/>
                <a:ea typeface="+mn-ea"/>
                <a:cs typeface="+mn-cs"/>
              </a:rPr>
              <a:t>Жиделева Виктория Евгеньевна</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orbel"/>
                <a:ea typeface="+mn-ea"/>
                <a:cs typeface="+mn-cs"/>
              </a:rPr>
              <a:t>рецензент к.м.н., доцент </a:t>
            </a:r>
            <a:r>
              <a:rPr kumimoji="0" lang="ru-RU" sz="1800" b="0" i="0" u="none" strike="noStrike" kern="1200" cap="none" spc="0" normalizeH="0" baseline="0" noProof="0" dirty="0" err="1">
                <a:ln>
                  <a:noFill/>
                </a:ln>
                <a:solidFill>
                  <a:prstClr val="black"/>
                </a:solidFill>
                <a:effectLst/>
                <a:uLnTx/>
                <a:uFillTx/>
                <a:latin typeface="Corbel"/>
                <a:ea typeface="+mn-ea"/>
                <a:cs typeface="+mn-cs"/>
              </a:rPr>
              <a:t>Буянкина</a:t>
            </a:r>
            <a:r>
              <a:rPr kumimoji="0" lang="ru-RU" sz="1800" b="0" i="0" u="none" strike="noStrike" kern="1200" cap="none" spc="0" normalizeH="0" baseline="0" noProof="0" dirty="0">
                <a:ln>
                  <a:noFill/>
                </a:ln>
                <a:solidFill>
                  <a:prstClr val="black"/>
                </a:solidFill>
                <a:effectLst/>
                <a:uLnTx/>
                <a:uFillTx/>
                <a:latin typeface="Corbel"/>
                <a:ea typeface="+mn-ea"/>
                <a:cs typeface="+mn-cs"/>
              </a:rPr>
              <a:t> Римма Геннадьевна</a:t>
            </a:r>
            <a:endParaRPr lang="ru-RU" sz="2800" dirty="0"/>
          </a:p>
        </p:txBody>
      </p:sp>
      <p:sp>
        <p:nvSpPr>
          <p:cNvPr id="7" name="TextBox 6">
            <a:extLst>
              <a:ext uri="{FF2B5EF4-FFF2-40B4-BE49-F238E27FC236}">
                <a16:creationId xmlns:a16="http://schemas.microsoft.com/office/drawing/2014/main" id="{26F61728-EC83-79AC-5BED-D8835E31652C}"/>
              </a:ext>
            </a:extLst>
          </p:cNvPr>
          <p:cNvSpPr txBox="1"/>
          <p:nvPr/>
        </p:nvSpPr>
        <p:spPr>
          <a:xfrm>
            <a:off x="1941485" y="84841"/>
            <a:ext cx="8309029" cy="1477328"/>
          </a:xfrm>
          <a:prstGeom prst="rect">
            <a:avLst/>
          </a:prstGeom>
          <a:noFill/>
        </p:spPr>
        <p:txBody>
          <a:bodyPr wrap="square">
            <a:spAutoFit/>
          </a:bodyPr>
          <a:lstStyle/>
          <a:p>
            <a:pPr algn="ctr"/>
            <a:r>
              <a:rPr lang="ru-RU" dirty="0"/>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a:t>
            </a:r>
            <a:br>
              <a:rPr lang="ru-RU" dirty="0"/>
            </a:br>
            <a:r>
              <a:rPr lang="ru-RU" dirty="0"/>
              <a:t>Министерства здравоохранения Российской Федерации </a:t>
            </a:r>
            <a:br>
              <a:rPr lang="ru-RU" dirty="0"/>
            </a:br>
            <a:r>
              <a:rPr lang="ru-RU" dirty="0"/>
              <a:t>Кафедра стоматологии ИПО </a:t>
            </a:r>
          </a:p>
        </p:txBody>
      </p:sp>
      <p:sp>
        <p:nvSpPr>
          <p:cNvPr id="9" name="TextBox 8">
            <a:extLst>
              <a:ext uri="{FF2B5EF4-FFF2-40B4-BE49-F238E27FC236}">
                <a16:creationId xmlns:a16="http://schemas.microsoft.com/office/drawing/2014/main" id="{B2ABB421-7F14-56C7-0F78-3A5EDA6AAD14}"/>
              </a:ext>
            </a:extLst>
          </p:cNvPr>
          <p:cNvSpPr txBox="1"/>
          <p:nvPr/>
        </p:nvSpPr>
        <p:spPr>
          <a:xfrm>
            <a:off x="5273512" y="6403827"/>
            <a:ext cx="6094428" cy="369332"/>
          </a:xfrm>
          <a:prstGeom prst="rect">
            <a:avLst/>
          </a:prstGeom>
          <a:noFill/>
        </p:spPr>
        <p:txBody>
          <a:bodyPr wrap="square">
            <a:spAutoFit/>
          </a:bodyPr>
          <a:lstStyle/>
          <a:p>
            <a:r>
              <a:rPr lang="ru-RU" dirty="0"/>
              <a:t>Красноярск, 2024</a:t>
            </a:r>
          </a:p>
        </p:txBody>
      </p:sp>
    </p:spTree>
    <p:extLst>
      <p:ext uri="{BB962C8B-B14F-4D97-AF65-F5344CB8AC3E}">
        <p14:creationId xmlns:p14="http://schemas.microsoft.com/office/powerpoint/2010/main" val="3826647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29EED2-7669-C9CA-F614-50131B532550}"/>
              </a:ext>
            </a:extLst>
          </p:cNvPr>
          <p:cNvSpPr>
            <a:spLocks noGrp="1"/>
          </p:cNvSpPr>
          <p:nvPr>
            <p:ph type="title"/>
          </p:nvPr>
        </p:nvSpPr>
        <p:spPr/>
        <p:txBody>
          <a:bodyPr/>
          <a:lstStyle/>
          <a:p>
            <a:r>
              <a:rPr lang="ru-RU" dirty="0"/>
              <a:t>Клиническая картина</a:t>
            </a:r>
          </a:p>
        </p:txBody>
      </p:sp>
      <p:sp>
        <p:nvSpPr>
          <p:cNvPr id="3" name="Объект 2">
            <a:extLst>
              <a:ext uri="{FF2B5EF4-FFF2-40B4-BE49-F238E27FC236}">
                <a16:creationId xmlns:a16="http://schemas.microsoft.com/office/drawing/2014/main" id="{BFF3A930-3DD0-1D0C-8140-C2E4F3BE76E7}"/>
              </a:ext>
            </a:extLst>
          </p:cNvPr>
          <p:cNvSpPr>
            <a:spLocks noGrp="1"/>
          </p:cNvSpPr>
          <p:nvPr>
            <p:ph idx="1"/>
          </p:nvPr>
        </p:nvSpPr>
        <p:spPr/>
        <p:txBody>
          <a:bodyPr>
            <a:normAutofit fontScale="92500" lnSpcReduction="20000"/>
          </a:bodyPr>
          <a:lstStyle/>
          <a:p>
            <a:pPr marL="0" indent="0">
              <a:buNone/>
            </a:pPr>
            <a:r>
              <a:rPr lang="ru-RU" b="1" dirty="0"/>
              <a:t>Клиническая картина хронического гнойного лимфаденита </a:t>
            </a:r>
            <a:r>
              <a:rPr lang="ru-RU" dirty="0"/>
              <a:t>характеризуется более выраженными явлениями. Нередко отмечается периаденит, когда инфильтрат с лимфатическим узлом в центре теряет четкие контуры, кожа над ним становится гиперемированной, в складку не собирается или собирается с трудом. В центре инфильтрата отмечается очаг размягчения различных размеров. В других случаях воспалительные явления бывают менее выражены. Без явлений периаденита определяется одиночный расплавленный лимфатический узел, кожа над которым резко истончена с красновато-синюшным оттенком, пальпация слабо болезненна или безболезненна. Четко определяются симптомы флюктуации. Общее состояние ребенка при хроническом гнойном лимфадените обычно удовлетворительное. Температура тела колеблется от 37 до 38 ºС. Отмечаются лейкоцитоз и увеличенная СОЭ. В анализах мочи изменений нет. </a:t>
            </a:r>
          </a:p>
        </p:txBody>
      </p:sp>
    </p:spTree>
    <p:extLst>
      <p:ext uri="{BB962C8B-B14F-4D97-AF65-F5344CB8AC3E}">
        <p14:creationId xmlns:p14="http://schemas.microsoft.com/office/powerpoint/2010/main" val="342388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10AF18-57F6-A6DF-684A-369FD94A7CC1}"/>
              </a:ext>
            </a:extLst>
          </p:cNvPr>
          <p:cNvSpPr>
            <a:spLocks noGrp="1"/>
          </p:cNvSpPr>
          <p:nvPr>
            <p:ph type="title"/>
          </p:nvPr>
        </p:nvSpPr>
        <p:spPr/>
        <p:txBody>
          <a:bodyPr/>
          <a:lstStyle/>
          <a:p>
            <a:r>
              <a:rPr lang="ru-RU" dirty="0"/>
              <a:t>Клиническая картина</a:t>
            </a:r>
          </a:p>
        </p:txBody>
      </p:sp>
      <p:sp>
        <p:nvSpPr>
          <p:cNvPr id="3" name="Объект 2">
            <a:extLst>
              <a:ext uri="{FF2B5EF4-FFF2-40B4-BE49-F238E27FC236}">
                <a16:creationId xmlns:a16="http://schemas.microsoft.com/office/drawing/2014/main" id="{0E8AFE6A-FC50-CD54-7FFF-0A7EACC651FD}"/>
              </a:ext>
            </a:extLst>
          </p:cNvPr>
          <p:cNvSpPr>
            <a:spLocks noGrp="1"/>
          </p:cNvSpPr>
          <p:nvPr>
            <p:ph idx="1"/>
          </p:nvPr>
        </p:nvSpPr>
        <p:spPr/>
        <p:txBody>
          <a:bodyPr>
            <a:normAutofit fontScale="92500" lnSpcReduction="10000"/>
          </a:bodyPr>
          <a:lstStyle/>
          <a:p>
            <a:pPr marL="0" indent="0">
              <a:buNone/>
            </a:pPr>
            <a:r>
              <a:rPr lang="ru-RU" b="1" dirty="0" err="1"/>
              <a:t>Аденофлегмоны</a:t>
            </a:r>
            <a:r>
              <a:rPr lang="ru-RU" b="1" dirty="0"/>
              <a:t>. </a:t>
            </a:r>
            <a:r>
              <a:rPr lang="ru-RU" dirty="0"/>
              <a:t>Чаще локализуются в поднижнечелюстной и </a:t>
            </a:r>
            <a:r>
              <a:rPr lang="ru-RU" dirty="0" err="1"/>
              <a:t>подподбородочной</a:t>
            </a:r>
            <a:r>
              <a:rPr lang="ru-RU" dirty="0"/>
              <a:t> области, реже - в околоушной и щечной области. Развитие </a:t>
            </a:r>
            <a:r>
              <a:rPr lang="ru-RU" dirty="0" err="1"/>
              <a:t>аденофлегмон</a:t>
            </a:r>
            <a:r>
              <a:rPr lang="ru-RU" dirty="0"/>
              <a:t> связано с генерализацией процесса при острых гнойных лимфаденитах. Одновременно ухудшается самочувствие, повышается температура тела, боль принимает разлитой характер. Общее состояние больных при </a:t>
            </a:r>
            <a:r>
              <a:rPr lang="ru-RU" dirty="0" err="1"/>
              <a:t>аденофлегмонах</a:t>
            </a:r>
            <a:r>
              <a:rPr lang="ru-RU" dirty="0"/>
              <a:t> нарушается незначительно. Температура тела редко превышает 39°С. Выявляются нейтрофильный лейкоцитоз порядка 10-15х109/л, ускорение СОЭ до 40 мм/ч и отклонения от нормы биохимических, иммунологических показателей, характерные для острой фазы воспаления. При обследовании больного обнаруживаются клинические признаки флегмоны той или иной локализации, либо одновременное поражение двух-трех и более анатомических областей.</a:t>
            </a:r>
          </a:p>
        </p:txBody>
      </p:sp>
      <p:pic>
        <p:nvPicPr>
          <p:cNvPr id="4" name="Рисунок 3">
            <a:extLst>
              <a:ext uri="{FF2B5EF4-FFF2-40B4-BE49-F238E27FC236}">
                <a16:creationId xmlns:a16="http://schemas.microsoft.com/office/drawing/2014/main" id="{21937E0F-2680-B1B1-D75E-93EBD408CE91}"/>
              </a:ext>
            </a:extLst>
          </p:cNvPr>
          <p:cNvPicPr>
            <a:picLocks noChangeAspect="1"/>
          </p:cNvPicPr>
          <p:nvPr/>
        </p:nvPicPr>
        <p:blipFill>
          <a:blip r:embed="rId2"/>
          <a:stretch>
            <a:fillRect/>
          </a:stretch>
        </p:blipFill>
        <p:spPr>
          <a:xfrm>
            <a:off x="9960864" y="4044099"/>
            <a:ext cx="1839200" cy="2638044"/>
          </a:xfrm>
          <a:prstGeom prst="rect">
            <a:avLst/>
          </a:prstGeom>
        </p:spPr>
      </p:pic>
    </p:spTree>
    <p:extLst>
      <p:ext uri="{BB962C8B-B14F-4D97-AF65-F5344CB8AC3E}">
        <p14:creationId xmlns:p14="http://schemas.microsoft.com/office/powerpoint/2010/main" val="1312382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A91A52-6D4B-5FB3-73D9-8D1A3C9026DF}"/>
              </a:ext>
            </a:extLst>
          </p:cNvPr>
          <p:cNvSpPr>
            <a:spLocks noGrp="1"/>
          </p:cNvSpPr>
          <p:nvPr>
            <p:ph type="title"/>
          </p:nvPr>
        </p:nvSpPr>
        <p:spPr/>
        <p:txBody>
          <a:bodyPr/>
          <a:lstStyle/>
          <a:p>
            <a:r>
              <a:rPr lang="ru-RU" dirty="0"/>
              <a:t>Специфические лимфадениты </a:t>
            </a:r>
          </a:p>
        </p:txBody>
      </p:sp>
      <p:sp>
        <p:nvSpPr>
          <p:cNvPr id="3" name="Объект 2">
            <a:extLst>
              <a:ext uri="{FF2B5EF4-FFF2-40B4-BE49-F238E27FC236}">
                <a16:creationId xmlns:a16="http://schemas.microsoft.com/office/drawing/2014/main" id="{0FAB3DD4-DB2C-BD64-6027-CE071C3D5320}"/>
              </a:ext>
            </a:extLst>
          </p:cNvPr>
          <p:cNvSpPr>
            <a:spLocks noGrp="1"/>
          </p:cNvSpPr>
          <p:nvPr>
            <p:ph idx="1"/>
          </p:nvPr>
        </p:nvSpPr>
        <p:spPr/>
        <p:txBody>
          <a:bodyPr>
            <a:normAutofit fontScale="77500" lnSpcReduction="20000"/>
          </a:bodyPr>
          <a:lstStyle/>
          <a:p>
            <a:pPr marL="0" indent="0">
              <a:buNone/>
            </a:pPr>
            <a:r>
              <a:rPr lang="ru-RU" dirty="0"/>
              <a:t>Специфические лимфадениты возникают у детей вследствие туберкулезного поражения, заражения сифилисом, в результате развития актиномикоза или ВИЧ-инфекции. </a:t>
            </a:r>
          </a:p>
          <a:p>
            <a:r>
              <a:rPr lang="ru-RU" b="1" dirty="0"/>
              <a:t>Туберкулезные поражения слизистой оболочки и лимфоузлов </a:t>
            </a:r>
            <a:r>
              <a:rPr lang="ru-RU" dirty="0"/>
              <a:t>представляют собой проявления общего туберкулезного процесса. Входными воротами туберкулезной инфекции помимо дыхательных путей в отдельных случаях могут быть зубы с осложненным кариесом. Поражаются поднижнечелюстные, околоушные, щечные лимфоузлы. Они увеличены, уплотнены, слабо болезненны или безболезненны при пальпации, при развитии болезни расплавляются, образуя «холодный» абсцесс. Диагноз ставится на основании комплекса анамнестических, клинических, лабораторных данных. </a:t>
            </a:r>
          </a:p>
          <a:p>
            <a:r>
              <a:rPr lang="ru-RU" b="1" dirty="0"/>
              <a:t>Сифилитический лимфаденит.  </a:t>
            </a:r>
            <a:r>
              <a:rPr lang="ru-RU" dirty="0"/>
              <a:t>Характеризуется </a:t>
            </a:r>
            <a:r>
              <a:rPr lang="ru-RU" dirty="0" err="1"/>
              <a:t>плотноэластичной</a:t>
            </a:r>
            <a:r>
              <a:rPr lang="ru-RU" dirty="0"/>
              <a:t> консистенцией лимфоузлов, их безболезненностью при пальпации и отсутствием спаянности с окружающими тканями. Диагностика процесса основывается на оценке комплекса клинических симптомов и данных серологической реакции. Лечение данных форм лимфаденита проводится по специальным утвержденным схемам в специализированных лечебных учреждениях.</a:t>
            </a:r>
          </a:p>
        </p:txBody>
      </p:sp>
    </p:spTree>
    <p:extLst>
      <p:ext uri="{BB962C8B-B14F-4D97-AF65-F5344CB8AC3E}">
        <p14:creationId xmlns:p14="http://schemas.microsoft.com/office/powerpoint/2010/main" val="3812671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C799CA-C7B5-1FD6-5E6D-6976477BD47D}"/>
              </a:ext>
            </a:extLst>
          </p:cNvPr>
          <p:cNvSpPr>
            <a:spLocks noGrp="1"/>
          </p:cNvSpPr>
          <p:nvPr>
            <p:ph type="title"/>
          </p:nvPr>
        </p:nvSpPr>
        <p:spPr>
          <a:xfrm>
            <a:off x="2231136" y="235669"/>
            <a:ext cx="7729728" cy="1188720"/>
          </a:xfrm>
        </p:spPr>
        <p:txBody>
          <a:bodyPr/>
          <a:lstStyle/>
          <a:p>
            <a:r>
              <a:rPr lang="ru-RU" dirty="0"/>
              <a:t>диагностика</a:t>
            </a:r>
          </a:p>
        </p:txBody>
      </p:sp>
      <p:pic>
        <p:nvPicPr>
          <p:cNvPr id="5" name="Объект 4">
            <a:extLst>
              <a:ext uri="{FF2B5EF4-FFF2-40B4-BE49-F238E27FC236}">
                <a16:creationId xmlns:a16="http://schemas.microsoft.com/office/drawing/2014/main" id="{D8642B29-E21B-6D0C-219A-960F2D517AF1}"/>
              </a:ext>
            </a:extLst>
          </p:cNvPr>
          <p:cNvPicPr>
            <a:picLocks noGrp="1" noChangeAspect="1"/>
          </p:cNvPicPr>
          <p:nvPr>
            <p:ph idx="1"/>
          </p:nvPr>
        </p:nvPicPr>
        <p:blipFill rotWithShape="1">
          <a:blip r:embed="rId2"/>
          <a:srcRect l="46638" t="19180" r="24644" b="5757"/>
          <a:stretch/>
        </p:blipFill>
        <p:spPr>
          <a:xfrm>
            <a:off x="728035" y="1499162"/>
            <a:ext cx="5005633" cy="5358839"/>
          </a:xfrm>
        </p:spPr>
      </p:pic>
      <p:pic>
        <p:nvPicPr>
          <p:cNvPr id="7" name="Рисунок 6">
            <a:extLst>
              <a:ext uri="{FF2B5EF4-FFF2-40B4-BE49-F238E27FC236}">
                <a16:creationId xmlns:a16="http://schemas.microsoft.com/office/drawing/2014/main" id="{A87B3537-6387-EA95-F6BD-59AD48F87F81}"/>
              </a:ext>
            </a:extLst>
          </p:cNvPr>
          <p:cNvPicPr>
            <a:picLocks noChangeAspect="1"/>
          </p:cNvPicPr>
          <p:nvPr/>
        </p:nvPicPr>
        <p:blipFill rotWithShape="1">
          <a:blip r:embed="rId3"/>
          <a:srcRect l="45936" t="20481" r="25000" b="7690"/>
          <a:stretch/>
        </p:blipFill>
        <p:spPr>
          <a:xfrm>
            <a:off x="6458333" y="1499162"/>
            <a:ext cx="5005633" cy="5358838"/>
          </a:xfrm>
          <a:prstGeom prst="rect">
            <a:avLst/>
          </a:prstGeom>
        </p:spPr>
      </p:pic>
    </p:spTree>
    <p:extLst>
      <p:ext uri="{BB962C8B-B14F-4D97-AF65-F5344CB8AC3E}">
        <p14:creationId xmlns:p14="http://schemas.microsoft.com/office/powerpoint/2010/main" val="3078896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3823F8-469A-87CD-2BA0-861755A51E6A}"/>
              </a:ext>
            </a:extLst>
          </p:cNvPr>
          <p:cNvSpPr>
            <a:spLocks noGrp="1"/>
          </p:cNvSpPr>
          <p:nvPr>
            <p:ph type="title"/>
          </p:nvPr>
        </p:nvSpPr>
        <p:spPr>
          <a:xfrm>
            <a:off x="2231136" y="201121"/>
            <a:ext cx="7729728" cy="1188720"/>
          </a:xfrm>
        </p:spPr>
        <p:txBody>
          <a:bodyPr/>
          <a:lstStyle/>
          <a:p>
            <a:r>
              <a:rPr lang="ru-RU" dirty="0"/>
              <a:t>Диагностика</a:t>
            </a:r>
          </a:p>
        </p:txBody>
      </p:sp>
      <p:pic>
        <p:nvPicPr>
          <p:cNvPr id="4" name="Объект 3">
            <a:extLst>
              <a:ext uri="{FF2B5EF4-FFF2-40B4-BE49-F238E27FC236}">
                <a16:creationId xmlns:a16="http://schemas.microsoft.com/office/drawing/2014/main" id="{81228A21-D3BB-07FE-24E7-A137961054AA}"/>
              </a:ext>
            </a:extLst>
          </p:cNvPr>
          <p:cNvPicPr>
            <a:picLocks noGrp="1" noChangeAspect="1"/>
          </p:cNvPicPr>
          <p:nvPr>
            <p:ph idx="1"/>
          </p:nvPr>
        </p:nvPicPr>
        <p:blipFill>
          <a:blip r:embed="rId2"/>
          <a:stretch>
            <a:fillRect/>
          </a:stretch>
        </p:blipFill>
        <p:spPr>
          <a:xfrm>
            <a:off x="864125" y="1612458"/>
            <a:ext cx="4911364" cy="5166839"/>
          </a:xfrm>
          <a:prstGeom prst="rect">
            <a:avLst/>
          </a:prstGeom>
        </p:spPr>
      </p:pic>
      <p:pic>
        <p:nvPicPr>
          <p:cNvPr id="5" name="Рисунок 4">
            <a:extLst>
              <a:ext uri="{FF2B5EF4-FFF2-40B4-BE49-F238E27FC236}">
                <a16:creationId xmlns:a16="http://schemas.microsoft.com/office/drawing/2014/main" id="{00E36D38-9938-04AC-02BB-C17AD77D47EE}"/>
              </a:ext>
            </a:extLst>
          </p:cNvPr>
          <p:cNvPicPr>
            <a:picLocks noChangeAspect="1"/>
          </p:cNvPicPr>
          <p:nvPr/>
        </p:nvPicPr>
        <p:blipFill>
          <a:blip r:embed="rId3"/>
          <a:stretch>
            <a:fillRect/>
          </a:stretch>
        </p:blipFill>
        <p:spPr>
          <a:xfrm>
            <a:off x="6416511" y="1490038"/>
            <a:ext cx="4911364" cy="5289259"/>
          </a:xfrm>
          <a:prstGeom prst="rect">
            <a:avLst/>
          </a:prstGeom>
        </p:spPr>
      </p:pic>
    </p:spTree>
    <p:extLst>
      <p:ext uri="{BB962C8B-B14F-4D97-AF65-F5344CB8AC3E}">
        <p14:creationId xmlns:p14="http://schemas.microsoft.com/office/powerpoint/2010/main" val="4199307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0B2630-6D7F-60B2-23B4-A13ABA965B73}"/>
              </a:ext>
            </a:extLst>
          </p:cNvPr>
          <p:cNvSpPr>
            <a:spLocks noGrp="1"/>
          </p:cNvSpPr>
          <p:nvPr>
            <p:ph type="title"/>
          </p:nvPr>
        </p:nvSpPr>
        <p:spPr/>
        <p:txBody>
          <a:bodyPr/>
          <a:lstStyle/>
          <a:p>
            <a:r>
              <a:rPr lang="ru-RU" dirty="0"/>
              <a:t>лечение</a:t>
            </a:r>
          </a:p>
        </p:txBody>
      </p:sp>
      <p:sp>
        <p:nvSpPr>
          <p:cNvPr id="3" name="Объект 2">
            <a:extLst>
              <a:ext uri="{FF2B5EF4-FFF2-40B4-BE49-F238E27FC236}">
                <a16:creationId xmlns:a16="http://schemas.microsoft.com/office/drawing/2014/main" id="{0FEA721B-5AF7-088B-B23E-A772901B8BF0}"/>
              </a:ext>
            </a:extLst>
          </p:cNvPr>
          <p:cNvSpPr>
            <a:spLocks noGrp="1"/>
          </p:cNvSpPr>
          <p:nvPr>
            <p:ph idx="1"/>
          </p:nvPr>
        </p:nvSpPr>
        <p:spPr>
          <a:xfrm>
            <a:off x="2231136" y="2638044"/>
            <a:ext cx="7729728" cy="3762756"/>
          </a:xfrm>
        </p:spPr>
        <p:txBody>
          <a:bodyPr>
            <a:normAutofit fontScale="70000" lnSpcReduction="20000"/>
          </a:bodyPr>
          <a:lstStyle/>
          <a:p>
            <a:pPr marL="0" indent="0">
              <a:buNone/>
            </a:pPr>
            <a:r>
              <a:rPr lang="ru-RU" b="0" i="0" dirty="0">
                <a:solidFill>
                  <a:srgbClr val="000000"/>
                </a:solidFill>
                <a:effectLst/>
                <a:latin typeface="Times New Roman" panose="02020603050405020304" pitchFamily="18" charset="0"/>
              </a:rPr>
              <a:t>Главным в лечении больных с лимфаденитом является устранение причины, приведшей к его возникновению. Понятно, что при </a:t>
            </a:r>
            <a:r>
              <a:rPr lang="ru-RU" b="0" i="0" dirty="0" err="1">
                <a:solidFill>
                  <a:srgbClr val="000000"/>
                </a:solidFill>
                <a:effectLst/>
                <a:latin typeface="Times New Roman" panose="02020603050405020304" pitchFamily="18" charset="0"/>
              </a:rPr>
              <a:t>одонтогенном</a:t>
            </a:r>
            <a:r>
              <a:rPr lang="ru-RU" b="0" i="0" dirty="0">
                <a:solidFill>
                  <a:srgbClr val="000000"/>
                </a:solidFill>
                <a:effectLst/>
                <a:latin typeface="Times New Roman" panose="02020603050405020304" pitchFamily="18" charset="0"/>
              </a:rPr>
              <a:t> лимфадените в зависимости от состояния зуба, сроков формирования и рассасывания корня, возраста ребенка надо лечить или удалять "причинный" зуб.</a:t>
            </a:r>
          </a:p>
          <a:p>
            <a:pPr marL="0" indent="0">
              <a:buNone/>
            </a:pPr>
            <a:r>
              <a:rPr lang="ru-RU" b="0" i="0" dirty="0">
                <a:solidFill>
                  <a:srgbClr val="000000"/>
                </a:solidFill>
                <a:effectLst/>
                <a:latin typeface="Times New Roman" panose="02020603050405020304" pitchFamily="18" charset="0"/>
              </a:rPr>
              <a:t>Тактика лечения серозного лимфаденита прежде всего зависит от того, на какой день после начала заболевания ребенок обратился к врачу — чем раньше, тем больше шансов, что поможет консервативное лечение. Обычно сначала используют консервативное лечение — компрессы с 5 % раствором </a:t>
            </a:r>
            <a:r>
              <a:rPr lang="ru-RU" b="0" i="0" dirty="0" err="1">
                <a:solidFill>
                  <a:srgbClr val="000000"/>
                </a:solidFill>
                <a:effectLst/>
                <a:latin typeface="Times New Roman" panose="02020603050405020304" pitchFamily="18" charset="0"/>
              </a:rPr>
              <a:t>димексида</a:t>
            </a:r>
            <a:r>
              <a:rPr lang="ru-RU" b="0" i="0" dirty="0">
                <a:solidFill>
                  <a:srgbClr val="000000"/>
                </a:solidFill>
                <a:effectLst/>
                <a:latin typeface="Times New Roman" panose="02020603050405020304" pitchFamily="18" charset="0"/>
              </a:rPr>
              <a:t>, в котором растворяют противовоспалительные медикаментозные средства. Для этого надо к 10 мл 5 % ДМСО, растворенного в фурацилине, добавить по 1 мл раствора гидрокортизона, 50 % анальгина и 1 % димедрола. Приготовив </a:t>
            </a:r>
            <a:r>
              <a:rPr lang="ru-RU" b="0" i="1" dirty="0" err="1">
                <a:solidFill>
                  <a:srgbClr val="000000"/>
                </a:solidFill>
                <a:effectLst/>
                <a:latin typeface="Times New Roman" panose="02020603050405020304" pitchFamily="18" charset="0"/>
              </a:rPr>
              <a:t>ex</a:t>
            </a:r>
            <a:r>
              <a:rPr lang="ru-RU" b="0" i="1" dirty="0">
                <a:solidFill>
                  <a:srgbClr val="000000"/>
                </a:solidFill>
                <a:effectLst/>
                <a:latin typeface="Times New Roman" panose="02020603050405020304" pitchFamily="18" charset="0"/>
              </a:rPr>
              <a:t> </a:t>
            </a:r>
            <a:r>
              <a:rPr lang="ru-RU" b="0" i="1" dirty="0" err="1">
                <a:solidFill>
                  <a:srgbClr val="000000"/>
                </a:solidFill>
                <a:effectLst/>
                <a:latin typeface="Times New Roman" panose="02020603050405020304" pitchFamily="18" charset="0"/>
              </a:rPr>
              <a:t>tempore</a:t>
            </a:r>
            <a:r>
              <a:rPr lang="ru-RU" b="0" i="1" dirty="0">
                <a:solidFill>
                  <a:srgbClr val="000000"/>
                </a:solidFill>
                <a:effectLst/>
                <a:latin typeface="Times New Roman" panose="02020603050405020304" pitchFamily="18" charset="0"/>
              </a:rPr>
              <a:t> </a:t>
            </a:r>
            <a:r>
              <a:rPr lang="ru-RU" b="0" i="0" dirty="0">
                <a:solidFill>
                  <a:srgbClr val="000000"/>
                </a:solidFill>
                <a:effectLst/>
                <a:latin typeface="Times New Roman" panose="02020603050405020304" pitchFamily="18" charset="0"/>
              </a:rPr>
              <a:t>такой раствор, делают классический компресс на тот участок, где находится увеличенный лимфатический узел.</a:t>
            </a:r>
          </a:p>
          <a:p>
            <a:pPr marL="0" indent="0">
              <a:buNone/>
            </a:pPr>
            <a:r>
              <a:rPr lang="ru-RU" b="0" i="0" dirty="0">
                <a:solidFill>
                  <a:srgbClr val="000000"/>
                </a:solidFill>
                <a:effectLst/>
                <a:latin typeface="Times New Roman" panose="02020603050405020304" pitchFamily="18" charset="0"/>
              </a:rPr>
              <a:t>В некоторых учебных пособиях и учебниках указано, что для лечения серозного воспаления лимфатического </a:t>
            </a:r>
            <a:r>
              <a:rPr lang="ru-RU" b="0" dirty="0">
                <a:solidFill>
                  <a:srgbClr val="000000"/>
                </a:solidFill>
                <a:effectLst/>
                <a:latin typeface="Times New Roman" panose="02020603050405020304" pitchFamily="18" charset="0"/>
              </a:rPr>
              <a:t>узла эффективными являются </a:t>
            </a:r>
            <a:r>
              <a:rPr lang="ru-RU" b="0" dirty="0" err="1">
                <a:solidFill>
                  <a:srgbClr val="000000"/>
                </a:solidFill>
                <a:effectLst/>
                <a:latin typeface="Times New Roman" panose="02020603050405020304" pitchFamily="18" charset="0"/>
              </a:rPr>
              <a:t>полуспиртовые</a:t>
            </a:r>
            <a:r>
              <a:rPr lang="ru-RU" b="0" dirty="0">
                <a:solidFill>
                  <a:srgbClr val="000000"/>
                </a:solidFill>
                <a:effectLst/>
                <a:latin typeface="Times New Roman" panose="02020603050405020304" pitchFamily="18" charset="0"/>
              </a:rPr>
              <a:t> компрессы, парафиновые аппликации, повязки с мазью Вишневского, по Дубровину, УВЧ. Определенный смысл в вышеназванных средствах лечения есть. Это подтверждено более чем столетним их применением, но эффективность средства зависит от того, в какой фазе воспалительного процесса оно было применено. В связи с тем, что ребенок к врачу попадает не в первые дни заболевания, все эти тепловые процедуры вызывают лишь застойные явления в лимфатическом узле и повышают местную температуру, что способствует развитию микроорганизмов (чем и объясняется переход серозного воспаления в гнойное). Закрытые мазевые повязки не должны применяться часто, поскольку они нарушают нормальное функционирование потовых, сальных желез, волосяных фолликулов кожи пораженного участка и т.п.</a:t>
            </a:r>
          </a:p>
          <a:p>
            <a:pPr marL="0" indent="0">
              <a:buNone/>
            </a:pPr>
            <a:endParaRPr lang="ru-RU" dirty="0"/>
          </a:p>
        </p:txBody>
      </p:sp>
    </p:spTree>
    <p:extLst>
      <p:ext uri="{BB962C8B-B14F-4D97-AF65-F5344CB8AC3E}">
        <p14:creationId xmlns:p14="http://schemas.microsoft.com/office/powerpoint/2010/main" val="1874140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01F2F7-CA80-42E8-EF66-43CE96318E67}"/>
              </a:ext>
            </a:extLst>
          </p:cNvPr>
          <p:cNvSpPr>
            <a:spLocks noGrp="1"/>
          </p:cNvSpPr>
          <p:nvPr>
            <p:ph type="title"/>
          </p:nvPr>
        </p:nvSpPr>
        <p:spPr/>
        <p:txBody>
          <a:bodyPr/>
          <a:lstStyle/>
          <a:p>
            <a:r>
              <a:rPr lang="ru-RU" dirty="0"/>
              <a:t>лечение</a:t>
            </a:r>
          </a:p>
        </p:txBody>
      </p:sp>
      <p:sp>
        <p:nvSpPr>
          <p:cNvPr id="3" name="Объект 2">
            <a:extLst>
              <a:ext uri="{FF2B5EF4-FFF2-40B4-BE49-F238E27FC236}">
                <a16:creationId xmlns:a16="http://schemas.microsoft.com/office/drawing/2014/main" id="{DEF16BCD-3DD8-AD0F-8063-85B8243E93B5}"/>
              </a:ext>
            </a:extLst>
          </p:cNvPr>
          <p:cNvSpPr>
            <a:spLocks noGrp="1"/>
          </p:cNvSpPr>
          <p:nvPr>
            <p:ph idx="1"/>
          </p:nvPr>
        </p:nvSpPr>
        <p:spPr/>
        <p:txBody>
          <a:bodyPr>
            <a:normAutofit fontScale="70000" lnSpcReduction="20000"/>
          </a:bodyPr>
          <a:lstStyle/>
          <a:p>
            <a:pPr marL="0" indent="0" algn="just">
              <a:buNone/>
            </a:pPr>
            <a:r>
              <a:rPr lang="ru-RU" b="0" dirty="0">
                <a:solidFill>
                  <a:srgbClr val="000000"/>
                </a:solidFill>
                <a:effectLst/>
                <a:latin typeface="Times New Roman" panose="02020603050405020304" pitchFamily="18" charset="0"/>
              </a:rPr>
              <a:t>Более логичным является использование на ранних стадиях воспаления гипотермии, уменьшающей отек тканей, замедляющей распад белков, снижающей ацидоз и гипоксию тканей, размножение микрофлоры, энергетический обмен в лимфатических узлах.  Если ребенок обращается к врачу в первые 2-3 суток от начала заболевания, наиболее эффективным является применение </a:t>
            </a:r>
            <a:r>
              <a:rPr lang="ru-RU" b="0" dirty="0" err="1">
                <a:solidFill>
                  <a:srgbClr val="000000"/>
                </a:solidFill>
                <a:effectLst/>
                <a:latin typeface="Times New Roman" panose="02020603050405020304" pitchFamily="18" charset="0"/>
              </a:rPr>
              <a:t>фонофореза</a:t>
            </a:r>
            <a:r>
              <a:rPr lang="ru-RU" b="0" dirty="0">
                <a:solidFill>
                  <a:srgbClr val="000000"/>
                </a:solidFill>
                <a:effectLst/>
                <a:latin typeface="Times New Roman" panose="02020603050405020304" pitchFamily="18" charset="0"/>
              </a:rPr>
              <a:t> гидрокортизона, электрофореза ДМСО с антибиотиком и димедролом, лазер-терапии.</a:t>
            </a:r>
          </a:p>
          <a:p>
            <a:pPr marL="0" indent="0" algn="just">
              <a:buNone/>
            </a:pPr>
            <a:r>
              <a:rPr lang="ru-RU" b="0" dirty="0">
                <a:solidFill>
                  <a:srgbClr val="000000"/>
                </a:solidFill>
                <a:effectLst/>
                <a:latin typeface="Times New Roman" panose="02020603050405020304" pitchFamily="18" charset="0"/>
              </a:rPr>
              <a:t>Основной метод лечения гнойных форм лимфаденитов — </a:t>
            </a:r>
            <a:r>
              <a:rPr lang="ru-RU" b="0" dirty="0" err="1">
                <a:solidFill>
                  <a:srgbClr val="000000"/>
                </a:solidFill>
                <a:effectLst/>
                <a:latin typeface="Times New Roman" panose="02020603050405020304" pitchFamily="18" charset="0"/>
              </a:rPr>
              <a:t>хирургическийю</a:t>
            </a:r>
            <a:r>
              <a:rPr lang="ru-RU" b="0" dirty="0">
                <a:solidFill>
                  <a:srgbClr val="000000"/>
                </a:solidFill>
                <a:effectLst/>
                <a:latin typeface="Times New Roman" panose="02020603050405020304" pitchFamily="18" charset="0"/>
              </a:rPr>
              <a:t> Операцию необходимо делать в условиях стационара под общим обезболиванием. Разрезы кожи и подкожной жировой клетчатки, а также капсулы лимфатического узла должны быть одной длины, чтобы не получился конусообразный раневой канал, затрудняющий эвакуацию содержимого. Направление разрезов кожи проводят с учетом естественных складок и линий "безопасных" разрезов. В понятие санации очага воспаления входит:</a:t>
            </a:r>
          </a:p>
          <a:p>
            <a:pPr marL="0" indent="0" algn="just">
              <a:buNone/>
            </a:pPr>
            <a:r>
              <a:rPr lang="ru-RU" b="0" dirty="0">
                <a:solidFill>
                  <a:srgbClr val="000000"/>
                </a:solidFill>
                <a:effectLst/>
                <a:latin typeface="Times New Roman" panose="02020603050405020304" pitchFamily="18" charset="0"/>
              </a:rPr>
              <a:t>1)удаление паренхимы лимфатического узла </a:t>
            </a:r>
            <a:r>
              <a:rPr lang="ru-RU" b="0" dirty="0" err="1">
                <a:solidFill>
                  <a:srgbClr val="000000"/>
                </a:solidFill>
                <a:effectLst/>
                <a:latin typeface="Times New Roman" panose="02020603050405020304" pitchFamily="18" charset="0"/>
              </a:rPr>
              <a:t>кюретажной</a:t>
            </a:r>
            <a:r>
              <a:rPr lang="ru-RU" b="0" dirty="0">
                <a:solidFill>
                  <a:srgbClr val="000000"/>
                </a:solidFill>
                <a:effectLst/>
                <a:latin typeface="Times New Roman" panose="02020603050405020304" pitchFamily="18" charset="0"/>
              </a:rPr>
              <a:t> ложкой (в тех случаях, когда паренхима представлена не только гноем, но и распавшимися участками лимфоузла);</a:t>
            </a:r>
          </a:p>
          <a:p>
            <a:pPr marL="0" indent="0" algn="just">
              <a:buNone/>
            </a:pPr>
            <a:r>
              <a:rPr lang="ru-RU" b="0" dirty="0">
                <a:solidFill>
                  <a:srgbClr val="000000"/>
                </a:solidFill>
                <a:effectLst/>
                <a:latin typeface="Times New Roman" panose="02020603050405020304" pitchFamily="18" charset="0"/>
              </a:rPr>
              <a:t>2)обязательное дренирование раны резиновым выпускником;</a:t>
            </a:r>
          </a:p>
          <a:p>
            <a:pPr marL="0" indent="0" algn="just">
              <a:buNone/>
            </a:pPr>
            <a:r>
              <a:rPr lang="ru-RU" b="0" dirty="0">
                <a:solidFill>
                  <a:srgbClr val="000000"/>
                </a:solidFill>
                <a:effectLst/>
                <a:latin typeface="Times New Roman" panose="02020603050405020304" pitchFamily="18" charset="0"/>
              </a:rPr>
              <a:t>3)наложение на рану повязки с гипертоническим раствором натрия хлорида или 5 % раствором ДМСО.</a:t>
            </a:r>
          </a:p>
          <a:p>
            <a:endParaRPr lang="ru-RU" dirty="0"/>
          </a:p>
        </p:txBody>
      </p:sp>
      <p:pic>
        <p:nvPicPr>
          <p:cNvPr id="5" name="Рисунок 4">
            <a:extLst>
              <a:ext uri="{FF2B5EF4-FFF2-40B4-BE49-F238E27FC236}">
                <a16:creationId xmlns:a16="http://schemas.microsoft.com/office/drawing/2014/main" id="{5224763C-5545-3024-12BB-C0B2CE198996}"/>
              </a:ext>
            </a:extLst>
          </p:cNvPr>
          <p:cNvPicPr>
            <a:picLocks noChangeAspect="1"/>
          </p:cNvPicPr>
          <p:nvPr/>
        </p:nvPicPr>
        <p:blipFill rotWithShape="1">
          <a:blip r:embed="rId2"/>
          <a:srcRect l="11675" t="30103" r="55155" b="37869"/>
          <a:stretch/>
        </p:blipFill>
        <p:spPr>
          <a:xfrm>
            <a:off x="8936610" y="5618836"/>
            <a:ext cx="2230885" cy="1211646"/>
          </a:xfrm>
          <a:prstGeom prst="rect">
            <a:avLst/>
          </a:prstGeom>
        </p:spPr>
      </p:pic>
    </p:spTree>
    <p:extLst>
      <p:ext uri="{BB962C8B-B14F-4D97-AF65-F5344CB8AC3E}">
        <p14:creationId xmlns:p14="http://schemas.microsoft.com/office/powerpoint/2010/main" val="3366687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6CABEC-729B-02BC-C76B-7D2E9B8FAC44}"/>
              </a:ext>
            </a:extLst>
          </p:cNvPr>
          <p:cNvSpPr>
            <a:spLocks noGrp="1"/>
          </p:cNvSpPr>
          <p:nvPr>
            <p:ph type="title"/>
          </p:nvPr>
        </p:nvSpPr>
        <p:spPr/>
        <p:txBody>
          <a:bodyPr/>
          <a:lstStyle/>
          <a:p>
            <a:r>
              <a:rPr lang="ru-RU" dirty="0"/>
              <a:t>лечение</a:t>
            </a:r>
          </a:p>
        </p:txBody>
      </p:sp>
      <p:sp>
        <p:nvSpPr>
          <p:cNvPr id="3" name="Объект 2">
            <a:extLst>
              <a:ext uri="{FF2B5EF4-FFF2-40B4-BE49-F238E27FC236}">
                <a16:creationId xmlns:a16="http://schemas.microsoft.com/office/drawing/2014/main" id="{03F75583-39D0-42EC-EAAA-38D3B9B9E0E2}"/>
              </a:ext>
            </a:extLst>
          </p:cNvPr>
          <p:cNvSpPr>
            <a:spLocks noGrp="1"/>
          </p:cNvSpPr>
          <p:nvPr>
            <p:ph idx="1"/>
          </p:nvPr>
        </p:nvSpPr>
        <p:spPr>
          <a:xfrm>
            <a:off x="2231136" y="2496642"/>
            <a:ext cx="7729728" cy="3970146"/>
          </a:xfrm>
        </p:spPr>
        <p:txBody>
          <a:bodyPr>
            <a:normAutofit fontScale="70000" lnSpcReduction="20000"/>
          </a:bodyPr>
          <a:lstStyle/>
          <a:p>
            <a:pPr marL="0" indent="0" algn="just">
              <a:buNone/>
            </a:pPr>
            <a:r>
              <a:rPr lang="ru-RU" b="0" dirty="0">
                <a:solidFill>
                  <a:srgbClr val="000000"/>
                </a:solidFill>
                <a:effectLst/>
                <a:latin typeface="Times New Roman" panose="02020603050405020304" pitchFamily="18" charset="0"/>
              </a:rPr>
              <a:t>При </a:t>
            </a:r>
            <a:r>
              <a:rPr lang="ru-RU" b="0" dirty="0" err="1">
                <a:solidFill>
                  <a:srgbClr val="000000"/>
                </a:solidFill>
                <a:effectLst/>
                <a:latin typeface="Times New Roman" panose="02020603050405020304" pitchFamily="18" charset="0"/>
              </a:rPr>
              <a:t>длительносуществующих</a:t>
            </a:r>
            <a:r>
              <a:rPr lang="ru-RU" b="0" dirty="0">
                <a:solidFill>
                  <a:srgbClr val="000000"/>
                </a:solidFill>
                <a:effectLst/>
                <a:latin typeface="Times New Roman" panose="02020603050405020304" pitchFamily="18" charset="0"/>
              </a:rPr>
              <a:t> острых гнойных или хронических гнойных лимфаденитах с поверхностной локализацией и наличием баллотирования (флюктуация), можно использовать метод: на противоположных полюсах абсцесса делается два прокола кожи, расположенных один от другого на расстоянии 2-3 см, через которые проводятся полихлорвиниловые перфорированные трубки (для дренирования и последующего промывания полости абсцесса). Этот прием позволяет обойтись без разрезов, поэтому образования деформирующих рубцов в области лица не происходит, что улучшает косметический результат операции.</a:t>
            </a:r>
          </a:p>
          <a:p>
            <a:pPr marL="0" indent="0" algn="just">
              <a:buNone/>
            </a:pPr>
            <a:r>
              <a:rPr lang="ru-RU" b="0" dirty="0">
                <a:solidFill>
                  <a:srgbClr val="000000"/>
                </a:solidFill>
                <a:effectLst/>
                <a:latin typeface="Times New Roman" panose="02020603050405020304" pitchFamily="18" charset="0"/>
              </a:rPr>
              <a:t>После вскрытия абсцесса назначают </a:t>
            </a:r>
            <a:r>
              <a:rPr lang="ru-RU" b="0" dirty="0" err="1">
                <a:solidFill>
                  <a:srgbClr val="000000"/>
                </a:solidFill>
                <a:effectLst/>
                <a:latin typeface="Times New Roman" panose="02020603050405020304" pitchFamily="18" charset="0"/>
              </a:rPr>
              <a:t>физпроцедуры</a:t>
            </a:r>
            <a:r>
              <a:rPr lang="ru-RU" b="0" dirty="0">
                <a:solidFill>
                  <a:srgbClr val="000000"/>
                </a:solidFill>
                <a:effectLst/>
                <a:latin typeface="Times New Roman" panose="02020603050405020304" pitchFamily="18" charset="0"/>
              </a:rPr>
              <a:t> — электрофорез ферментов, УВЧ, магнитотерапию, гелий-неоновое облучение, УФО, что имеет смысл только при адекватном дренировании очага воспаления.</a:t>
            </a:r>
          </a:p>
          <a:p>
            <a:pPr marL="0" indent="0" algn="just">
              <a:buNone/>
            </a:pPr>
            <a:r>
              <a:rPr lang="ru-RU" b="0" dirty="0">
                <a:solidFill>
                  <a:srgbClr val="000000"/>
                </a:solidFill>
                <a:effectLst/>
                <a:latin typeface="Times New Roman" panose="02020603050405020304" pitchFamily="18" charset="0"/>
              </a:rPr>
              <a:t>При гиперпластическом лимфадените, как </a:t>
            </a:r>
            <a:r>
              <a:rPr lang="ru-RU" b="0" dirty="0" err="1">
                <a:solidFill>
                  <a:srgbClr val="000000"/>
                </a:solidFill>
                <a:effectLst/>
                <a:latin typeface="Times New Roman" panose="02020603050405020304" pitchFamily="18" charset="0"/>
              </a:rPr>
              <a:t>одонтогенном</a:t>
            </a:r>
            <a:r>
              <a:rPr lang="ru-RU" b="0" dirty="0">
                <a:solidFill>
                  <a:srgbClr val="000000"/>
                </a:solidFill>
                <a:effectLst/>
                <a:latin typeface="Times New Roman" panose="02020603050405020304" pitchFamily="18" charset="0"/>
              </a:rPr>
              <a:t>, так и </a:t>
            </a:r>
            <a:r>
              <a:rPr lang="ru-RU" b="0" dirty="0" err="1">
                <a:solidFill>
                  <a:srgbClr val="000000"/>
                </a:solidFill>
                <a:effectLst/>
                <a:latin typeface="Times New Roman" panose="02020603050405020304" pitchFamily="18" charset="0"/>
              </a:rPr>
              <a:t>неодонтогенном</a:t>
            </a:r>
            <a:r>
              <a:rPr lang="ru-RU" b="0" dirty="0">
                <a:solidFill>
                  <a:srgbClr val="000000"/>
                </a:solidFill>
                <a:effectLst/>
                <a:latin typeface="Times New Roman" panose="02020603050405020304" pitchFamily="18" charset="0"/>
              </a:rPr>
              <a:t>, такой узел лучше удалить с последующим патогистологическим его исследованием.</a:t>
            </a:r>
          </a:p>
          <a:p>
            <a:pPr marL="0" indent="0" algn="just">
              <a:buNone/>
            </a:pPr>
            <a:r>
              <a:rPr lang="ru-RU" b="0" dirty="0">
                <a:solidFill>
                  <a:srgbClr val="000000"/>
                </a:solidFill>
                <a:effectLst/>
                <a:latin typeface="Times New Roman" panose="02020603050405020304" pitchFamily="18" charset="0"/>
              </a:rPr>
              <a:t>В зависимости от выраженности воспаления и интоксикации организма применяют следующие группы медикаментозных препаратов: </a:t>
            </a:r>
            <a:r>
              <a:rPr lang="ru-RU" b="0" dirty="0" err="1">
                <a:solidFill>
                  <a:srgbClr val="000000"/>
                </a:solidFill>
                <a:effectLst/>
                <a:latin typeface="Times New Roman" panose="02020603050405020304" pitchFamily="18" charset="0"/>
              </a:rPr>
              <a:t>дезинтоксикационные</a:t>
            </a:r>
            <a:r>
              <a:rPr lang="ru-RU" b="0" dirty="0">
                <a:solidFill>
                  <a:srgbClr val="000000"/>
                </a:solidFill>
                <a:effectLst/>
                <a:latin typeface="Times New Roman" panose="02020603050405020304" pitchFamily="18" charset="0"/>
              </a:rPr>
              <a:t>, антигистаминные, антиоксидантные, витаминные препараты групп В и С, иммуностимуляторы.</a:t>
            </a:r>
          </a:p>
          <a:p>
            <a:pPr marL="0" indent="0" algn="just">
              <a:buNone/>
            </a:pPr>
            <a:r>
              <a:rPr lang="ru-RU" b="0" dirty="0">
                <a:solidFill>
                  <a:srgbClr val="000000"/>
                </a:solidFill>
                <a:effectLst/>
                <a:latin typeface="Times New Roman" panose="02020603050405020304" pitchFamily="18" charset="0"/>
              </a:rPr>
              <a:t>По применению антибиотиков предлагается такая тактика: при острых </a:t>
            </a:r>
            <a:r>
              <a:rPr lang="ru-RU" b="0" dirty="0" err="1">
                <a:solidFill>
                  <a:srgbClr val="000000"/>
                </a:solidFill>
                <a:effectLst/>
                <a:latin typeface="Times New Roman" panose="02020603050405020304" pitchFamily="18" charset="0"/>
              </a:rPr>
              <a:t>неодонтогенных</a:t>
            </a:r>
            <a:r>
              <a:rPr lang="ru-RU" b="0" dirty="0">
                <a:solidFill>
                  <a:srgbClr val="000000"/>
                </a:solidFill>
                <a:effectLst/>
                <a:latin typeface="Times New Roman" panose="02020603050405020304" pitchFamily="18" charset="0"/>
              </a:rPr>
              <a:t> воспалениях лимфатических узлов, сопровождающихся общей реакцией организма, ослабленным детям младшего возраста назначают антибиотики в соответствующих возрастных дозах, которые накапливаются в мягких тканях, а именно в лимфатических узлах (ампициллин, цефазолин, </a:t>
            </a:r>
            <a:r>
              <a:rPr lang="ru-RU" b="0" dirty="0" err="1">
                <a:solidFill>
                  <a:srgbClr val="000000"/>
                </a:solidFill>
                <a:effectLst/>
                <a:latin typeface="Times New Roman" panose="02020603050405020304" pitchFamily="18" charset="0"/>
              </a:rPr>
              <a:t>клафоран</a:t>
            </a:r>
            <a:r>
              <a:rPr lang="ru-RU" b="0" dirty="0">
                <a:solidFill>
                  <a:srgbClr val="000000"/>
                </a:solidFill>
                <a:effectLst/>
                <a:latin typeface="Times New Roman" panose="02020603050405020304" pitchFamily="18" charset="0"/>
              </a:rPr>
              <a:t>). При остром </a:t>
            </a:r>
            <a:r>
              <a:rPr lang="ru-RU" b="0" dirty="0" err="1">
                <a:solidFill>
                  <a:srgbClr val="000000"/>
                </a:solidFill>
                <a:effectLst/>
                <a:latin typeface="Times New Roman" panose="02020603050405020304" pitchFamily="18" charset="0"/>
              </a:rPr>
              <a:t>одонтогенном</a:t>
            </a:r>
            <a:r>
              <a:rPr lang="ru-RU" b="0" dirty="0">
                <a:solidFill>
                  <a:srgbClr val="000000"/>
                </a:solidFill>
                <a:effectLst/>
                <a:latin typeface="Times New Roman" panose="02020603050405020304" pitchFamily="18" charset="0"/>
              </a:rPr>
              <a:t> лимфадените и его хронических формах, удовлетворительном общем состоянии ребенка и адекватном хирургическом лечении использование антибиотиков нецелесообразно.</a:t>
            </a:r>
          </a:p>
          <a:p>
            <a:endParaRPr lang="ru-RU" dirty="0"/>
          </a:p>
        </p:txBody>
      </p:sp>
    </p:spTree>
    <p:extLst>
      <p:ext uri="{BB962C8B-B14F-4D97-AF65-F5344CB8AC3E}">
        <p14:creationId xmlns:p14="http://schemas.microsoft.com/office/powerpoint/2010/main" val="4201930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FB9403-DB39-6131-A204-484DEF5ACDC3}"/>
              </a:ext>
            </a:extLst>
          </p:cNvPr>
          <p:cNvSpPr>
            <a:spLocks noGrp="1"/>
          </p:cNvSpPr>
          <p:nvPr>
            <p:ph type="title"/>
          </p:nvPr>
        </p:nvSpPr>
        <p:spPr/>
        <p:txBody>
          <a:bodyPr/>
          <a:lstStyle/>
          <a:p>
            <a:r>
              <a:rPr lang="ru-RU" dirty="0"/>
              <a:t>Список литературы</a:t>
            </a:r>
          </a:p>
        </p:txBody>
      </p:sp>
      <p:sp>
        <p:nvSpPr>
          <p:cNvPr id="3" name="Объект 2">
            <a:extLst>
              <a:ext uri="{FF2B5EF4-FFF2-40B4-BE49-F238E27FC236}">
                <a16:creationId xmlns:a16="http://schemas.microsoft.com/office/drawing/2014/main" id="{778B8235-3B5F-0416-460E-E2F2A90F9539}"/>
              </a:ext>
            </a:extLst>
          </p:cNvPr>
          <p:cNvSpPr>
            <a:spLocks noGrp="1"/>
          </p:cNvSpPr>
          <p:nvPr>
            <p:ph idx="1"/>
          </p:nvPr>
        </p:nvSpPr>
        <p:spPr>
          <a:xfrm>
            <a:off x="2231136" y="2496642"/>
            <a:ext cx="7729728" cy="4111548"/>
          </a:xfrm>
        </p:spPr>
        <p:txBody>
          <a:bodyPr>
            <a:normAutofit fontScale="40000" lnSpcReduction="20000"/>
          </a:bodyPr>
          <a:lstStyle/>
          <a:p>
            <a:pPr marL="342900" indent="-342900">
              <a:buFont typeface="+mj-lt"/>
              <a:buAutoNum type="arabicPeriod"/>
            </a:pPr>
            <a:r>
              <a:rPr lang="ru-RU" sz="3500" dirty="0"/>
              <a:t>Воспалительные заболевания в челюстно-лицевой области у детей/В. В. Рогинский, А И. </a:t>
            </a:r>
            <a:r>
              <a:rPr lang="ru-RU" sz="3500" dirty="0" err="1"/>
              <a:t>Воложин</a:t>
            </a:r>
            <a:r>
              <a:rPr lang="ru-RU" sz="3500" dirty="0"/>
              <a:t>, В. А. </a:t>
            </a:r>
            <a:r>
              <a:rPr lang="ru-RU" sz="3500" dirty="0" err="1"/>
              <a:t>Вайлерт</a:t>
            </a:r>
            <a:r>
              <a:rPr lang="ru-RU" sz="3500" dirty="0"/>
              <a:t>, В. М. Елизарова, А Т. Карнаухов, Е. С. </a:t>
            </a:r>
            <a:r>
              <a:rPr lang="ru-RU" sz="3500" dirty="0" err="1"/>
              <a:t>Петрина</a:t>
            </a:r>
            <a:r>
              <a:rPr lang="ru-RU" sz="3500" dirty="0"/>
              <a:t>, М. Л. </a:t>
            </a:r>
            <a:r>
              <a:rPr lang="ru-RU" sz="3500" dirty="0" err="1"/>
              <a:t>Стебелькова</a:t>
            </a:r>
            <a:r>
              <a:rPr lang="ru-RU" sz="3500" dirty="0"/>
              <a:t>/ Под. ред. В. В. Рогинского. —М.: </a:t>
            </a:r>
            <a:r>
              <a:rPr lang="ru-RU" sz="3500" dirty="0" err="1"/>
              <a:t>Детстомиздат</a:t>
            </a:r>
            <a:r>
              <a:rPr lang="ru-RU" sz="3500" dirty="0"/>
              <a:t>, 1998. — 272 с.</a:t>
            </a:r>
          </a:p>
          <a:p>
            <a:pPr marL="342900" indent="-342900">
              <a:buFont typeface="+mj-lt"/>
              <a:buAutoNum type="arabicPeriod"/>
            </a:pPr>
            <a:r>
              <a:rPr lang="ru-RU" sz="3500" dirty="0"/>
              <a:t>Детская хирургическая стоматология : учеб. пособие / Д38 А.К. Корсак [и др.]; под ред. А.К. Корсака. – Минск : </a:t>
            </a:r>
            <a:r>
              <a:rPr lang="ru-RU" sz="3500" dirty="0" err="1"/>
              <a:t>Выш</a:t>
            </a:r>
            <a:r>
              <a:rPr lang="ru-RU" sz="3500" dirty="0"/>
              <a:t>. шк., 2013. – 527 с.</a:t>
            </a:r>
          </a:p>
          <a:p>
            <a:pPr marL="342900" indent="-342900">
              <a:buFont typeface="+mj-lt"/>
              <a:buAutoNum type="arabicPeriod"/>
            </a:pPr>
            <a:r>
              <a:rPr lang="ru-RU" sz="3500" b="0" i="0" dirty="0">
                <a:solidFill>
                  <a:srgbClr val="333333"/>
                </a:solidFill>
                <a:effectLst/>
              </a:rPr>
              <a:t>Тарасенко, С. В. Хирургическая стоматология : учебник / под ред. С. В. Тарасенко. - Москва : ГЭОТАР-Медиа, 2021. - 672 с.</a:t>
            </a:r>
          </a:p>
          <a:p>
            <a:pPr marL="342900" indent="-342900">
              <a:buFont typeface="+mj-lt"/>
              <a:buAutoNum type="arabicPeriod"/>
            </a:pPr>
            <a:r>
              <a:rPr lang="ru-RU" sz="3500" dirty="0"/>
              <a:t>Воспалительные заболевания, травмы и опухоли </a:t>
            </a:r>
            <a:r>
              <a:rPr lang="ru-RU" sz="3500" dirty="0" err="1"/>
              <a:t>челюстно</a:t>
            </a:r>
            <a:r>
              <a:rPr lang="ru-RU" sz="3500" dirty="0"/>
              <a:t> лицевой области у детей : учебное пособие к практическим занятиям для </a:t>
            </a:r>
            <a:r>
              <a:rPr lang="ru-RU" sz="3500" dirty="0" err="1"/>
              <a:t>врачейинтернов</a:t>
            </a:r>
            <a:r>
              <a:rPr lang="ru-RU" sz="3500" dirty="0"/>
              <a:t>, клинических ординаторов стоматологических фа </a:t>
            </a:r>
            <a:r>
              <a:rPr lang="ru-RU" sz="3500" dirty="0" err="1"/>
              <a:t>культетов</a:t>
            </a:r>
            <a:r>
              <a:rPr lang="ru-RU" sz="3500" dirty="0"/>
              <a:t> / С. Б. </a:t>
            </a:r>
            <a:r>
              <a:rPr lang="ru-RU" sz="3500" dirty="0" err="1"/>
              <a:t>Фищев</a:t>
            </a:r>
            <a:r>
              <a:rPr lang="ru-RU" sz="3500" dirty="0"/>
              <a:t>, А. Г. Климов, И. В. Березкина, А. В. </a:t>
            </a:r>
            <a:r>
              <a:rPr lang="ru-RU" sz="3500" dirty="0" err="1"/>
              <a:t>Севастья</a:t>
            </a:r>
            <a:r>
              <a:rPr lang="ru-RU" sz="3500" dirty="0"/>
              <a:t> нов. — </a:t>
            </a:r>
            <a:r>
              <a:rPr lang="ru-RU" sz="3500" dirty="0" err="1"/>
              <a:t>СанктПетербург</a:t>
            </a:r>
            <a:r>
              <a:rPr lang="ru-RU" sz="3500" dirty="0"/>
              <a:t> : </a:t>
            </a:r>
            <a:r>
              <a:rPr lang="ru-RU" sz="3500" dirty="0" err="1"/>
              <a:t>СпецЛит</a:t>
            </a:r>
            <a:r>
              <a:rPr lang="ru-RU" sz="3500" dirty="0"/>
              <a:t>, 2015. — 55 с. </a:t>
            </a:r>
          </a:p>
          <a:p>
            <a:pPr marL="342900" indent="-342900">
              <a:buFont typeface="+mj-lt"/>
              <a:buAutoNum type="arabicPeriod"/>
            </a:pPr>
            <a:r>
              <a:rPr lang="ru-RU" sz="3500" dirty="0"/>
              <a:t>Хирургическая стоматология : учебник / В. В. Афанасьев [и др.] ; под общ. ред. В. В. Афанасьева. - 3-е изд., </a:t>
            </a:r>
            <a:r>
              <a:rPr lang="ru-RU" sz="3500" dirty="0" err="1"/>
              <a:t>перераб</a:t>
            </a:r>
            <a:r>
              <a:rPr lang="ru-RU" sz="3500" dirty="0"/>
              <a:t>. - М. : ГЭОТАР-Медиа, 2019. </a:t>
            </a:r>
          </a:p>
          <a:p>
            <a:pPr marL="342900" indent="-342900">
              <a:buFont typeface="+mj-lt"/>
              <a:buAutoNum type="arabicPeriod"/>
            </a:pPr>
            <a:r>
              <a:rPr lang="ru-RU" sz="3500" dirty="0"/>
              <a:t>Челюстно-лицевая хирургия: учебник: /под ред. А. Ю. Дробышева, О. О. </a:t>
            </a:r>
            <a:r>
              <a:rPr lang="ru-RU" sz="3500" dirty="0" err="1"/>
              <a:t>Янушевича</a:t>
            </a:r>
            <a:r>
              <a:rPr lang="ru-RU" sz="3500" dirty="0"/>
              <a:t>. - Москва: ГЭОТАР-Медиа, 2018. – 876 с.</a:t>
            </a:r>
          </a:p>
          <a:p>
            <a:pPr marL="342900" indent="-342900">
              <a:buFont typeface="+mj-lt"/>
              <a:buAutoNum type="arabicPeriod"/>
            </a:pPr>
            <a:r>
              <a:rPr lang="ru-RU" sz="3500" i="0" dirty="0">
                <a:solidFill>
                  <a:srgbClr val="333333"/>
                </a:solidFill>
                <a:effectLst/>
              </a:rPr>
              <a:t>Детская челюстно-лицевая хирургия. Руководство к практическим занятиям: учебное пособие / ред.: О. З. </a:t>
            </a:r>
            <a:r>
              <a:rPr lang="ru-RU" sz="3500" i="0" dirty="0" err="1">
                <a:solidFill>
                  <a:srgbClr val="333333"/>
                </a:solidFill>
                <a:effectLst/>
              </a:rPr>
              <a:t>Топольницкий</a:t>
            </a:r>
            <a:r>
              <a:rPr lang="ru-RU" sz="3500" i="0" dirty="0">
                <a:solidFill>
                  <a:srgbClr val="333333"/>
                </a:solidFill>
                <a:effectLst/>
              </a:rPr>
              <a:t>, А. П. </a:t>
            </a:r>
            <a:r>
              <a:rPr lang="ru-RU" sz="3500" i="0" dirty="0" err="1">
                <a:solidFill>
                  <a:srgbClr val="333333"/>
                </a:solidFill>
                <a:effectLst/>
              </a:rPr>
              <a:t>Гургенадзе</a:t>
            </a:r>
            <a:r>
              <a:rPr lang="ru-RU" sz="3500" i="0" dirty="0">
                <a:solidFill>
                  <a:srgbClr val="333333"/>
                </a:solidFill>
                <a:effectLst/>
              </a:rPr>
              <a:t>. - 2-е изд. - М.: ГЭОТАР-Медиа, 2020. - 168 с.</a:t>
            </a:r>
            <a:endParaRPr lang="ru-RU" sz="3500" dirty="0"/>
          </a:p>
        </p:txBody>
      </p:sp>
    </p:spTree>
    <p:extLst>
      <p:ext uri="{BB962C8B-B14F-4D97-AF65-F5344CB8AC3E}">
        <p14:creationId xmlns:p14="http://schemas.microsoft.com/office/powerpoint/2010/main" val="2832584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3E213A-83C3-C267-DAB5-20BA8211ABE1}"/>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8A1E7B96-4660-8660-A034-C8E25C77AC87}"/>
              </a:ext>
            </a:extLst>
          </p:cNvPr>
          <p:cNvPicPr>
            <a:picLocks noGrp="1" noChangeAspect="1"/>
          </p:cNvPicPr>
          <p:nvPr>
            <p:ph idx="1"/>
          </p:nvPr>
        </p:nvPicPr>
        <p:blipFill>
          <a:blip r:embed="rId2"/>
          <a:stretch>
            <a:fillRect/>
          </a:stretch>
        </p:blipFill>
        <p:spPr>
          <a:xfrm>
            <a:off x="1816223" y="223346"/>
            <a:ext cx="8559554" cy="6411307"/>
          </a:xfrm>
          <a:prstGeom prst="rect">
            <a:avLst/>
          </a:prstGeom>
        </p:spPr>
      </p:pic>
    </p:spTree>
    <p:extLst>
      <p:ext uri="{BB962C8B-B14F-4D97-AF65-F5344CB8AC3E}">
        <p14:creationId xmlns:p14="http://schemas.microsoft.com/office/powerpoint/2010/main" val="185992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142086-3A4D-FE70-0604-0F5A53119E90}"/>
              </a:ext>
            </a:extLst>
          </p:cNvPr>
          <p:cNvSpPr>
            <a:spLocks noGrp="1"/>
          </p:cNvSpPr>
          <p:nvPr>
            <p:ph type="title"/>
          </p:nvPr>
        </p:nvSpPr>
        <p:spPr/>
        <p:txBody>
          <a:bodyPr/>
          <a:lstStyle/>
          <a:p>
            <a:r>
              <a:rPr lang="ru-RU" dirty="0"/>
              <a:t>Задачи</a:t>
            </a:r>
          </a:p>
        </p:txBody>
      </p:sp>
      <p:sp>
        <p:nvSpPr>
          <p:cNvPr id="3" name="Объект 2">
            <a:extLst>
              <a:ext uri="{FF2B5EF4-FFF2-40B4-BE49-F238E27FC236}">
                <a16:creationId xmlns:a16="http://schemas.microsoft.com/office/drawing/2014/main" id="{15398321-AEA5-6074-5FDD-D869CF03A6AF}"/>
              </a:ext>
            </a:extLst>
          </p:cNvPr>
          <p:cNvSpPr>
            <a:spLocks noGrp="1"/>
          </p:cNvSpPr>
          <p:nvPr>
            <p:ph idx="1"/>
          </p:nvPr>
        </p:nvSpPr>
        <p:spPr/>
        <p:txBody>
          <a:bodyPr/>
          <a:lstStyle/>
          <a:p>
            <a:pPr marL="0" indent="0">
              <a:buNone/>
            </a:pPr>
            <a:r>
              <a:rPr lang="ru-RU" dirty="0"/>
              <a:t>Изучить этиологию, патогенез, клинику, классификацию, диагностику и лечение лимфаденита в детском возрасте.</a:t>
            </a:r>
          </a:p>
        </p:txBody>
      </p:sp>
      <p:pic>
        <p:nvPicPr>
          <p:cNvPr id="4" name="Рисунок 3">
            <a:extLst>
              <a:ext uri="{FF2B5EF4-FFF2-40B4-BE49-F238E27FC236}">
                <a16:creationId xmlns:a16="http://schemas.microsoft.com/office/drawing/2014/main" id="{9513844B-54BE-B75B-FF51-E23EF93E1712}"/>
              </a:ext>
            </a:extLst>
          </p:cNvPr>
          <p:cNvPicPr>
            <a:picLocks noChangeAspect="1"/>
          </p:cNvPicPr>
          <p:nvPr/>
        </p:nvPicPr>
        <p:blipFill>
          <a:blip r:embed="rId2"/>
          <a:stretch>
            <a:fillRect/>
          </a:stretch>
        </p:blipFill>
        <p:spPr>
          <a:xfrm>
            <a:off x="4009682" y="3734880"/>
            <a:ext cx="4172636" cy="2779041"/>
          </a:xfrm>
          <a:prstGeom prst="rect">
            <a:avLst/>
          </a:prstGeom>
        </p:spPr>
      </p:pic>
    </p:spTree>
    <p:extLst>
      <p:ext uri="{BB962C8B-B14F-4D97-AF65-F5344CB8AC3E}">
        <p14:creationId xmlns:p14="http://schemas.microsoft.com/office/powerpoint/2010/main" val="124467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FF1E68-2B4D-BE9F-746F-E54EC43B3391}"/>
              </a:ext>
            </a:extLst>
          </p:cNvPr>
          <p:cNvSpPr>
            <a:spLocks noGrp="1"/>
          </p:cNvSpPr>
          <p:nvPr>
            <p:ph type="title"/>
          </p:nvPr>
        </p:nvSpPr>
        <p:spPr/>
        <p:txBody>
          <a:bodyPr/>
          <a:lstStyle/>
          <a:p>
            <a:r>
              <a:rPr lang="ru-RU" dirty="0"/>
              <a:t>лимфаденит</a:t>
            </a:r>
          </a:p>
        </p:txBody>
      </p:sp>
      <p:sp>
        <p:nvSpPr>
          <p:cNvPr id="3" name="Объект 2">
            <a:extLst>
              <a:ext uri="{FF2B5EF4-FFF2-40B4-BE49-F238E27FC236}">
                <a16:creationId xmlns:a16="http://schemas.microsoft.com/office/drawing/2014/main" id="{BD3E869F-856A-68EC-AAB6-04CB108410D5}"/>
              </a:ext>
            </a:extLst>
          </p:cNvPr>
          <p:cNvSpPr>
            <a:spLocks noGrp="1"/>
          </p:cNvSpPr>
          <p:nvPr>
            <p:ph idx="1"/>
          </p:nvPr>
        </p:nvSpPr>
        <p:spPr/>
        <p:txBody>
          <a:bodyPr/>
          <a:lstStyle/>
          <a:p>
            <a:pPr marL="0" indent="0">
              <a:buNone/>
            </a:pPr>
            <a:r>
              <a:rPr lang="ru-RU" b="0" i="0" dirty="0">
                <a:solidFill>
                  <a:srgbClr val="000000"/>
                </a:solidFill>
                <a:effectLst/>
                <a:latin typeface="Times New Roman" panose="02020603050405020304" pitchFamily="18" charset="0"/>
              </a:rPr>
              <a:t>Лимфаденит </a:t>
            </a:r>
            <a:r>
              <a:rPr lang="ru-RU" b="0" i="1" dirty="0">
                <a:solidFill>
                  <a:srgbClr val="000000"/>
                </a:solidFill>
                <a:effectLst/>
                <a:latin typeface="Times New Roman" panose="02020603050405020304" pitchFamily="18" charset="0"/>
              </a:rPr>
              <a:t>(</a:t>
            </a:r>
            <a:r>
              <a:rPr lang="ru-RU" b="0" i="1" dirty="0" err="1">
                <a:solidFill>
                  <a:srgbClr val="000000"/>
                </a:solidFill>
                <a:effectLst/>
                <a:latin typeface="Times New Roman" panose="02020603050405020304" pitchFamily="18" charset="0"/>
              </a:rPr>
              <a:t>lymphoadenitis</a:t>
            </a:r>
            <a:r>
              <a:rPr lang="ru-RU" b="0" i="1" dirty="0">
                <a:solidFill>
                  <a:srgbClr val="000000"/>
                </a:solidFill>
                <a:effectLst/>
                <a:latin typeface="Times New Roman" panose="02020603050405020304" pitchFamily="18" charset="0"/>
              </a:rPr>
              <a:t>) </a:t>
            </a:r>
            <a:r>
              <a:rPr lang="ru-RU" b="0" i="0" dirty="0">
                <a:solidFill>
                  <a:srgbClr val="000000"/>
                </a:solidFill>
                <a:effectLst/>
                <a:latin typeface="Times New Roman" panose="02020603050405020304" pitchFamily="18" charset="0"/>
              </a:rPr>
              <a:t>— это воспаление лимфатического узла, которое часто сопровождается лимфангоитом (воспалением лимфатических сосудов).</a:t>
            </a:r>
            <a:endParaRPr lang="ru-RU" dirty="0"/>
          </a:p>
        </p:txBody>
      </p:sp>
      <p:pic>
        <p:nvPicPr>
          <p:cNvPr id="4" name="Рисунок 3">
            <a:extLst>
              <a:ext uri="{FF2B5EF4-FFF2-40B4-BE49-F238E27FC236}">
                <a16:creationId xmlns:a16="http://schemas.microsoft.com/office/drawing/2014/main" id="{AAF00E58-CC85-764A-8D32-8DAE429AB143}"/>
              </a:ext>
            </a:extLst>
          </p:cNvPr>
          <p:cNvPicPr>
            <a:picLocks noChangeAspect="1"/>
          </p:cNvPicPr>
          <p:nvPr/>
        </p:nvPicPr>
        <p:blipFill>
          <a:blip r:embed="rId2"/>
          <a:stretch>
            <a:fillRect/>
          </a:stretch>
        </p:blipFill>
        <p:spPr>
          <a:xfrm>
            <a:off x="4662487" y="3865726"/>
            <a:ext cx="2867025" cy="2143125"/>
          </a:xfrm>
          <a:prstGeom prst="rect">
            <a:avLst/>
          </a:prstGeom>
        </p:spPr>
      </p:pic>
    </p:spTree>
    <p:extLst>
      <p:ext uri="{BB962C8B-B14F-4D97-AF65-F5344CB8AC3E}">
        <p14:creationId xmlns:p14="http://schemas.microsoft.com/office/powerpoint/2010/main" val="1056797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BB5941-C714-0160-519D-B4DAB882602E}"/>
              </a:ext>
            </a:extLst>
          </p:cNvPr>
          <p:cNvSpPr>
            <a:spLocks noGrp="1"/>
          </p:cNvSpPr>
          <p:nvPr>
            <p:ph type="title"/>
          </p:nvPr>
        </p:nvSpPr>
        <p:spPr/>
        <p:txBody>
          <a:bodyPr/>
          <a:lstStyle/>
          <a:p>
            <a:r>
              <a:rPr lang="ru-RU" dirty="0"/>
              <a:t>этиология</a:t>
            </a:r>
          </a:p>
        </p:txBody>
      </p:sp>
      <p:sp>
        <p:nvSpPr>
          <p:cNvPr id="3" name="Объект 2">
            <a:extLst>
              <a:ext uri="{FF2B5EF4-FFF2-40B4-BE49-F238E27FC236}">
                <a16:creationId xmlns:a16="http://schemas.microsoft.com/office/drawing/2014/main" id="{D7A2D9F8-D09F-EFBC-F11F-7A057D66F4CA}"/>
              </a:ext>
            </a:extLst>
          </p:cNvPr>
          <p:cNvSpPr>
            <a:spLocks noGrp="1"/>
          </p:cNvSpPr>
          <p:nvPr>
            <p:ph idx="1"/>
          </p:nvPr>
        </p:nvSpPr>
        <p:spPr/>
        <p:txBody>
          <a:bodyPr>
            <a:normAutofit fontScale="85000" lnSpcReduction="20000"/>
          </a:bodyPr>
          <a:lstStyle/>
          <a:p>
            <a:pPr algn="just"/>
            <a:r>
              <a:rPr lang="ru-RU" b="0" dirty="0">
                <a:solidFill>
                  <a:srgbClr val="000000"/>
                </a:solidFill>
                <a:effectLst/>
              </a:rPr>
              <a:t>Ведущая роль в этиологии лимфаденитов в 94 </a:t>
            </a:r>
            <a:r>
              <a:rPr lang="ru-RU" b="0" i="1" dirty="0">
                <a:solidFill>
                  <a:srgbClr val="000000"/>
                </a:solidFill>
                <a:effectLst/>
              </a:rPr>
              <a:t>% </a:t>
            </a:r>
            <a:r>
              <a:rPr lang="ru-RU" b="0" dirty="0">
                <a:solidFill>
                  <a:srgbClr val="000000"/>
                </a:solidFill>
                <a:effectLst/>
              </a:rPr>
              <a:t>случаев принадлежит стафилококку. Менее частыми возбудителями являются стрептококки, простейшие, микобактерии, токсоплазмы, аэробы. </a:t>
            </a:r>
          </a:p>
          <a:p>
            <a:pPr algn="just"/>
            <a:r>
              <a:rPr lang="ru-RU" dirty="0">
                <a:solidFill>
                  <a:srgbClr val="000000"/>
                </a:solidFill>
              </a:rPr>
              <a:t>Ч</a:t>
            </a:r>
            <a:r>
              <a:rPr lang="ru-RU" b="0" dirty="0">
                <a:solidFill>
                  <a:srgbClr val="000000"/>
                </a:solidFill>
                <a:effectLst/>
              </a:rPr>
              <a:t>аще всего болеют </a:t>
            </a:r>
            <a:r>
              <a:rPr lang="ru-RU" b="0" dirty="0" err="1">
                <a:solidFill>
                  <a:srgbClr val="000000"/>
                </a:solidFill>
                <a:effectLst/>
              </a:rPr>
              <a:t>неодонтогенным</a:t>
            </a:r>
            <a:r>
              <a:rPr lang="ru-RU" b="0" dirty="0">
                <a:solidFill>
                  <a:srgbClr val="000000"/>
                </a:solidFill>
                <a:effectLst/>
              </a:rPr>
              <a:t> лимфаденитом дети до 5 лет, а </a:t>
            </a:r>
            <a:r>
              <a:rPr lang="ru-RU" b="0" dirty="0" err="1">
                <a:solidFill>
                  <a:srgbClr val="000000"/>
                </a:solidFill>
                <a:effectLst/>
              </a:rPr>
              <a:t>одонтогенным</a:t>
            </a:r>
            <a:r>
              <a:rPr lang="ru-RU" b="0" dirty="0">
                <a:solidFill>
                  <a:srgbClr val="000000"/>
                </a:solidFill>
                <a:effectLst/>
              </a:rPr>
              <a:t> — после 6-7 лет.</a:t>
            </a:r>
          </a:p>
          <a:p>
            <a:pPr marL="0" indent="0">
              <a:buNone/>
            </a:pPr>
            <a:endParaRPr lang="ru-RU" dirty="0"/>
          </a:p>
          <a:p>
            <a:pPr marL="0" indent="0">
              <a:buNone/>
            </a:pPr>
            <a:r>
              <a:rPr lang="ru-RU" dirty="0"/>
              <a:t>Среди этиологических факторов возникновения лимфаденитов выделяют острые респираторные вирусные инфекции, </a:t>
            </a:r>
            <a:r>
              <a:rPr lang="ru-RU" dirty="0" err="1"/>
              <a:t>одонтогенную</a:t>
            </a:r>
            <a:r>
              <a:rPr lang="ru-RU" dirty="0"/>
              <a:t> инфекцию, </a:t>
            </a:r>
            <a:r>
              <a:rPr lang="ru-RU" dirty="0" err="1"/>
              <a:t>стоматогенные</a:t>
            </a:r>
            <a:r>
              <a:rPr lang="ru-RU" dirty="0"/>
              <a:t>, </a:t>
            </a:r>
            <a:r>
              <a:rPr lang="ru-RU" dirty="0" err="1"/>
              <a:t>тонзилогенные</a:t>
            </a:r>
            <a:r>
              <a:rPr lang="ru-RU" dirty="0"/>
              <a:t>, </a:t>
            </a:r>
            <a:r>
              <a:rPr lang="ru-RU" dirty="0" err="1"/>
              <a:t>отогенные</a:t>
            </a:r>
            <a:r>
              <a:rPr lang="ru-RU" dirty="0"/>
              <a:t>, посттравматические, постинфекционные, воспалительные заболевания кожи лица, специфическую инфекцию и др. Ведущей причиной появления неспецифических лимфаденитов являются </a:t>
            </a:r>
            <a:r>
              <a:rPr lang="ru-RU" dirty="0" err="1"/>
              <a:t>одонтогенные</a:t>
            </a:r>
            <a:r>
              <a:rPr lang="ru-RU" dirty="0"/>
              <a:t> воспалительные процессы (47 %), чаще периодонтиты временных моляров. В 51,5 % наблюдений лимфадениты возникали у детей на фоне или после перенесенной ОРВИ. </a:t>
            </a:r>
          </a:p>
        </p:txBody>
      </p:sp>
      <p:pic>
        <p:nvPicPr>
          <p:cNvPr id="4" name="Рисунок 3">
            <a:extLst>
              <a:ext uri="{FF2B5EF4-FFF2-40B4-BE49-F238E27FC236}">
                <a16:creationId xmlns:a16="http://schemas.microsoft.com/office/drawing/2014/main" id="{0CBAEABE-DE51-9132-5C1A-CCE97A27A42E}"/>
              </a:ext>
            </a:extLst>
          </p:cNvPr>
          <p:cNvPicPr>
            <a:picLocks noChangeAspect="1"/>
          </p:cNvPicPr>
          <p:nvPr/>
        </p:nvPicPr>
        <p:blipFill>
          <a:blip r:embed="rId2"/>
          <a:stretch>
            <a:fillRect/>
          </a:stretch>
        </p:blipFill>
        <p:spPr>
          <a:xfrm>
            <a:off x="9251263" y="5130455"/>
            <a:ext cx="2287146" cy="1525706"/>
          </a:xfrm>
          <a:prstGeom prst="rect">
            <a:avLst/>
          </a:prstGeom>
        </p:spPr>
      </p:pic>
    </p:spTree>
    <p:extLst>
      <p:ext uri="{BB962C8B-B14F-4D97-AF65-F5344CB8AC3E}">
        <p14:creationId xmlns:p14="http://schemas.microsoft.com/office/powerpoint/2010/main" val="931692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B7A4C0-3F6D-C14C-25EE-67744CAB1F0A}"/>
              </a:ext>
            </a:extLst>
          </p:cNvPr>
          <p:cNvSpPr>
            <a:spLocks noGrp="1"/>
          </p:cNvSpPr>
          <p:nvPr>
            <p:ph type="title"/>
          </p:nvPr>
        </p:nvSpPr>
        <p:spPr/>
        <p:txBody>
          <a:bodyPr/>
          <a:lstStyle/>
          <a:p>
            <a:r>
              <a:rPr lang="ru-RU" dirty="0"/>
              <a:t>классификация</a:t>
            </a:r>
          </a:p>
        </p:txBody>
      </p:sp>
      <p:sp>
        <p:nvSpPr>
          <p:cNvPr id="3" name="Объект 2">
            <a:extLst>
              <a:ext uri="{FF2B5EF4-FFF2-40B4-BE49-F238E27FC236}">
                <a16:creationId xmlns:a16="http://schemas.microsoft.com/office/drawing/2014/main" id="{F5E692FC-BDC0-D4F3-67FD-7228004F4190}"/>
              </a:ext>
            </a:extLst>
          </p:cNvPr>
          <p:cNvSpPr>
            <a:spLocks noGrp="1"/>
          </p:cNvSpPr>
          <p:nvPr>
            <p:ph idx="1"/>
          </p:nvPr>
        </p:nvSpPr>
        <p:spPr/>
        <p:txBody>
          <a:bodyPr>
            <a:normAutofit/>
          </a:bodyPr>
          <a:lstStyle/>
          <a:p>
            <a:pPr marL="342900" indent="-342900">
              <a:buFont typeface="+mj-lt"/>
              <a:buAutoNum type="arabicPeriod"/>
            </a:pPr>
            <a:r>
              <a:rPr lang="ru-RU" dirty="0"/>
              <a:t>По этиологии: инфекционные (специфические и неспецифические) и травматические.</a:t>
            </a:r>
          </a:p>
          <a:p>
            <a:pPr marL="342900" indent="-342900">
              <a:buFont typeface="+mj-lt"/>
              <a:buAutoNum type="arabicPeriod"/>
            </a:pPr>
            <a:r>
              <a:rPr lang="ru-RU" dirty="0"/>
              <a:t>По характеру течения выделяют острые и хронические. </a:t>
            </a:r>
          </a:p>
          <a:p>
            <a:pPr marL="342900" indent="-342900">
              <a:buFont typeface="+mj-lt"/>
              <a:buAutoNum type="arabicPeriod"/>
            </a:pPr>
            <a:r>
              <a:rPr lang="ru-RU" dirty="0"/>
              <a:t> В соответствии с источником инфекции они могут быть </a:t>
            </a:r>
            <a:r>
              <a:rPr lang="ru-RU" dirty="0" err="1"/>
              <a:t>одонтогенными</a:t>
            </a:r>
            <a:r>
              <a:rPr lang="ru-RU" dirty="0"/>
              <a:t> и </a:t>
            </a:r>
            <a:r>
              <a:rPr lang="ru-RU" dirty="0" err="1"/>
              <a:t>неодонгогенными</a:t>
            </a:r>
            <a:r>
              <a:rPr lang="ru-RU" dirty="0"/>
              <a:t> (</a:t>
            </a:r>
            <a:r>
              <a:rPr lang="ru-RU" dirty="0" err="1"/>
              <a:t>стоматогенными</a:t>
            </a:r>
            <a:r>
              <a:rPr lang="ru-RU" dirty="0"/>
              <a:t>, </a:t>
            </a:r>
            <a:r>
              <a:rPr lang="ru-RU" dirty="0" err="1"/>
              <a:t>риногенными</a:t>
            </a:r>
            <a:r>
              <a:rPr lang="ru-RU" dirty="0"/>
              <a:t>, </a:t>
            </a:r>
            <a:r>
              <a:rPr lang="ru-RU" dirty="0" err="1"/>
              <a:t>отогенными</a:t>
            </a:r>
            <a:r>
              <a:rPr lang="ru-RU" dirty="0"/>
              <a:t>).</a:t>
            </a:r>
          </a:p>
          <a:p>
            <a:pPr marL="342900" indent="-342900">
              <a:buFont typeface="+mj-lt"/>
              <a:buAutoNum type="arabicPeriod"/>
            </a:pPr>
            <a:r>
              <a:rPr lang="ru-RU" dirty="0"/>
              <a:t>По характеру экссудата: серозные и гнойные.</a:t>
            </a:r>
          </a:p>
          <a:p>
            <a:pPr marL="342900" indent="-342900">
              <a:buFont typeface="+mj-lt"/>
              <a:buAutoNum type="arabicPeriod"/>
            </a:pPr>
            <a:r>
              <a:rPr lang="ru-RU" dirty="0"/>
              <a:t>По патологоанатомическому признаку и клиническому течению выделяются хронические гиперпластические (или продуктивные) лимфадениты. </a:t>
            </a:r>
          </a:p>
        </p:txBody>
      </p:sp>
    </p:spTree>
    <p:extLst>
      <p:ext uri="{BB962C8B-B14F-4D97-AF65-F5344CB8AC3E}">
        <p14:creationId xmlns:p14="http://schemas.microsoft.com/office/powerpoint/2010/main" val="2220097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4BCEA8-394A-6458-9D66-B9CD4EC45A9C}"/>
              </a:ext>
            </a:extLst>
          </p:cNvPr>
          <p:cNvSpPr>
            <a:spLocks noGrp="1"/>
          </p:cNvSpPr>
          <p:nvPr>
            <p:ph type="title"/>
          </p:nvPr>
        </p:nvSpPr>
        <p:spPr/>
        <p:txBody>
          <a:bodyPr/>
          <a:lstStyle/>
          <a:p>
            <a:r>
              <a:rPr lang="ru-RU" dirty="0"/>
              <a:t>Клиническая картина</a:t>
            </a:r>
          </a:p>
        </p:txBody>
      </p:sp>
      <p:sp>
        <p:nvSpPr>
          <p:cNvPr id="3" name="Объект 2">
            <a:extLst>
              <a:ext uri="{FF2B5EF4-FFF2-40B4-BE49-F238E27FC236}">
                <a16:creationId xmlns:a16="http://schemas.microsoft.com/office/drawing/2014/main" id="{E73D3735-8697-F7F8-D5B3-E2D2B866DD40}"/>
              </a:ext>
            </a:extLst>
          </p:cNvPr>
          <p:cNvSpPr>
            <a:spLocks noGrp="1"/>
          </p:cNvSpPr>
          <p:nvPr>
            <p:ph idx="1"/>
          </p:nvPr>
        </p:nvSpPr>
        <p:spPr/>
        <p:txBody>
          <a:bodyPr>
            <a:normAutofit fontScale="85000" lnSpcReduction="10000"/>
          </a:bodyPr>
          <a:lstStyle/>
          <a:p>
            <a:pPr marL="0" indent="0">
              <a:buNone/>
            </a:pPr>
            <a:r>
              <a:rPr lang="ru-RU" b="1" dirty="0"/>
              <a:t>При остром серозном </a:t>
            </a:r>
            <a:r>
              <a:rPr lang="ru-RU" dirty="0"/>
              <a:t>лимфадените начальная стадия заболевания характеризуется увеличением лимфатического узла или группы узлов, иногда дети жалуются на боль. Лимфатические узлы подвижные, округлой или овальной формы с четкими и ровными контурами, </a:t>
            </a:r>
            <a:r>
              <a:rPr lang="ru-RU" dirty="0" err="1"/>
              <a:t>мягкоэластичной</a:t>
            </a:r>
            <a:r>
              <a:rPr lang="ru-RU" dirty="0"/>
              <a:t> консистенции, при пальпации слегка болезненные и не спаянные с окружающими тканями. Окружающие мягкие ткани и кожные покровы в процесс вовлекаются не сразу. Общая реакция организма ребенка проявляется в недомогании, ухудшении сна, незначительном повышении температуры тела и часто зависит от основного (причинного) заболевания. С развитием болезни температура тела может повышаться до 38 ºС и выше, на фоне ухудшения общего состояния ребенка лимфатический узел увеличивается в размерах и становится резко болезненным. Увеличение лимфатических узлов сопровождается отеком мягких тканей. Острый серозный лимфаденит может перейти в острый гнойный с расплавлением лимфатического узла или группы узлов. </a:t>
            </a:r>
          </a:p>
        </p:txBody>
      </p:sp>
      <p:pic>
        <p:nvPicPr>
          <p:cNvPr id="4" name="Рисунок 3">
            <a:extLst>
              <a:ext uri="{FF2B5EF4-FFF2-40B4-BE49-F238E27FC236}">
                <a16:creationId xmlns:a16="http://schemas.microsoft.com/office/drawing/2014/main" id="{68DF9C77-89B1-2175-FD1B-E46FBA3A458D}"/>
              </a:ext>
            </a:extLst>
          </p:cNvPr>
          <p:cNvPicPr>
            <a:picLocks noChangeAspect="1"/>
          </p:cNvPicPr>
          <p:nvPr/>
        </p:nvPicPr>
        <p:blipFill>
          <a:blip r:embed="rId2"/>
          <a:stretch>
            <a:fillRect/>
          </a:stretch>
        </p:blipFill>
        <p:spPr>
          <a:xfrm>
            <a:off x="5434868" y="5318028"/>
            <a:ext cx="1322264" cy="1471072"/>
          </a:xfrm>
          <a:prstGeom prst="rect">
            <a:avLst/>
          </a:prstGeom>
        </p:spPr>
      </p:pic>
    </p:spTree>
    <p:extLst>
      <p:ext uri="{BB962C8B-B14F-4D97-AF65-F5344CB8AC3E}">
        <p14:creationId xmlns:p14="http://schemas.microsoft.com/office/powerpoint/2010/main" val="1204584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E913B8-0799-4602-E6A8-782AE1873328}"/>
              </a:ext>
            </a:extLst>
          </p:cNvPr>
          <p:cNvSpPr>
            <a:spLocks noGrp="1"/>
          </p:cNvSpPr>
          <p:nvPr>
            <p:ph type="title"/>
          </p:nvPr>
        </p:nvSpPr>
        <p:spPr/>
        <p:txBody>
          <a:bodyPr/>
          <a:lstStyle/>
          <a:p>
            <a:r>
              <a:rPr lang="ru-RU" dirty="0"/>
              <a:t>Клиническая картина</a:t>
            </a:r>
          </a:p>
        </p:txBody>
      </p:sp>
      <p:sp>
        <p:nvSpPr>
          <p:cNvPr id="3" name="Объект 2">
            <a:extLst>
              <a:ext uri="{FF2B5EF4-FFF2-40B4-BE49-F238E27FC236}">
                <a16:creationId xmlns:a16="http://schemas.microsoft.com/office/drawing/2014/main" id="{83D9378E-1347-B167-3F18-D62F16CA8697}"/>
              </a:ext>
            </a:extLst>
          </p:cNvPr>
          <p:cNvSpPr>
            <a:spLocks noGrp="1"/>
          </p:cNvSpPr>
          <p:nvPr>
            <p:ph idx="1"/>
          </p:nvPr>
        </p:nvSpPr>
        <p:spPr/>
        <p:txBody>
          <a:bodyPr>
            <a:normAutofit lnSpcReduction="10000"/>
          </a:bodyPr>
          <a:lstStyle/>
          <a:p>
            <a:pPr marL="0" indent="0">
              <a:buNone/>
            </a:pPr>
            <a:r>
              <a:rPr lang="ru-RU" b="1" dirty="0"/>
              <a:t>При гнойном </a:t>
            </a:r>
            <a:r>
              <a:rPr lang="ru-RU" dirty="0"/>
              <a:t>поражении, помимо расплавления ткани узла, в процесс вовлекаются капсула и окружающие мягкие ткани. Кожные покровы напряжены, резко гиперемированы, в складку не собираются. Размягчение и скопление гноя определяются </a:t>
            </a:r>
            <a:r>
              <a:rPr lang="ru-RU" dirty="0" err="1"/>
              <a:t>пальпаторно</a:t>
            </a:r>
            <a:r>
              <a:rPr lang="ru-RU" dirty="0"/>
              <a:t> в виде флюктуации. Воспалительный процесс в лимфатических узлах может сопровождаться общей интоксикацией организма, выражающейся в повышении температуры тела, вялости, сухости слизистых оболочек и кожи, бледности кожных покровов, адинамии, нарушении сна и аппетита. Эти симптомы наблюдаются чаще у пациентов 2-летних и детей 4–5 лет. В крови количество лейкоцитов увеличивается до 13 × 109 /л, СОЭ увеличивается до 30–50 мм/ч. </a:t>
            </a:r>
          </a:p>
        </p:txBody>
      </p:sp>
    </p:spTree>
    <p:extLst>
      <p:ext uri="{BB962C8B-B14F-4D97-AF65-F5344CB8AC3E}">
        <p14:creationId xmlns:p14="http://schemas.microsoft.com/office/powerpoint/2010/main" val="1016482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D3650F-F450-5312-1CA7-D7198E5889BE}"/>
              </a:ext>
            </a:extLst>
          </p:cNvPr>
          <p:cNvSpPr>
            <a:spLocks noGrp="1"/>
          </p:cNvSpPr>
          <p:nvPr>
            <p:ph type="title"/>
          </p:nvPr>
        </p:nvSpPr>
        <p:spPr/>
        <p:txBody>
          <a:bodyPr/>
          <a:lstStyle/>
          <a:p>
            <a:r>
              <a:rPr lang="ru-RU" dirty="0"/>
              <a:t>Клиническая картина</a:t>
            </a:r>
          </a:p>
        </p:txBody>
      </p:sp>
      <p:sp>
        <p:nvSpPr>
          <p:cNvPr id="3" name="Объект 2">
            <a:extLst>
              <a:ext uri="{FF2B5EF4-FFF2-40B4-BE49-F238E27FC236}">
                <a16:creationId xmlns:a16="http://schemas.microsoft.com/office/drawing/2014/main" id="{17715B1A-5084-392F-1041-930E34ABC878}"/>
              </a:ext>
            </a:extLst>
          </p:cNvPr>
          <p:cNvSpPr>
            <a:spLocks noGrp="1"/>
          </p:cNvSpPr>
          <p:nvPr>
            <p:ph idx="1"/>
          </p:nvPr>
        </p:nvSpPr>
        <p:spPr/>
        <p:txBody>
          <a:bodyPr/>
          <a:lstStyle/>
          <a:p>
            <a:pPr marL="0" indent="0">
              <a:buNone/>
            </a:pPr>
            <a:r>
              <a:rPr lang="ru-RU" dirty="0"/>
              <a:t>Клиническая </a:t>
            </a:r>
            <a:r>
              <a:rPr lang="ru-RU" b="1" dirty="0"/>
              <a:t>картина хронического лимфаденита </a:t>
            </a:r>
            <a:r>
              <a:rPr lang="ru-RU" dirty="0"/>
              <a:t>не имеет четкости, присущей острому процессу. Общее состояние больных в большинстве случаев удовлетворительное, температура тела нормальная или субфебрильная. Хронический лимфаденит у детей отмечается при затихании острого процесса или при многократном инфицировании слабовирулентными микроорганизмами. </a:t>
            </a:r>
          </a:p>
        </p:txBody>
      </p:sp>
      <p:pic>
        <p:nvPicPr>
          <p:cNvPr id="4" name="Рисунок 3">
            <a:extLst>
              <a:ext uri="{FF2B5EF4-FFF2-40B4-BE49-F238E27FC236}">
                <a16:creationId xmlns:a16="http://schemas.microsoft.com/office/drawing/2014/main" id="{E100C94A-5780-0691-D065-A8ABE17B840C}"/>
              </a:ext>
            </a:extLst>
          </p:cNvPr>
          <p:cNvPicPr>
            <a:picLocks noChangeAspect="1"/>
          </p:cNvPicPr>
          <p:nvPr/>
        </p:nvPicPr>
        <p:blipFill>
          <a:blip r:embed="rId2"/>
          <a:stretch>
            <a:fillRect/>
          </a:stretch>
        </p:blipFill>
        <p:spPr>
          <a:xfrm>
            <a:off x="6482499" y="4411744"/>
            <a:ext cx="2925452" cy="2194089"/>
          </a:xfrm>
          <a:prstGeom prst="rect">
            <a:avLst/>
          </a:prstGeom>
        </p:spPr>
      </p:pic>
    </p:spTree>
    <p:extLst>
      <p:ext uri="{BB962C8B-B14F-4D97-AF65-F5344CB8AC3E}">
        <p14:creationId xmlns:p14="http://schemas.microsoft.com/office/powerpoint/2010/main" val="2880816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743E58-8285-3B7D-DA13-8A9B2AE98D4C}"/>
              </a:ext>
            </a:extLst>
          </p:cNvPr>
          <p:cNvSpPr>
            <a:spLocks noGrp="1"/>
          </p:cNvSpPr>
          <p:nvPr>
            <p:ph type="title"/>
          </p:nvPr>
        </p:nvSpPr>
        <p:spPr/>
        <p:txBody>
          <a:bodyPr/>
          <a:lstStyle/>
          <a:p>
            <a:r>
              <a:rPr lang="ru-RU" dirty="0"/>
              <a:t>Клиническая картина</a:t>
            </a:r>
          </a:p>
        </p:txBody>
      </p:sp>
      <p:sp>
        <p:nvSpPr>
          <p:cNvPr id="3" name="Объект 2">
            <a:extLst>
              <a:ext uri="{FF2B5EF4-FFF2-40B4-BE49-F238E27FC236}">
                <a16:creationId xmlns:a16="http://schemas.microsoft.com/office/drawing/2014/main" id="{39FA3F1E-C488-A70B-462E-2C87FD555031}"/>
              </a:ext>
            </a:extLst>
          </p:cNvPr>
          <p:cNvSpPr>
            <a:spLocks noGrp="1"/>
          </p:cNvSpPr>
          <p:nvPr>
            <p:ph idx="1"/>
          </p:nvPr>
        </p:nvSpPr>
        <p:spPr/>
        <p:txBody>
          <a:bodyPr/>
          <a:lstStyle/>
          <a:p>
            <a:pPr marL="0" indent="0">
              <a:buNone/>
            </a:pPr>
            <a:r>
              <a:rPr lang="ru-RU" b="1" dirty="0"/>
              <a:t>При гиперпластической форме хронического лимфаденита </a:t>
            </a:r>
            <a:r>
              <a:rPr lang="ru-RU" dirty="0"/>
              <a:t>общее состояние у детей удовлетворительное, температура тела нормальная. Клиническая картина характеризуется увеличением лимфатического узла иногда до 3–4 см в диаметре. Подвижность узлов сохраняется, форма их округлая или овальная с четкими контурами, консистенция </a:t>
            </a:r>
            <a:r>
              <a:rPr lang="ru-RU" dirty="0" err="1"/>
              <a:t>плотноэластичная</a:t>
            </a:r>
            <a:r>
              <a:rPr lang="ru-RU" dirty="0"/>
              <a:t>, пальпация безболезненная. Кожа над увеличенным узлом обычной окраски, в складку собирается свободно. Окружающие мягкие ткани в процесс не вовлекаются. Со стороны крови может наблюдаться незначительный лейкоцитоз.</a:t>
            </a:r>
          </a:p>
        </p:txBody>
      </p:sp>
    </p:spTree>
    <p:extLst>
      <p:ext uri="{BB962C8B-B14F-4D97-AF65-F5344CB8AC3E}">
        <p14:creationId xmlns:p14="http://schemas.microsoft.com/office/powerpoint/2010/main" val="4152636847"/>
      </p:ext>
    </p:extLst>
  </p:cSld>
  <p:clrMapOvr>
    <a:masterClrMapping/>
  </p:clrMapOvr>
</p:sld>
</file>

<file path=ppt/theme/theme1.xml><?xml version="1.0" encoding="utf-8"?>
<a:theme xmlns:a="http://schemas.openxmlformats.org/drawingml/2006/main" name="Посылка">
  <a:themeElements>
    <a:clrScheme name="Посылка">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Посылка">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осылка">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emplate>Посылка</Template>
  <TotalTime>99</TotalTime>
  <Words>2038</Words>
  <Application>Microsoft Office PowerPoint</Application>
  <PresentationFormat>Широкоэкранный</PresentationFormat>
  <Paragraphs>65</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Corbel</vt:lpstr>
      <vt:lpstr>Gill Sans MT</vt:lpstr>
      <vt:lpstr>Times New Roman</vt:lpstr>
      <vt:lpstr>Посылка</vt:lpstr>
      <vt:lpstr>Лимфаденит в детском возрасте. Этиология, патогенез, классификация, клиника, диагностика, лечение</vt:lpstr>
      <vt:lpstr>Задачи</vt:lpstr>
      <vt:lpstr>лимфаденит</vt:lpstr>
      <vt:lpstr>этиология</vt:lpstr>
      <vt:lpstr>классификация</vt:lpstr>
      <vt:lpstr>Клиническая картина</vt:lpstr>
      <vt:lpstr>Клиническая картина</vt:lpstr>
      <vt:lpstr>Клиническая картина</vt:lpstr>
      <vt:lpstr>Клиническая картина</vt:lpstr>
      <vt:lpstr>Клиническая картина</vt:lpstr>
      <vt:lpstr>Клиническая картина</vt:lpstr>
      <vt:lpstr>Специфические лимфадениты </vt:lpstr>
      <vt:lpstr>диагностика</vt:lpstr>
      <vt:lpstr>Диагностика</vt:lpstr>
      <vt:lpstr>лечение</vt:lpstr>
      <vt:lpstr>лечение</vt:lpstr>
      <vt:lpstr>лечение</vt:lpstr>
      <vt:lpstr>Список литературы</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Лимфаденит в детском возрасте. Этиология, патогенез, классификация, клиника, диагностика, лечение</dc:title>
  <dc:creator>Виктория Жиделева</dc:creator>
  <cp:lastModifiedBy>Виктория Жиделева</cp:lastModifiedBy>
  <cp:revision>1</cp:revision>
  <dcterms:created xsi:type="dcterms:W3CDTF">2024-01-11T10:45:17Z</dcterms:created>
  <dcterms:modified xsi:type="dcterms:W3CDTF">2024-01-11T12:24:59Z</dcterms:modified>
</cp:coreProperties>
</file>