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5" r:id="rId7"/>
    <p:sldId id="268" r:id="rId8"/>
    <p:sldId id="266" r:id="rId9"/>
    <p:sldId id="272" r:id="rId10"/>
    <p:sldId id="267" r:id="rId11"/>
    <p:sldId id="276" r:id="rId12"/>
    <p:sldId id="277" r:id="rId13"/>
    <p:sldId id="269" r:id="rId14"/>
    <p:sldId id="270" r:id="rId15"/>
    <p:sldId id="271" r:id="rId16"/>
    <p:sldId id="273" r:id="rId17"/>
    <p:sldId id="274" r:id="rId18"/>
    <p:sldId id="275" r:id="rId19"/>
    <p:sldId id="278" r:id="rId20"/>
    <p:sldId id="279" r:id="rId21"/>
    <p:sldId id="261" r:id="rId22"/>
    <p:sldId id="264" r:id="rId23"/>
    <p:sldId id="262" r:id="rId24"/>
    <p:sldId id="26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1" autoAdjust="0"/>
    <p:restoredTop sz="94660"/>
  </p:normalViewPr>
  <p:slideViewPr>
    <p:cSldViewPr snapToGrid="0">
      <p:cViewPr varScale="1">
        <p:scale>
          <a:sx n="102" d="100"/>
          <a:sy n="102" d="100"/>
        </p:scale>
        <p:origin x="8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6375" y="2404534"/>
            <a:ext cx="8719794" cy="1646302"/>
          </a:xfrm>
        </p:spPr>
        <p:txBody>
          <a:bodyPr/>
          <a:lstStyle/>
          <a:p>
            <a:pPr algn="ctr"/>
            <a:r>
              <a:rPr lang="ru-RU" sz="3200" dirty="0" smtClean="0">
                <a:solidFill>
                  <a:schemeClr val="tx1"/>
                </a:solidFill>
              </a:rPr>
              <a:t>Профилактика и лечение осложнений стоматологической имплантации. Профессиональная гигиена полости рта при использовании дентальных имплантатов</a:t>
            </a:r>
            <a:endParaRPr lang="ru-RU" sz="3200" dirty="0">
              <a:solidFill>
                <a:schemeClr val="tx1"/>
              </a:solidFill>
            </a:endParaRPr>
          </a:p>
        </p:txBody>
      </p:sp>
      <p:sp>
        <p:nvSpPr>
          <p:cNvPr id="4" name="Прямоугольник 3"/>
          <p:cNvSpPr/>
          <p:nvPr/>
        </p:nvSpPr>
        <p:spPr>
          <a:xfrm>
            <a:off x="493336" y="230346"/>
            <a:ext cx="11393864" cy="107721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prstClr val="black"/>
                </a:solidFill>
                <a:effectLst/>
                <a:uLnTx/>
                <a:uFillTx/>
              </a:rPr>
              <a:t>ФЕДЕРАЛЬНОЕ </a:t>
            </a:r>
            <a:r>
              <a:rPr kumimoji="0" lang="ru-RU" sz="1600" b="0" i="0" u="none" strike="noStrike" kern="0" cap="none" spc="0" normalizeH="0" baseline="0" noProof="0" dirty="0" smtClean="0">
                <a:ln>
                  <a:noFill/>
                </a:ln>
                <a:solidFill>
                  <a:prstClr val="black"/>
                </a:solidFill>
                <a:effectLst/>
                <a:uLnTx/>
                <a:uFillTx/>
              </a:rPr>
              <a:t>ГОСУДАРСТВЕННОЕ БЮДЖЕТНОЕ ОБРАЗОВАТЕЛЬНОЕ УЧРЕЖДЕНИЕ ВЫСШЕГО ОБРАЗОВАНИЯ «КРАСНОЯРСКИЙ ГОСУДАРСТВЕННЫЙ МЕДИЦИНСКИЙ УНИВЕРСИТЕТ ИМЕНИ ПРОФЕССОРА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prstClr val="black"/>
                </a:solidFill>
                <a:effectLst/>
                <a:uLnTx/>
                <a:uFillTx/>
              </a:rPr>
              <a:t>В. Ф. ВОЙНО - ЯСЕНЕЦКОГО» </a:t>
            </a:r>
            <a:br>
              <a:rPr kumimoji="0" lang="ru-RU" sz="1600" b="0" i="0" u="none" strike="noStrike" kern="0" cap="none" spc="0" normalizeH="0" baseline="0" noProof="0" dirty="0" smtClean="0">
                <a:ln>
                  <a:noFill/>
                </a:ln>
                <a:solidFill>
                  <a:prstClr val="black"/>
                </a:solidFill>
                <a:effectLst/>
                <a:uLnTx/>
                <a:uFillTx/>
              </a:rPr>
            </a:br>
            <a:r>
              <a:rPr kumimoji="0" lang="ru-RU" sz="1600" b="0" i="0" u="none" strike="noStrike" kern="0" cap="none" spc="0" normalizeH="0" baseline="0" noProof="0" dirty="0" smtClean="0">
                <a:ln>
                  <a:noFill/>
                </a:ln>
                <a:solidFill>
                  <a:prstClr val="black"/>
                </a:solidFill>
                <a:effectLst/>
                <a:uLnTx/>
                <a:uFillTx/>
              </a:rPr>
              <a:t>МИНИСТЕРСТВА ЗДРАВООХРАНИЕНИЯ РОССИЙСКОЙ ФЕДЕРАЦИИ КАФЕДРА СТОМАТОЛОГИИ ИПО</a:t>
            </a:r>
            <a:endParaRPr kumimoji="0" lang="ru-RU" sz="1600" b="0" i="0" u="none" strike="noStrike" kern="0" cap="none" spc="0" normalizeH="0" baseline="0" noProof="0" dirty="0">
              <a:ln>
                <a:noFill/>
              </a:ln>
              <a:solidFill>
                <a:prstClr val="black"/>
              </a:solidFill>
              <a:effectLst/>
              <a:uLnTx/>
              <a:uFillTx/>
            </a:endParaRPr>
          </a:p>
        </p:txBody>
      </p:sp>
      <p:pic>
        <p:nvPicPr>
          <p:cNvPr id="5" name="Рисунок 4"/>
          <p:cNvPicPr>
            <a:picLocks noChangeAspect="1"/>
          </p:cNvPicPr>
          <p:nvPr/>
        </p:nvPicPr>
        <p:blipFill>
          <a:blip r:embed="rId2"/>
          <a:stretch>
            <a:fillRect/>
          </a:stretch>
        </p:blipFill>
        <p:spPr>
          <a:xfrm>
            <a:off x="6825006" y="4619970"/>
            <a:ext cx="4675695" cy="1725415"/>
          </a:xfrm>
          <a:prstGeom prst="rect">
            <a:avLst/>
          </a:prstGeom>
        </p:spPr>
      </p:pic>
    </p:spTree>
    <p:extLst>
      <p:ext uri="{BB962C8B-B14F-4D97-AF65-F5344CB8AC3E}">
        <p14:creationId xmlns:p14="http://schemas.microsoft.com/office/powerpoint/2010/main" val="867887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8658413" y="2844201"/>
            <a:ext cx="3379616" cy="4023352"/>
          </a:xfrm>
          <a:prstGeom prst="rect">
            <a:avLst/>
          </a:prstGeom>
        </p:spPr>
      </p:pic>
      <p:sp>
        <p:nvSpPr>
          <p:cNvPr id="2" name="Заголовок 1"/>
          <p:cNvSpPr>
            <a:spLocks noGrp="1"/>
          </p:cNvSpPr>
          <p:nvPr>
            <p:ph type="title"/>
          </p:nvPr>
        </p:nvSpPr>
        <p:spPr>
          <a:xfrm>
            <a:off x="618818" y="255605"/>
            <a:ext cx="8596668" cy="1320800"/>
          </a:xfrm>
        </p:spPr>
        <p:txBody>
          <a:bodyPr/>
          <a:lstStyle/>
          <a:p>
            <a:pPr lvl="0">
              <a:spcBef>
                <a:spcPts val="0"/>
              </a:spcBef>
            </a:pPr>
            <a:r>
              <a:rPr lang="ru-RU" sz="2800" dirty="0" smtClean="0">
                <a:solidFill>
                  <a:srgbClr val="1A1A1A"/>
                </a:solidFill>
                <a:ea typeface="+mn-ea"/>
                <a:cs typeface="+mn-cs"/>
              </a:rPr>
              <a:t>2. Осложнения </a:t>
            </a:r>
            <a:r>
              <a:rPr lang="ru-RU" sz="2800" dirty="0">
                <a:solidFill>
                  <a:srgbClr val="1A1A1A"/>
                </a:solidFill>
                <a:ea typeface="+mn-ea"/>
                <a:cs typeface="+mn-cs"/>
              </a:rPr>
              <a:t>в послеоперационном периоде</a:t>
            </a:r>
            <a:r>
              <a:rPr lang="ru-RU" sz="1600" b="1" dirty="0">
                <a:solidFill>
                  <a:prstClr val="white"/>
                </a:solidFill>
                <a:ea typeface="+mn-ea"/>
                <a:cs typeface="+mn-cs"/>
              </a:rPr>
              <a:t/>
            </a:r>
            <a:br>
              <a:rPr lang="ru-RU" sz="1600" b="1" dirty="0">
                <a:solidFill>
                  <a:prstClr val="white"/>
                </a:solidFill>
                <a:ea typeface="+mn-ea"/>
                <a:cs typeface="+mn-cs"/>
              </a:rPr>
            </a:br>
            <a:endParaRPr lang="ru-RU" dirty="0"/>
          </a:p>
        </p:txBody>
      </p:sp>
      <p:sp>
        <p:nvSpPr>
          <p:cNvPr id="3" name="Объект 2"/>
          <p:cNvSpPr>
            <a:spLocks noGrp="1"/>
          </p:cNvSpPr>
          <p:nvPr>
            <p:ph idx="1"/>
          </p:nvPr>
        </p:nvSpPr>
        <p:spPr>
          <a:xfrm>
            <a:off x="236649" y="836367"/>
            <a:ext cx="9114741" cy="3094609"/>
          </a:xfrm>
        </p:spPr>
        <p:txBody>
          <a:bodyPr>
            <a:noAutofit/>
          </a:bodyPr>
          <a:lstStyle/>
          <a:p>
            <a:pPr marL="0" indent="0">
              <a:buNone/>
            </a:pPr>
            <a:r>
              <a:rPr lang="ru-RU" sz="1600" b="1" i="1" dirty="0">
                <a:solidFill>
                  <a:srgbClr val="181D21"/>
                </a:solidFill>
                <a:latin typeface="+mj-lt"/>
              </a:rPr>
              <a:t>Периимплантит</a:t>
            </a:r>
            <a:r>
              <a:rPr lang="ru-RU" sz="1600" dirty="0">
                <a:solidFill>
                  <a:srgbClr val="181D21"/>
                </a:solidFill>
                <a:latin typeface="+mj-lt"/>
              </a:rPr>
              <a:t> — это воспаление тканей, окружающих имплантат, которое </a:t>
            </a:r>
            <a:r>
              <a:rPr lang="ru-RU" sz="1600" dirty="0" smtClean="0">
                <a:solidFill>
                  <a:srgbClr val="181D21"/>
                </a:solidFill>
                <a:latin typeface="+mj-lt"/>
              </a:rPr>
              <a:t>приводит        </a:t>
            </a:r>
            <a:r>
              <a:rPr lang="ru-RU" sz="1600" dirty="0">
                <a:solidFill>
                  <a:srgbClr val="181D21"/>
                </a:solidFill>
                <a:latin typeface="+mj-lt"/>
              </a:rPr>
              <a:t>к прогрессирующей убыли костной ткани и потере имплантата.</a:t>
            </a:r>
          </a:p>
          <a:p>
            <a:pPr marL="0" indent="0">
              <a:buNone/>
            </a:pPr>
            <a:r>
              <a:rPr lang="ru-RU" sz="1600" dirty="0">
                <a:solidFill>
                  <a:srgbClr val="181D21"/>
                </a:solidFill>
                <a:latin typeface="+mj-lt"/>
              </a:rPr>
              <a:t>Предшественником </a:t>
            </a:r>
            <a:r>
              <a:rPr lang="ru-RU" sz="1600" dirty="0" err="1" smtClean="0">
                <a:solidFill>
                  <a:srgbClr val="181D21"/>
                </a:solidFill>
                <a:latin typeface="+mj-lt"/>
              </a:rPr>
              <a:t>периимплантита</a:t>
            </a:r>
            <a:r>
              <a:rPr lang="ru-RU" sz="1600" dirty="0" smtClean="0">
                <a:solidFill>
                  <a:srgbClr val="181D21"/>
                </a:solidFill>
                <a:latin typeface="+mj-lt"/>
              </a:rPr>
              <a:t> </a:t>
            </a:r>
            <a:r>
              <a:rPr lang="ru-RU" sz="1600" dirty="0">
                <a:solidFill>
                  <a:srgbClr val="181D21"/>
                </a:solidFill>
                <a:latin typeface="+mj-lt"/>
              </a:rPr>
              <a:t>является </a:t>
            </a:r>
            <a:r>
              <a:rPr lang="ru-RU" sz="1600" dirty="0" err="1">
                <a:solidFill>
                  <a:srgbClr val="181D21"/>
                </a:solidFill>
                <a:latin typeface="+mj-lt"/>
              </a:rPr>
              <a:t>мукозит</a:t>
            </a:r>
            <a:r>
              <a:rPr lang="ru-RU" sz="1600" dirty="0">
                <a:solidFill>
                  <a:srgbClr val="181D21"/>
                </a:solidFill>
                <a:latin typeface="+mj-lt"/>
              </a:rPr>
              <a:t> — воспаление десны без </a:t>
            </a:r>
            <a:r>
              <a:rPr lang="ru-RU" sz="1600" dirty="0" err="1" smtClean="0">
                <a:solidFill>
                  <a:srgbClr val="181D21"/>
                </a:solidFill>
                <a:latin typeface="+mj-lt"/>
              </a:rPr>
              <a:t>наруше</a:t>
            </a:r>
            <a:r>
              <a:rPr lang="en-US" sz="1600" dirty="0" smtClean="0">
                <a:solidFill>
                  <a:srgbClr val="181D21"/>
                </a:solidFill>
                <a:latin typeface="+mj-lt"/>
              </a:rPr>
              <a:t>-    </a:t>
            </a:r>
            <a:r>
              <a:rPr lang="ru-RU" sz="1600" dirty="0" err="1" smtClean="0">
                <a:solidFill>
                  <a:srgbClr val="181D21"/>
                </a:solidFill>
                <a:latin typeface="+mj-lt"/>
              </a:rPr>
              <a:t>ния</a:t>
            </a:r>
            <a:r>
              <a:rPr lang="ru-RU" sz="1600" dirty="0" smtClean="0">
                <a:solidFill>
                  <a:srgbClr val="181D21"/>
                </a:solidFill>
                <a:latin typeface="+mj-lt"/>
              </a:rPr>
              <a:t> </a:t>
            </a:r>
            <a:r>
              <a:rPr lang="ru-RU" sz="1600" dirty="0">
                <a:solidFill>
                  <a:srgbClr val="181D21"/>
                </a:solidFill>
                <a:latin typeface="+mj-lt"/>
              </a:rPr>
              <a:t>целостности костной ткани. Он встречается почти у 80 % людей с </a:t>
            </a:r>
            <a:r>
              <a:rPr lang="ru-RU" sz="1600" dirty="0" smtClean="0">
                <a:solidFill>
                  <a:srgbClr val="181D21"/>
                </a:solidFill>
                <a:latin typeface="+mj-lt"/>
              </a:rPr>
              <a:t>имплантирован</a:t>
            </a:r>
            <a:r>
              <a:rPr lang="en-US" sz="1600" dirty="0" smtClean="0">
                <a:solidFill>
                  <a:srgbClr val="181D21"/>
                </a:solidFill>
                <a:latin typeface="+mj-lt"/>
              </a:rPr>
              <a:t> </a:t>
            </a:r>
            <a:r>
              <a:rPr lang="ru-RU" sz="1600" dirty="0" smtClean="0">
                <a:solidFill>
                  <a:srgbClr val="181D21"/>
                </a:solidFill>
                <a:latin typeface="+mj-lt"/>
              </a:rPr>
              <a:t>-</a:t>
            </a:r>
            <a:r>
              <a:rPr lang="en-US" sz="1600" dirty="0" smtClean="0">
                <a:solidFill>
                  <a:srgbClr val="181D21"/>
                </a:solidFill>
                <a:latin typeface="+mj-lt"/>
              </a:rPr>
              <a:t>    </a:t>
            </a:r>
            <a:r>
              <a:rPr lang="ru-RU" sz="1600" dirty="0" err="1" smtClean="0">
                <a:solidFill>
                  <a:srgbClr val="181D21"/>
                </a:solidFill>
                <a:latin typeface="+mj-lt"/>
              </a:rPr>
              <a:t>ными</a:t>
            </a:r>
            <a:r>
              <a:rPr lang="ru-RU" sz="1600" dirty="0" smtClean="0">
                <a:solidFill>
                  <a:srgbClr val="181D21"/>
                </a:solidFill>
                <a:latin typeface="+mj-lt"/>
              </a:rPr>
              <a:t> </a:t>
            </a:r>
            <a:r>
              <a:rPr lang="ru-RU" sz="1600" dirty="0">
                <a:solidFill>
                  <a:srgbClr val="181D21"/>
                </a:solidFill>
                <a:latin typeface="+mj-lt"/>
              </a:rPr>
              <a:t>зубами. Если его своевременно не диагностировать и не лечить, воспалительный процесс может распространиться вдоль тела имплантата и привести к развитию </a:t>
            </a:r>
            <a:r>
              <a:rPr lang="ru-RU" sz="1600" dirty="0" err="1">
                <a:solidFill>
                  <a:srgbClr val="181D21"/>
                </a:solidFill>
                <a:latin typeface="+mj-lt"/>
              </a:rPr>
              <a:t>периимплантита</a:t>
            </a:r>
            <a:r>
              <a:rPr lang="ru-RU" sz="1600" dirty="0">
                <a:solidFill>
                  <a:srgbClr val="181D21"/>
                </a:solidFill>
                <a:latin typeface="+mj-lt"/>
              </a:rPr>
              <a:t>. </a:t>
            </a:r>
            <a:endParaRPr lang="en-US" sz="1600" dirty="0" smtClean="0">
              <a:solidFill>
                <a:srgbClr val="181D21"/>
              </a:solidFill>
              <a:latin typeface="+mj-lt"/>
            </a:endParaRPr>
          </a:p>
          <a:p>
            <a:pPr marL="0" indent="0">
              <a:buNone/>
            </a:pPr>
            <a:r>
              <a:rPr lang="ru-RU" sz="1600" dirty="0" smtClean="0">
                <a:solidFill>
                  <a:srgbClr val="181D21"/>
                </a:solidFill>
                <a:latin typeface="+mj-lt"/>
              </a:rPr>
              <a:t>Основная </a:t>
            </a:r>
            <a:r>
              <a:rPr lang="ru-RU" sz="1600" dirty="0">
                <a:solidFill>
                  <a:srgbClr val="181D21"/>
                </a:solidFill>
                <a:latin typeface="+mj-lt"/>
              </a:rPr>
              <a:t>причина появления </a:t>
            </a:r>
            <a:r>
              <a:rPr lang="ru-RU" sz="1600" dirty="0" err="1">
                <a:solidFill>
                  <a:srgbClr val="181D21"/>
                </a:solidFill>
                <a:latin typeface="+mj-lt"/>
              </a:rPr>
              <a:t>периимплантита</a:t>
            </a:r>
            <a:r>
              <a:rPr lang="ru-RU" sz="1600" dirty="0">
                <a:solidFill>
                  <a:srgbClr val="181D21"/>
                </a:solidFill>
                <a:latin typeface="+mj-lt"/>
              </a:rPr>
              <a:t> — инфекционные агенты, т. е. </a:t>
            </a:r>
            <a:r>
              <a:rPr lang="ru-RU" sz="1600" dirty="0" err="1">
                <a:solidFill>
                  <a:srgbClr val="181D21"/>
                </a:solidFill>
                <a:latin typeface="+mj-lt"/>
              </a:rPr>
              <a:t>м</a:t>
            </a:r>
            <a:r>
              <a:rPr lang="ru-RU" sz="1600" dirty="0" err="1" smtClean="0">
                <a:solidFill>
                  <a:srgbClr val="181D21"/>
                </a:solidFill>
                <a:latin typeface="+mj-lt"/>
              </a:rPr>
              <a:t>икроорганиз</a:t>
            </a:r>
            <a:r>
              <a:rPr lang="en-US" sz="1600" dirty="0" smtClean="0">
                <a:solidFill>
                  <a:srgbClr val="181D21"/>
                </a:solidFill>
                <a:latin typeface="+mj-lt"/>
              </a:rPr>
              <a:t>-</a:t>
            </a:r>
            <a:r>
              <a:rPr lang="ru-RU" sz="1600" dirty="0" smtClean="0">
                <a:solidFill>
                  <a:srgbClr val="181D21"/>
                </a:solidFill>
                <a:latin typeface="+mj-lt"/>
              </a:rPr>
              <a:t>мы</a:t>
            </a:r>
            <a:r>
              <a:rPr lang="ru-RU" sz="1600" dirty="0">
                <a:solidFill>
                  <a:srgbClr val="181D21"/>
                </a:solidFill>
                <a:latin typeface="+mj-lt"/>
              </a:rPr>
              <a:t>, которые находятся в биоплёнке на поверхности имплантата. Их возникновению способствуют местные и общие факторы</a:t>
            </a:r>
            <a:r>
              <a:rPr lang="ru-RU" sz="1600" dirty="0" smtClean="0">
                <a:solidFill>
                  <a:srgbClr val="181D21"/>
                </a:solidFill>
                <a:latin typeface="+mj-lt"/>
              </a:rPr>
              <a:t>.</a:t>
            </a:r>
            <a:endParaRPr lang="en-US" sz="1600" dirty="0" smtClean="0">
              <a:solidFill>
                <a:srgbClr val="181D21"/>
              </a:solidFill>
              <a:latin typeface="+mj-lt"/>
            </a:endParaRPr>
          </a:p>
          <a:p>
            <a:pPr marL="0" indent="0">
              <a:buNone/>
            </a:pPr>
            <a:r>
              <a:rPr lang="ru-RU" sz="1600" dirty="0" smtClean="0">
                <a:solidFill>
                  <a:srgbClr val="181D21"/>
                </a:solidFill>
                <a:latin typeface="+mj-lt"/>
              </a:rPr>
              <a:t>Симптомы:</a:t>
            </a:r>
            <a:endParaRPr lang="ru-RU" sz="1600" dirty="0"/>
          </a:p>
        </p:txBody>
      </p:sp>
      <p:pic>
        <p:nvPicPr>
          <p:cNvPr id="4" name="Рисунок 3"/>
          <p:cNvPicPr>
            <a:picLocks noChangeAspect="1"/>
          </p:cNvPicPr>
          <p:nvPr/>
        </p:nvPicPr>
        <p:blipFill>
          <a:blip r:embed="rId3"/>
          <a:stretch>
            <a:fillRect/>
          </a:stretch>
        </p:blipFill>
        <p:spPr>
          <a:xfrm>
            <a:off x="8753582" y="255605"/>
            <a:ext cx="3438418" cy="1799439"/>
          </a:xfrm>
          <a:prstGeom prst="rect">
            <a:avLst/>
          </a:prstGeom>
        </p:spPr>
      </p:pic>
      <p:sp>
        <p:nvSpPr>
          <p:cNvPr id="5" name="TextBox 4"/>
          <p:cNvSpPr txBox="1"/>
          <p:nvPr/>
        </p:nvSpPr>
        <p:spPr>
          <a:xfrm>
            <a:off x="9484534" y="2055044"/>
            <a:ext cx="2707466" cy="523220"/>
          </a:xfrm>
          <a:prstGeom prst="rect">
            <a:avLst/>
          </a:prstGeom>
          <a:noFill/>
        </p:spPr>
        <p:txBody>
          <a:bodyPr wrap="square" rtlCol="0">
            <a:spAutoFit/>
          </a:bodyPr>
          <a:lstStyle/>
          <a:p>
            <a:r>
              <a:rPr lang="ru-RU" sz="1400" i="1" dirty="0">
                <a:solidFill>
                  <a:srgbClr val="181D21"/>
                </a:solidFill>
                <a:latin typeface="Inter"/>
              </a:rPr>
              <a:t>У</a:t>
            </a:r>
            <a:r>
              <a:rPr lang="ru-RU" sz="1400" i="1" dirty="0" smtClean="0">
                <a:solidFill>
                  <a:srgbClr val="181D21"/>
                </a:solidFill>
                <a:latin typeface="Inter"/>
              </a:rPr>
              <a:t>быль </a:t>
            </a:r>
            <a:r>
              <a:rPr lang="ru-RU" sz="1400" i="1" dirty="0">
                <a:solidFill>
                  <a:srgbClr val="181D21"/>
                </a:solidFill>
                <a:latin typeface="Inter"/>
              </a:rPr>
              <a:t>костной ткани вокруг вживлённого имплантата</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551109096"/>
              </p:ext>
            </p:extLst>
          </p:nvPr>
        </p:nvGraphicFramePr>
        <p:xfrm>
          <a:off x="236649" y="3930976"/>
          <a:ext cx="8128000" cy="286512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ru-RU" sz="1600" b="0" i="0" dirty="0" smtClean="0">
                          <a:solidFill>
                            <a:srgbClr val="181D21"/>
                          </a:solidFill>
                          <a:effectLst/>
                          <a:latin typeface="Inter"/>
                        </a:rPr>
                        <a:t>Ранними симптомами</a:t>
                      </a:r>
                      <a:endParaRPr lang="ru-RU" sz="1600" dirty="0"/>
                    </a:p>
                  </a:txBody>
                  <a:tcPr/>
                </a:tc>
                <a:tc>
                  <a:txBody>
                    <a:bodyPr/>
                    <a:lstStyle/>
                    <a:p>
                      <a:r>
                        <a:rPr lang="ru-RU" sz="1600" b="0" i="0" dirty="0" smtClean="0">
                          <a:solidFill>
                            <a:srgbClr val="181D21"/>
                          </a:solidFill>
                          <a:effectLst/>
                          <a:latin typeface="Inter"/>
                        </a:rPr>
                        <a:t>На поздних этапах болезни добавляются:</a:t>
                      </a:r>
                      <a:endParaRPr lang="ru-RU" sz="1600" dirty="0"/>
                    </a:p>
                  </a:txBody>
                  <a:tcPr/>
                </a:tc>
              </a:tr>
              <a:tr h="370840">
                <a:tc>
                  <a:txBody>
                    <a:bodyPr/>
                    <a:lstStyle/>
                    <a:p>
                      <a:pPr algn="l">
                        <a:buFont typeface="Arial" panose="020B0604020202020204" pitchFamily="34" charset="0"/>
                        <a:buChar char="•"/>
                      </a:pPr>
                      <a:r>
                        <a:rPr lang="ru-RU" sz="1600" b="0" i="0" dirty="0" smtClean="0">
                          <a:solidFill>
                            <a:srgbClr val="181D21"/>
                          </a:solidFill>
                          <a:effectLst/>
                          <a:latin typeface="Inter"/>
                        </a:rPr>
                        <a:t>гиперемия (покраснение) десны в области установленного имплантата — может указывать на ранее возникший </a:t>
                      </a:r>
                      <a:r>
                        <a:rPr lang="ru-RU" sz="1600" b="0" i="0" dirty="0" err="1" smtClean="0">
                          <a:solidFill>
                            <a:srgbClr val="181D21"/>
                          </a:solidFill>
                          <a:effectLst/>
                          <a:latin typeface="Inter"/>
                        </a:rPr>
                        <a:t>мукозит</a:t>
                      </a:r>
                      <a:r>
                        <a:rPr lang="ru-RU" sz="1600" b="0" i="0" dirty="0" smtClean="0">
                          <a:solidFill>
                            <a:srgbClr val="181D21"/>
                          </a:solidFill>
                          <a:effectLst/>
                          <a:latin typeface="Inter"/>
                        </a:rPr>
                        <a:t>;</a:t>
                      </a:r>
                    </a:p>
                    <a:p>
                      <a:pPr algn="l">
                        <a:buFont typeface="Arial" panose="020B0604020202020204" pitchFamily="34" charset="0"/>
                        <a:buChar char="•"/>
                      </a:pPr>
                      <a:r>
                        <a:rPr lang="ru-RU" sz="1600" b="0" i="0" dirty="0" smtClean="0">
                          <a:solidFill>
                            <a:srgbClr val="181D21"/>
                          </a:solidFill>
                          <a:effectLst/>
                          <a:latin typeface="Inter"/>
                        </a:rPr>
                        <a:t>образование патологического костного кармана, который можно обнаружить во время зондирования;</a:t>
                      </a:r>
                    </a:p>
                    <a:p>
                      <a:pPr algn="l">
                        <a:buFont typeface="Arial" panose="020B0604020202020204" pitchFamily="34" charset="0"/>
                        <a:buChar char="•"/>
                      </a:pPr>
                      <a:r>
                        <a:rPr lang="ru-RU" sz="1600" b="0" i="0" dirty="0" smtClean="0">
                          <a:solidFill>
                            <a:srgbClr val="181D21"/>
                          </a:solidFill>
                          <a:effectLst/>
                          <a:latin typeface="Inter"/>
                        </a:rPr>
                        <a:t>кровотечение при зондировании патологического кармана.</a:t>
                      </a:r>
                      <a:endParaRPr lang="ru-RU" sz="1600" dirty="0"/>
                    </a:p>
                  </a:txBody>
                  <a:tcPr/>
                </a:tc>
                <a:tc>
                  <a:txBody>
                    <a:bodyPr/>
                    <a:lstStyle/>
                    <a:p>
                      <a:pPr algn="l">
                        <a:buFont typeface="Arial" panose="020B0604020202020204" pitchFamily="34" charset="0"/>
                        <a:buChar char="•"/>
                      </a:pPr>
                      <a:r>
                        <a:rPr lang="ru-RU" sz="1600" b="0" i="0" dirty="0" smtClean="0">
                          <a:solidFill>
                            <a:srgbClr val="181D21"/>
                          </a:solidFill>
                          <a:effectLst/>
                          <a:latin typeface="Inter"/>
                        </a:rPr>
                        <a:t>увеличение глубины костного кармана в области имплантата и течение гноя в моменты обострения процесса;</a:t>
                      </a:r>
                    </a:p>
                    <a:p>
                      <a:pPr algn="l">
                        <a:buFont typeface="Arial" panose="020B0604020202020204" pitchFamily="34" charset="0"/>
                        <a:buChar char="•"/>
                      </a:pPr>
                      <a:r>
                        <a:rPr lang="ru-RU" sz="1600" b="0" i="0" dirty="0" smtClean="0">
                          <a:solidFill>
                            <a:srgbClr val="181D21"/>
                          </a:solidFill>
                          <a:effectLst/>
                          <a:latin typeface="Inter"/>
                        </a:rPr>
                        <a:t>боль во время жевания и перкуссии зуба в области коронки, установленной на имплантате;</a:t>
                      </a:r>
                    </a:p>
                    <a:p>
                      <a:pPr algn="l">
                        <a:buFont typeface="Arial" panose="020B0604020202020204" pitchFamily="34" charset="0"/>
                        <a:buChar char="•"/>
                      </a:pPr>
                      <a:r>
                        <a:rPr lang="ru-RU" sz="1600" b="0" i="0" dirty="0" smtClean="0">
                          <a:solidFill>
                            <a:srgbClr val="181D21"/>
                          </a:solidFill>
                          <a:effectLst/>
                          <a:latin typeface="Inter"/>
                        </a:rPr>
                        <a:t>подвижность имплантата и ортопедической конструкции, зафиксированной на нём</a:t>
                      </a:r>
                      <a:endParaRPr lang="ru-RU" sz="1600" dirty="0"/>
                    </a:p>
                  </a:txBody>
                  <a:tcPr/>
                </a:tc>
              </a:tr>
            </a:tbl>
          </a:graphicData>
        </a:graphic>
      </p:graphicFrame>
    </p:spTree>
    <p:extLst>
      <p:ext uri="{BB962C8B-B14F-4D97-AF65-F5344CB8AC3E}">
        <p14:creationId xmlns:p14="http://schemas.microsoft.com/office/powerpoint/2010/main" val="1153638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4785" t="2750" r="5447" b="25223"/>
          <a:stretch/>
        </p:blipFill>
        <p:spPr>
          <a:xfrm>
            <a:off x="5566850" y="876693"/>
            <a:ext cx="6625150" cy="4808281"/>
          </a:xfrm>
          <a:prstGeom prst="rect">
            <a:avLst/>
          </a:prstGeom>
        </p:spPr>
      </p:pic>
      <p:sp>
        <p:nvSpPr>
          <p:cNvPr id="2" name="Заголовок 1"/>
          <p:cNvSpPr>
            <a:spLocks noGrp="1"/>
          </p:cNvSpPr>
          <p:nvPr>
            <p:ph type="title"/>
          </p:nvPr>
        </p:nvSpPr>
        <p:spPr>
          <a:xfrm>
            <a:off x="451091" y="204248"/>
            <a:ext cx="8596668" cy="672445"/>
          </a:xfrm>
        </p:spPr>
        <p:txBody>
          <a:bodyPr/>
          <a:lstStyle/>
          <a:p>
            <a:r>
              <a:rPr lang="ru-RU" sz="2800" dirty="0">
                <a:solidFill>
                  <a:srgbClr val="1A1A1A"/>
                </a:solidFill>
              </a:rPr>
              <a:t>Осложнения в послеоперационном периоде</a:t>
            </a:r>
            <a:endParaRPr lang="ru-RU" dirty="0"/>
          </a:p>
        </p:txBody>
      </p:sp>
      <p:sp>
        <p:nvSpPr>
          <p:cNvPr id="3" name="Объект 2"/>
          <p:cNvSpPr>
            <a:spLocks noGrp="1"/>
          </p:cNvSpPr>
          <p:nvPr>
            <p:ph idx="1"/>
          </p:nvPr>
        </p:nvSpPr>
        <p:spPr>
          <a:xfrm>
            <a:off x="155865" y="876693"/>
            <a:ext cx="5410985" cy="5891753"/>
          </a:xfrm>
        </p:spPr>
        <p:txBody>
          <a:bodyPr>
            <a:normAutofit fontScale="92500" lnSpcReduction="10000"/>
          </a:bodyPr>
          <a:lstStyle/>
          <a:p>
            <a:pPr marL="0" indent="0">
              <a:buNone/>
            </a:pPr>
            <a:r>
              <a:rPr lang="ru-RU" sz="1600" dirty="0" smtClean="0"/>
              <a:t>	</a:t>
            </a:r>
            <a:r>
              <a:rPr lang="ru-RU" dirty="0" smtClean="0"/>
              <a:t>В зависимости от глубины и распространения резорбции окружающей имплантат костной ткани выделяют 4 класса переимплантита (причины: образование гематомы над </a:t>
            </a:r>
            <a:r>
              <a:rPr lang="ru-RU" dirty="0" smtClean="0"/>
              <a:t>заглушкой </a:t>
            </a:r>
            <a:r>
              <a:rPr lang="ru-RU" dirty="0" smtClean="0"/>
              <a:t>внутрикостного элемента имплантата и ее нагноение; несоблюдение принципов </a:t>
            </a:r>
            <a:r>
              <a:rPr lang="ru-RU" dirty="0" err="1" smtClean="0"/>
              <a:t>атравматичного</a:t>
            </a:r>
            <a:r>
              <a:rPr lang="ru-RU" dirty="0" smtClean="0"/>
              <a:t> препарирования костного ложа; неадекватное закрытие операционной раны: рубцы и мелкое преддверие полости рта, травмирующие и вызывающие ишемию краев послеоперационной раны; неудовлетворительное состояние гигиены полости рта: недостаточно тщательный гигиенический уход в области </a:t>
            </a:r>
            <a:r>
              <a:rPr lang="ru-RU" dirty="0" err="1" smtClean="0"/>
              <a:t>десневой</a:t>
            </a:r>
            <a:r>
              <a:rPr lang="ru-RU" dirty="0" smtClean="0"/>
              <a:t> манжетки </a:t>
            </a:r>
            <a:r>
              <a:rPr lang="ru-RU" dirty="0" err="1" smtClean="0"/>
              <a:t>одноэтапно</a:t>
            </a:r>
            <a:r>
              <a:rPr lang="ru-RU" dirty="0" smtClean="0"/>
              <a:t> установленного имплантата)</a:t>
            </a:r>
          </a:p>
          <a:p>
            <a:pPr marL="0" indent="0">
              <a:buNone/>
            </a:pPr>
            <a:r>
              <a:rPr lang="ru-RU" dirty="0" smtClean="0"/>
              <a:t>При лечении переимплантита 1 и 2 классов необходимо иссечь слизистую оболочку, удалить заглушку из </a:t>
            </a:r>
            <a:r>
              <a:rPr lang="ru-RU" dirty="0" smtClean="0"/>
              <a:t>внутрикостного </a:t>
            </a:r>
            <a:r>
              <a:rPr lang="ru-RU" dirty="0" smtClean="0"/>
              <a:t>элемента, тщательно промыть рану и внутреннюю часть резьбы имплантата и установить формирователь </a:t>
            </a:r>
            <a:r>
              <a:rPr lang="ru-RU" dirty="0" err="1" smtClean="0"/>
              <a:t>десневой</a:t>
            </a:r>
            <a:r>
              <a:rPr lang="ru-RU" dirty="0" smtClean="0"/>
              <a:t> манжетки и назначить медикаментозное </a:t>
            </a:r>
            <a:r>
              <a:rPr lang="ru-RU" dirty="0" err="1" smtClean="0"/>
              <a:t>противо</a:t>
            </a:r>
            <a:r>
              <a:rPr lang="ru-RU" dirty="0" smtClean="0"/>
              <a:t>-воспалительное лечение (воспалительные явления исчезают на 3-4 день</a:t>
            </a:r>
            <a:r>
              <a:rPr lang="ru-RU" dirty="0" smtClean="0"/>
              <a:t>)</a:t>
            </a:r>
            <a:endParaRPr lang="ru-RU" dirty="0" smtClean="0"/>
          </a:p>
        </p:txBody>
      </p:sp>
    </p:spTree>
    <p:extLst>
      <p:ext uri="{BB962C8B-B14F-4D97-AF65-F5344CB8AC3E}">
        <p14:creationId xmlns:p14="http://schemas.microsoft.com/office/powerpoint/2010/main" val="1875972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a:solidFill>
                  <a:srgbClr val="1A1A1A"/>
                </a:solidFill>
              </a:rPr>
              <a:t>Осложнения в послеоперационном периоде</a:t>
            </a:r>
            <a:endParaRPr lang="ru-RU" dirty="0"/>
          </a:p>
        </p:txBody>
      </p:sp>
      <p:sp>
        <p:nvSpPr>
          <p:cNvPr id="3" name="Объект 2"/>
          <p:cNvSpPr>
            <a:spLocks noGrp="1"/>
          </p:cNvSpPr>
          <p:nvPr>
            <p:ph idx="1"/>
          </p:nvPr>
        </p:nvSpPr>
        <p:spPr>
          <a:xfrm>
            <a:off x="292233" y="1270000"/>
            <a:ext cx="6579908" cy="4204356"/>
          </a:xfrm>
        </p:spPr>
        <p:txBody>
          <a:bodyPr>
            <a:normAutofit fontScale="92500" lnSpcReduction="20000"/>
          </a:bodyPr>
          <a:lstStyle/>
          <a:p>
            <a:pPr lvl="0">
              <a:buClr>
                <a:srgbClr val="90C226"/>
              </a:buClr>
              <a:buFont typeface="Wingdings" panose="05000000000000000000" pitchFamily="2" charset="2"/>
              <a:buChar char="Ø"/>
            </a:pPr>
            <a:r>
              <a:rPr lang="ru-RU" sz="1700" dirty="0">
                <a:solidFill>
                  <a:prstClr val="black">
                    <a:lumMod val="75000"/>
                    <a:lumOff val="25000"/>
                  </a:prstClr>
                </a:solidFill>
              </a:rPr>
              <a:t>При 1 классе </a:t>
            </a:r>
            <a:r>
              <a:rPr lang="ru-RU" sz="1700" dirty="0" err="1">
                <a:solidFill>
                  <a:prstClr val="black">
                    <a:lumMod val="75000"/>
                    <a:lumOff val="25000"/>
                  </a:prstClr>
                </a:solidFill>
              </a:rPr>
              <a:t>переимплантита</a:t>
            </a:r>
            <a:r>
              <a:rPr lang="ru-RU" sz="1700" dirty="0">
                <a:solidFill>
                  <a:prstClr val="black">
                    <a:lumMod val="75000"/>
                    <a:lumOff val="25000"/>
                  </a:prstClr>
                </a:solidFill>
              </a:rPr>
              <a:t> через 1 неделю после купирования воспалительных явлений следует выкрутить формирователь </a:t>
            </a:r>
            <a:r>
              <a:rPr lang="ru-RU" sz="1700" dirty="0" err="1">
                <a:solidFill>
                  <a:prstClr val="black">
                    <a:lumMod val="75000"/>
                    <a:lumOff val="25000"/>
                  </a:prstClr>
                </a:solidFill>
              </a:rPr>
              <a:t>десневой</a:t>
            </a:r>
            <a:r>
              <a:rPr lang="ru-RU" sz="1700" dirty="0">
                <a:solidFill>
                  <a:prstClr val="black">
                    <a:lumMod val="75000"/>
                    <a:lumOff val="25000"/>
                  </a:prstClr>
                </a:solidFill>
              </a:rPr>
              <a:t> манжетки, тщательно промыть внутреннюю резьбу внутрикостного элемента и установить заглушку. Рану зашивать не следует. Через 3-4 дня за счет ретракции формирующегося рубца обычно закрывается.</a:t>
            </a:r>
          </a:p>
          <a:p>
            <a:pPr lvl="0">
              <a:buClr>
                <a:srgbClr val="90C226"/>
              </a:buClr>
              <a:buFont typeface="Wingdings" panose="05000000000000000000" pitchFamily="2" charset="2"/>
              <a:buChar char="Ø"/>
            </a:pPr>
            <a:r>
              <a:rPr lang="ru-RU" sz="1700" dirty="0" smtClean="0">
                <a:solidFill>
                  <a:prstClr val="black">
                    <a:lumMod val="75000"/>
                    <a:lumOff val="25000"/>
                  </a:prstClr>
                </a:solidFill>
              </a:rPr>
              <a:t>При </a:t>
            </a:r>
            <a:r>
              <a:rPr lang="ru-RU" sz="1700" dirty="0">
                <a:solidFill>
                  <a:prstClr val="black">
                    <a:lumMod val="75000"/>
                    <a:lumOff val="25000"/>
                  </a:prstClr>
                </a:solidFill>
              </a:rPr>
              <a:t>2 классе, спустя 10—14 дней после купирования воспалительных явлений, можно произвести хирургическое </a:t>
            </a:r>
            <a:r>
              <a:rPr lang="ru-RU" sz="1700" dirty="0" smtClean="0">
                <a:solidFill>
                  <a:prstClr val="black">
                    <a:lumMod val="75000"/>
                    <a:lumOff val="25000"/>
                  </a:prstClr>
                </a:solidFill>
              </a:rPr>
              <a:t>вмешательство (</a:t>
            </a:r>
            <a:r>
              <a:rPr lang="ru-RU" sz="1700" dirty="0">
                <a:solidFill>
                  <a:prstClr val="black">
                    <a:lumMod val="75000"/>
                    <a:lumOff val="25000"/>
                  </a:prstClr>
                </a:solidFill>
              </a:rPr>
              <a:t>ревизия костного кармана, обработка и </a:t>
            </a:r>
            <a:r>
              <a:rPr lang="ru-RU" sz="1700" dirty="0" err="1">
                <a:solidFill>
                  <a:prstClr val="black">
                    <a:lumMod val="75000"/>
                    <a:lumOff val="25000"/>
                  </a:prstClr>
                </a:solidFill>
              </a:rPr>
              <a:t>детоксикация</a:t>
            </a:r>
            <a:r>
              <a:rPr lang="ru-RU" sz="1700" dirty="0">
                <a:solidFill>
                  <a:prstClr val="black">
                    <a:lumMod val="75000"/>
                    <a:lumOff val="25000"/>
                  </a:prstClr>
                </a:solidFill>
              </a:rPr>
              <a:t> поверхности имплантата, заполнение костного кармана </a:t>
            </a:r>
            <a:r>
              <a:rPr lang="ru-RU" sz="1700" dirty="0" err="1">
                <a:solidFill>
                  <a:prstClr val="black">
                    <a:lumMod val="75000"/>
                    <a:lumOff val="25000"/>
                  </a:prstClr>
                </a:solidFill>
              </a:rPr>
              <a:t>остеокондуктивным</a:t>
            </a:r>
            <a:r>
              <a:rPr lang="ru-RU" sz="1700" dirty="0">
                <a:solidFill>
                  <a:prstClr val="black">
                    <a:lumMod val="75000"/>
                    <a:lumOff val="25000"/>
                  </a:prstClr>
                </a:solidFill>
              </a:rPr>
              <a:t> материалом, изоляция имплантата и </a:t>
            </a:r>
            <a:r>
              <a:rPr lang="ru-RU" sz="1700" dirty="0" smtClean="0">
                <a:solidFill>
                  <a:prstClr val="black">
                    <a:lumMod val="75000"/>
                    <a:lumOff val="25000"/>
                  </a:prstClr>
                </a:solidFill>
              </a:rPr>
              <a:t>заполненного </a:t>
            </a:r>
            <a:r>
              <a:rPr lang="ru-RU" sz="1700" dirty="0" err="1">
                <a:solidFill>
                  <a:prstClr val="black">
                    <a:lumMod val="75000"/>
                    <a:lumOff val="25000"/>
                  </a:prstClr>
                </a:solidFill>
              </a:rPr>
              <a:t>остеопластическим</a:t>
            </a:r>
            <a:r>
              <a:rPr lang="ru-RU" sz="1700" dirty="0">
                <a:solidFill>
                  <a:prstClr val="black">
                    <a:lumMod val="75000"/>
                    <a:lumOff val="25000"/>
                  </a:prstClr>
                </a:solidFill>
              </a:rPr>
              <a:t> материалом дефекта от окружающих тканей при помощи барьерной мембраны и закрытии операционной </a:t>
            </a:r>
            <a:r>
              <a:rPr lang="ru-RU" sz="1700" dirty="0" smtClean="0">
                <a:solidFill>
                  <a:prstClr val="black">
                    <a:lumMod val="75000"/>
                    <a:lumOff val="25000"/>
                  </a:prstClr>
                </a:solidFill>
              </a:rPr>
              <a:t>раны)</a:t>
            </a:r>
            <a:endParaRPr lang="ru-RU" sz="1700" dirty="0">
              <a:solidFill>
                <a:prstClr val="black">
                  <a:lumMod val="75000"/>
                  <a:lumOff val="25000"/>
                </a:prstClr>
              </a:solidFill>
            </a:endParaRPr>
          </a:p>
          <a:p>
            <a:pPr>
              <a:buFont typeface="Wingdings" panose="05000000000000000000" pitchFamily="2" charset="2"/>
              <a:buChar char="Ø"/>
            </a:pPr>
            <a:r>
              <a:rPr lang="ru-RU" sz="1700" dirty="0" smtClean="0"/>
              <a:t>При 3 классе переимплантита можно провести такой же курс комплексного лечения , как при 2 с последующей пластикой костного дефекта при помощи методик направленной регенерации тканей</a:t>
            </a:r>
          </a:p>
          <a:p>
            <a:pPr>
              <a:buFont typeface="Wingdings" panose="05000000000000000000" pitchFamily="2" charset="2"/>
              <a:buChar char="Ø"/>
            </a:pPr>
            <a:endParaRPr lang="ru-RU" sz="1600"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334" t="4200" r="4280"/>
          <a:stretch/>
        </p:blipFill>
        <p:spPr>
          <a:xfrm>
            <a:off x="6803119" y="1102935"/>
            <a:ext cx="5388881" cy="3855564"/>
          </a:xfrm>
          <a:prstGeom prst="rect">
            <a:avLst/>
          </a:prstGeom>
        </p:spPr>
      </p:pic>
      <p:sp>
        <p:nvSpPr>
          <p:cNvPr id="5" name="TextBox 4"/>
          <p:cNvSpPr txBox="1"/>
          <p:nvPr/>
        </p:nvSpPr>
        <p:spPr>
          <a:xfrm>
            <a:off x="292233" y="5252592"/>
            <a:ext cx="11219294" cy="1077218"/>
          </a:xfrm>
          <a:prstGeom prst="rect">
            <a:avLst/>
          </a:prstGeom>
          <a:noFill/>
        </p:spPr>
        <p:txBody>
          <a:bodyPr wrap="square" rtlCol="0">
            <a:spAutoFit/>
          </a:bodyPr>
          <a:lstStyle/>
          <a:p>
            <a:pPr marL="285750" indent="-285750">
              <a:buFont typeface="Wingdings" panose="05000000000000000000" pitchFamily="2" charset="2"/>
              <a:buChar char="Ø"/>
            </a:pPr>
            <a:r>
              <a:rPr lang="ru-RU" sz="1600" dirty="0">
                <a:solidFill>
                  <a:prstClr val="black">
                    <a:lumMod val="75000"/>
                    <a:lumOff val="25000"/>
                  </a:prstClr>
                </a:solidFill>
              </a:rPr>
              <a:t>Аналогичный подход может применяться и при 4 классе. Стоит учитывать, что шансы на успех при этом минимальны и удаление имплантата с ревизией костного ложа и последующей </a:t>
            </a:r>
            <a:r>
              <a:rPr lang="ru-RU" sz="1600" dirty="0" err="1">
                <a:solidFill>
                  <a:prstClr val="black">
                    <a:lumMod val="75000"/>
                    <a:lumOff val="25000"/>
                  </a:prstClr>
                </a:solidFill>
              </a:rPr>
              <a:t>реимплантацией</a:t>
            </a:r>
            <a:r>
              <a:rPr lang="ru-RU" sz="1600" dirty="0">
                <a:solidFill>
                  <a:prstClr val="black">
                    <a:lumMod val="75000"/>
                    <a:lumOff val="25000"/>
                  </a:prstClr>
                </a:solidFill>
              </a:rPr>
              <a:t> через 4-6 месяцев является более эффективной и надежной тактикой для достижения положительных отдаленных результатов имплантации</a:t>
            </a:r>
            <a:endParaRPr lang="ru-RU" sz="1600" dirty="0"/>
          </a:p>
        </p:txBody>
      </p:sp>
    </p:spTree>
    <p:extLst>
      <p:ext uri="{BB962C8B-B14F-4D97-AF65-F5344CB8AC3E}">
        <p14:creationId xmlns:p14="http://schemas.microsoft.com/office/powerpoint/2010/main" val="1116486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421" y="175051"/>
            <a:ext cx="8596668" cy="1320800"/>
          </a:xfrm>
        </p:spPr>
        <p:txBody>
          <a:bodyPr/>
          <a:lstStyle/>
          <a:p>
            <a:r>
              <a:rPr lang="ru-RU" sz="2800" dirty="0">
                <a:solidFill>
                  <a:srgbClr val="1A1A1A"/>
                </a:solidFill>
              </a:rPr>
              <a:t>Осложнения в послеоперационном периоде</a:t>
            </a:r>
            <a:r>
              <a:rPr lang="ru-RU" sz="1600" b="1" dirty="0">
                <a:solidFill>
                  <a:prstClr val="white"/>
                </a:solidFill>
              </a:rPr>
              <a:t/>
            </a:r>
            <a:br>
              <a:rPr lang="ru-RU" sz="1600" b="1" dirty="0">
                <a:solidFill>
                  <a:prstClr val="white"/>
                </a:solidFill>
              </a:rPr>
            </a:br>
            <a:endParaRPr lang="ru-RU" dirty="0"/>
          </a:p>
        </p:txBody>
      </p:sp>
      <p:sp>
        <p:nvSpPr>
          <p:cNvPr id="3" name="Объект 2"/>
          <p:cNvSpPr>
            <a:spLocks noGrp="1"/>
          </p:cNvSpPr>
          <p:nvPr>
            <p:ph idx="1"/>
          </p:nvPr>
        </p:nvSpPr>
        <p:spPr>
          <a:xfrm>
            <a:off x="403955" y="735291"/>
            <a:ext cx="9597884" cy="5986019"/>
          </a:xfrm>
        </p:spPr>
        <p:txBody>
          <a:bodyPr>
            <a:noAutofit/>
          </a:bodyPr>
          <a:lstStyle/>
          <a:p>
            <a:pPr marL="0" indent="0">
              <a:buNone/>
            </a:pPr>
            <a:r>
              <a:rPr lang="ru-RU" sz="1600" b="1" i="1" dirty="0">
                <a:solidFill>
                  <a:srgbClr val="181D21"/>
                </a:solidFill>
              </a:rPr>
              <a:t>Главная цель лечения </a:t>
            </a:r>
            <a:r>
              <a:rPr lang="ru-RU" sz="1600" b="1" i="1" dirty="0" err="1" smtClean="0">
                <a:solidFill>
                  <a:srgbClr val="181D21"/>
                </a:solidFill>
              </a:rPr>
              <a:t>периимплантита</a:t>
            </a:r>
            <a:r>
              <a:rPr lang="ru-RU" sz="1600" dirty="0" smtClean="0">
                <a:solidFill>
                  <a:srgbClr val="181D21"/>
                </a:solidFill>
              </a:rPr>
              <a:t>— </a:t>
            </a:r>
            <a:r>
              <a:rPr lang="ru-RU" sz="1600" dirty="0">
                <a:solidFill>
                  <a:srgbClr val="181D21"/>
                </a:solidFill>
              </a:rPr>
              <a:t>устранить бактериальную плёнку на </a:t>
            </a:r>
            <a:r>
              <a:rPr lang="ru-RU" sz="1600" dirty="0" err="1" smtClean="0">
                <a:solidFill>
                  <a:srgbClr val="181D21"/>
                </a:solidFill>
              </a:rPr>
              <a:t>поверхнос</a:t>
            </a:r>
            <a:r>
              <a:rPr lang="ru-RU" sz="1600" dirty="0" smtClean="0">
                <a:solidFill>
                  <a:srgbClr val="181D21"/>
                </a:solidFill>
              </a:rPr>
              <a:t>-       </a:t>
            </a:r>
            <a:r>
              <a:rPr lang="ru-RU" sz="1600" dirty="0" err="1" smtClean="0">
                <a:solidFill>
                  <a:srgbClr val="181D21"/>
                </a:solidFill>
              </a:rPr>
              <a:t>ти</a:t>
            </a:r>
            <a:r>
              <a:rPr lang="ru-RU" sz="1600" dirty="0" smtClean="0">
                <a:solidFill>
                  <a:srgbClr val="181D21"/>
                </a:solidFill>
              </a:rPr>
              <a:t> </a:t>
            </a:r>
            <a:r>
              <a:rPr lang="ru-RU" sz="1600" dirty="0">
                <a:solidFill>
                  <a:srgbClr val="181D21"/>
                </a:solidFill>
              </a:rPr>
              <a:t>имплантата и предотвратить дальнейшее прогрессирование </a:t>
            </a:r>
            <a:r>
              <a:rPr lang="ru-RU" sz="1600" dirty="0" smtClean="0">
                <a:solidFill>
                  <a:srgbClr val="181D21"/>
                </a:solidFill>
              </a:rPr>
              <a:t>болезни. Лечение  </a:t>
            </a:r>
            <a:r>
              <a:rPr lang="ru-RU" sz="1600" dirty="0">
                <a:solidFill>
                  <a:srgbClr val="181D21"/>
                </a:solidFill>
              </a:rPr>
              <a:t>может </a:t>
            </a:r>
            <a:r>
              <a:rPr lang="ru-RU" sz="1600" dirty="0" smtClean="0">
                <a:solidFill>
                  <a:srgbClr val="181D21"/>
                </a:solidFill>
              </a:rPr>
              <a:t>        быть </a:t>
            </a:r>
            <a:r>
              <a:rPr lang="ru-RU" sz="1600" dirty="0">
                <a:solidFill>
                  <a:srgbClr val="181D21"/>
                </a:solidFill>
              </a:rPr>
              <a:t>общим и местным. </a:t>
            </a:r>
            <a:endParaRPr lang="en-US" sz="1600" dirty="0" smtClean="0">
              <a:solidFill>
                <a:srgbClr val="181D21"/>
              </a:solidFill>
            </a:endParaRPr>
          </a:p>
          <a:p>
            <a:pPr marL="0" indent="0">
              <a:buNone/>
            </a:pPr>
            <a:r>
              <a:rPr lang="ru-RU" sz="1600" b="1" i="1" dirty="0" smtClean="0">
                <a:solidFill>
                  <a:srgbClr val="181D21"/>
                </a:solidFill>
              </a:rPr>
              <a:t>Общее </a:t>
            </a:r>
            <a:r>
              <a:rPr lang="ru-RU" sz="1600" b="1" i="1" dirty="0">
                <a:solidFill>
                  <a:srgbClr val="181D21"/>
                </a:solidFill>
              </a:rPr>
              <a:t>лечение</a:t>
            </a:r>
            <a:r>
              <a:rPr lang="ru-RU" sz="1600" dirty="0">
                <a:solidFill>
                  <a:srgbClr val="181D21"/>
                </a:solidFill>
              </a:rPr>
              <a:t> заключается в приёме системных антибиотиков для купирования острого воспаления в области имплантата. Оно проводится </a:t>
            </a:r>
            <a:r>
              <a:rPr lang="ru-RU" sz="1600" i="1" dirty="0">
                <a:solidFill>
                  <a:srgbClr val="181D21"/>
                </a:solidFill>
              </a:rPr>
              <a:t>только в тяжёлых случаях</a:t>
            </a:r>
            <a:r>
              <a:rPr lang="ru-RU" sz="1600" dirty="0">
                <a:solidFill>
                  <a:srgbClr val="181D21"/>
                </a:solidFill>
              </a:rPr>
              <a:t> — при выраженных симптомах </a:t>
            </a:r>
            <a:r>
              <a:rPr lang="ru-RU" sz="1600" dirty="0" err="1">
                <a:solidFill>
                  <a:srgbClr val="181D21"/>
                </a:solidFill>
              </a:rPr>
              <a:t>периимплантита</a:t>
            </a:r>
            <a:r>
              <a:rPr lang="ru-RU" sz="1600" dirty="0">
                <a:solidFill>
                  <a:srgbClr val="181D21"/>
                </a:solidFill>
              </a:rPr>
              <a:t> и сопутствующих </a:t>
            </a:r>
            <a:r>
              <a:rPr lang="ru-RU" sz="1600" dirty="0" smtClean="0">
                <a:solidFill>
                  <a:srgbClr val="181D21"/>
                </a:solidFill>
              </a:rPr>
              <a:t>заболеваниях.</a:t>
            </a:r>
            <a:endParaRPr lang="en-US" sz="1600" dirty="0">
              <a:solidFill>
                <a:srgbClr val="181D21"/>
              </a:solidFill>
            </a:endParaRPr>
          </a:p>
          <a:p>
            <a:pPr marL="0" indent="0">
              <a:buNone/>
            </a:pPr>
            <a:r>
              <a:rPr lang="ru-RU" sz="1600" b="1" i="1" dirty="0" smtClean="0">
                <a:solidFill>
                  <a:srgbClr val="181D21"/>
                </a:solidFill>
              </a:rPr>
              <a:t>Местное </a:t>
            </a:r>
            <a:r>
              <a:rPr lang="ru-RU" sz="1600" b="1" i="1" dirty="0">
                <a:solidFill>
                  <a:srgbClr val="181D21"/>
                </a:solidFill>
              </a:rPr>
              <a:t>лечение бывает консервативным и хирургическим.</a:t>
            </a:r>
          </a:p>
          <a:p>
            <a:pPr marL="0" indent="0">
              <a:buNone/>
            </a:pPr>
            <a:r>
              <a:rPr lang="ru-RU" sz="1600" b="1" i="1" dirty="0">
                <a:solidFill>
                  <a:srgbClr val="181D21"/>
                </a:solidFill>
              </a:rPr>
              <a:t>Консервативное лечение:</a:t>
            </a:r>
          </a:p>
          <a:p>
            <a:pPr marL="0" indent="0">
              <a:buNone/>
            </a:pPr>
            <a:r>
              <a:rPr lang="ru-RU" sz="1600" dirty="0" smtClean="0">
                <a:solidFill>
                  <a:srgbClr val="181D21"/>
                </a:solidFill>
              </a:rPr>
              <a:t>1) Профессиональная </a:t>
            </a:r>
            <a:r>
              <a:rPr lang="ru-RU" sz="1600" dirty="0">
                <a:solidFill>
                  <a:srgbClr val="181D21"/>
                </a:solidFill>
              </a:rPr>
              <a:t>гигиена полости рта и обучение пациента мануальным навыкам правильной чистки зубов</a:t>
            </a:r>
            <a:r>
              <a:rPr lang="ru-RU" sz="1600" dirty="0" smtClean="0">
                <a:solidFill>
                  <a:srgbClr val="181D21"/>
                </a:solidFill>
              </a:rPr>
              <a:t>. 2) Очищение </a:t>
            </a:r>
            <a:r>
              <a:rPr lang="ru-RU" sz="1600" dirty="0">
                <a:solidFill>
                  <a:srgbClr val="181D21"/>
                </a:solidFill>
              </a:rPr>
              <a:t>поверхности имплантата — над- и </a:t>
            </a:r>
            <a:r>
              <a:rPr lang="ru-RU" sz="1600" dirty="0" err="1">
                <a:solidFill>
                  <a:srgbClr val="181D21"/>
                </a:solidFill>
              </a:rPr>
              <a:t>поддесневой</a:t>
            </a:r>
            <a:r>
              <a:rPr lang="ru-RU" sz="1600" dirty="0">
                <a:solidFill>
                  <a:srgbClr val="181D21"/>
                </a:solidFill>
              </a:rPr>
              <a:t> </a:t>
            </a:r>
            <a:r>
              <a:rPr lang="ru-RU" sz="1600" dirty="0" err="1">
                <a:solidFill>
                  <a:srgbClr val="181D21"/>
                </a:solidFill>
              </a:rPr>
              <a:t>скейлинг</a:t>
            </a:r>
            <a:r>
              <a:rPr lang="ru-RU" sz="1600" dirty="0" smtClean="0">
                <a:solidFill>
                  <a:srgbClr val="181D21"/>
                </a:solidFill>
              </a:rPr>
              <a:t>: 3) Удаление </a:t>
            </a:r>
            <a:r>
              <a:rPr lang="ru-RU" sz="1600" dirty="0">
                <a:solidFill>
                  <a:srgbClr val="181D21"/>
                </a:solidFill>
              </a:rPr>
              <a:t>грануляционной ткани с помощью пластиковой </a:t>
            </a:r>
            <a:r>
              <a:rPr lang="ru-RU" sz="1600" dirty="0" err="1" smtClean="0">
                <a:solidFill>
                  <a:srgbClr val="181D21"/>
                </a:solidFill>
              </a:rPr>
              <a:t>кюретки</a:t>
            </a:r>
            <a:r>
              <a:rPr lang="ru-RU" sz="1600" dirty="0" smtClean="0">
                <a:solidFill>
                  <a:srgbClr val="181D21"/>
                </a:solidFill>
              </a:rPr>
              <a:t>; 4) Полировка </a:t>
            </a:r>
            <a:r>
              <a:rPr lang="ru-RU" sz="1600" dirty="0">
                <a:solidFill>
                  <a:srgbClr val="181D21"/>
                </a:solidFill>
              </a:rPr>
              <a:t>имплантата с помощью титановых ёршиков или специальных боров</a:t>
            </a:r>
            <a:r>
              <a:rPr lang="ru-RU" sz="1600" dirty="0" smtClean="0">
                <a:solidFill>
                  <a:srgbClr val="181D21"/>
                </a:solidFill>
              </a:rPr>
              <a:t>; 5) пескоструйная </a:t>
            </a:r>
            <a:r>
              <a:rPr lang="ru-RU" sz="1600" dirty="0">
                <a:solidFill>
                  <a:srgbClr val="181D21"/>
                </a:solidFill>
              </a:rPr>
              <a:t>обработка поверхности с использованием глицина или соды (</a:t>
            </a:r>
            <a:r>
              <a:rPr lang="ru-RU" sz="1600" dirty="0" err="1">
                <a:solidFill>
                  <a:srgbClr val="181D21"/>
                </a:solidFill>
              </a:rPr>
              <a:t>Air-Flow</a:t>
            </a:r>
            <a:r>
              <a:rPr lang="ru-RU" sz="1600" dirty="0" smtClean="0">
                <a:solidFill>
                  <a:srgbClr val="181D21"/>
                </a:solidFill>
              </a:rPr>
              <a:t>); 6) лазер </a:t>
            </a:r>
            <a:r>
              <a:rPr lang="ru-RU" sz="1600" dirty="0">
                <a:solidFill>
                  <a:srgbClr val="181D21"/>
                </a:solidFill>
              </a:rPr>
              <a:t>(</a:t>
            </a:r>
            <a:r>
              <a:rPr lang="ru-RU" sz="1600" dirty="0" err="1">
                <a:solidFill>
                  <a:srgbClr val="181D21"/>
                </a:solidFill>
              </a:rPr>
              <a:t>Er:YAG</a:t>
            </a:r>
            <a:r>
              <a:rPr lang="ru-RU" sz="1600" dirty="0">
                <a:solidFill>
                  <a:srgbClr val="181D21"/>
                </a:solidFill>
              </a:rPr>
              <a:t> </a:t>
            </a:r>
            <a:r>
              <a:rPr lang="ru-RU" sz="1600" dirty="0" err="1">
                <a:solidFill>
                  <a:srgbClr val="181D21"/>
                </a:solidFill>
              </a:rPr>
              <a:t>Laser</a:t>
            </a:r>
            <a:r>
              <a:rPr lang="ru-RU" sz="1600" dirty="0" smtClean="0">
                <a:solidFill>
                  <a:srgbClr val="181D21"/>
                </a:solidFill>
              </a:rPr>
              <a:t>);  7) холодная </a:t>
            </a:r>
            <a:r>
              <a:rPr lang="ru-RU" sz="1600" dirty="0">
                <a:solidFill>
                  <a:srgbClr val="181D21"/>
                </a:solidFill>
              </a:rPr>
              <a:t>плазма (</a:t>
            </a:r>
            <a:r>
              <a:rPr lang="ru-RU" sz="1600" dirty="0" err="1">
                <a:solidFill>
                  <a:srgbClr val="181D21"/>
                </a:solidFill>
              </a:rPr>
              <a:t>Cold</a:t>
            </a:r>
            <a:r>
              <a:rPr lang="ru-RU" sz="1600" dirty="0">
                <a:solidFill>
                  <a:srgbClr val="181D21"/>
                </a:solidFill>
              </a:rPr>
              <a:t> </a:t>
            </a:r>
            <a:r>
              <a:rPr lang="ru-RU" sz="1600" dirty="0" err="1">
                <a:solidFill>
                  <a:srgbClr val="181D21"/>
                </a:solidFill>
              </a:rPr>
              <a:t>Plasma</a:t>
            </a:r>
            <a:r>
              <a:rPr lang="ru-RU" sz="1600" dirty="0" smtClean="0">
                <a:solidFill>
                  <a:srgbClr val="181D21"/>
                </a:solidFill>
              </a:rPr>
              <a:t>); 8) </a:t>
            </a:r>
            <a:r>
              <a:rPr lang="ru-RU" sz="1600" dirty="0" err="1" smtClean="0">
                <a:solidFill>
                  <a:srgbClr val="181D21"/>
                </a:solidFill>
              </a:rPr>
              <a:t>GalvoSurge</a:t>
            </a:r>
            <a:r>
              <a:rPr lang="ru-RU" sz="1600" dirty="0" smtClean="0">
                <a:solidFill>
                  <a:srgbClr val="181D21"/>
                </a:solidFill>
              </a:rPr>
              <a:t> </a:t>
            </a:r>
            <a:r>
              <a:rPr lang="ru-RU" sz="1600" dirty="0">
                <a:solidFill>
                  <a:srgbClr val="181D21"/>
                </a:solidFill>
              </a:rPr>
              <a:t>— обработка поверхности имплантата системой, которая активирует выработку ионов водорода, снимающих бактериальную </a:t>
            </a:r>
            <a:r>
              <a:rPr lang="ru-RU" sz="1600" dirty="0" smtClean="0">
                <a:solidFill>
                  <a:srgbClr val="181D21"/>
                </a:solidFill>
              </a:rPr>
              <a:t>плёнку. 9) Антибактериальная </a:t>
            </a:r>
            <a:r>
              <a:rPr lang="ru-RU" sz="1600" dirty="0">
                <a:solidFill>
                  <a:srgbClr val="181D21"/>
                </a:solidFill>
              </a:rPr>
              <a:t>терапия — применение антисептиков </a:t>
            </a:r>
            <a:r>
              <a:rPr lang="ru-RU" sz="1600" dirty="0" smtClean="0">
                <a:solidFill>
                  <a:srgbClr val="181D21"/>
                </a:solidFill>
              </a:rPr>
              <a:t>(раствор </a:t>
            </a:r>
            <a:r>
              <a:rPr lang="ru-RU" sz="1600" dirty="0" err="1" smtClean="0">
                <a:solidFill>
                  <a:srgbClr val="181D21"/>
                </a:solidFill>
              </a:rPr>
              <a:t>хлоргексидина</a:t>
            </a:r>
            <a:r>
              <a:rPr lang="ru-RU" sz="1600" dirty="0" smtClean="0">
                <a:solidFill>
                  <a:schemeClr val="tx1"/>
                </a:solidFill>
              </a:rPr>
              <a:t>,</a:t>
            </a:r>
            <a:r>
              <a:rPr lang="ru-RU" sz="1600" dirty="0">
                <a:solidFill>
                  <a:schemeClr val="tx1"/>
                </a:solidFill>
              </a:rPr>
              <a:t> </a:t>
            </a:r>
            <a:r>
              <a:rPr lang="ru-RU" sz="1600" dirty="0" err="1" smtClean="0">
                <a:solidFill>
                  <a:schemeClr val="tx1"/>
                </a:solidFill>
              </a:rPr>
              <a:t>мирамистин</a:t>
            </a:r>
            <a:r>
              <a:rPr lang="ru-RU" sz="1600" dirty="0" smtClean="0">
                <a:solidFill>
                  <a:schemeClr val="tx1"/>
                </a:solidFill>
              </a:rPr>
              <a:t>, </a:t>
            </a:r>
            <a:r>
              <a:rPr lang="ru-RU" sz="1600" dirty="0" err="1">
                <a:solidFill>
                  <a:schemeClr val="tx1"/>
                </a:solidFill>
              </a:rPr>
              <a:t>триклозан</a:t>
            </a:r>
            <a:r>
              <a:rPr lang="ru-RU" sz="1600" dirty="0">
                <a:solidFill>
                  <a:schemeClr val="tx1"/>
                </a:solidFill>
              </a:rPr>
              <a:t>) и антибиотиков местного действия </a:t>
            </a:r>
            <a:r>
              <a:rPr lang="ru-RU" sz="1600" dirty="0" smtClean="0">
                <a:solidFill>
                  <a:schemeClr val="tx1"/>
                </a:solidFill>
              </a:rPr>
              <a:t>(</a:t>
            </a:r>
            <a:r>
              <a:rPr lang="ru-RU" sz="1600" dirty="0" err="1" smtClean="0">
                <a:solidFill>
                  <a:schemeClr val="tx1"/>
                </a:solidFill>
              </a:rPr>
              <a:t>доксициклин</a:t>
            </a:r>
            <a:r>
              <a:rPr lang="ru-RU" sz="1600" dirty="0" smtClean="0">
                <a:solidFill>
                  <a:schemeClr val="tx1"/>
                </a:solidFill>
              </a:rPr>
              <a:t>,</a:t>
            </a:r>
            <a:r>
              <a:rPr lang="ru-RU" sz="1600" dirty="0">
                <a:solidFill>
                  <a:schemeClr val="tx1"/>
                </a:solidFill>
              </a:rPr>
              <a:t> </a:t>
            </a:r>
            <a:r>
              <a:rPr lang="ru-RU" sz="1600" dirty="0" smtClean="0">
                <a:solidFill>
                  <a:schemeClr val="tx1"/>
                </a:solidFill>
              </a:rPr>
              <a:t>тетрациклин).</a:t>
            </a:r>
            <a:endParaRPr lang="ru-RU" sz="1600" dirty="0">
              <a:solidFill>
                <a:schemeClr val="tx1"/>
              </a:solidFill>
            </a:endParaRPr>
          </a:p>
          <a:p>
            <a:pPr marL="0" indent="0">
              <a:buNone/>
            </a:pPr>
            <a:r>
              <a:rPr lang="ru-RU" sz="1600" b="1" i="1" dirty="0">
                <a:solidFill>
                  <a:srgbClr val="181D21"/>
                </a:solidFill>
              </a:rPr>
              <a:t>Хирургическое лечение</a:t>
            </a:r>
            <a:r>
              <a:rPr lang="ru-RU" sz="1600" dirty="0">
                <a:solidFill>
                  <a:srgbClr val="181D21"/>
                </a:solidFill>
              </a:rPr>
              <a:t> подразделяется на два метода:</a:t>
            </a:r>
          </a:p>
          <a:p>
            <a:pPr>
              <a:buFont typeface="Arial" panose="020B0604020202020204" pitchFamily="34" charset="0"/>
              <a:buChar char="•"/>
            </a:pPr>
            <a:r>
              <a:rPr lang="ru-RU" sz="1600" dirty="0">
                <a:solidFill>
                  <a:srgbClr val="181D21"/>
                </a:solidFill>
              </a:rPr>
              <a:t>регенерация костной ткани в области имплантата;</a:t>
            </a:r>
          </a:p>
          <a:p>
            <a:pPr>
              <a:buFont typeface="Arial" panose="020B0604020202020204" pitchFamily="34" charset="0"/>
              <a:buChar char="•"/>
            </a:pPr>
            <a:r>
              <a:rPr lang="ru-RU" sz="1600" dirty="0">
                <a:solidFill>
                  <a:srgbClr val="181D21"/>
                </a:solidFill>
              </a:rPr>
              <a:t>удаление имплантата</a:t>
            </a:r>
            <a:r>
              <a:rPr lang="ru-RU" sz="1600" dirty="0" smtClean="0">
                <a:solidFill>
                  <a:srgbClr val="181D21"/>
                </a:solidFill>
              </a:rPr>
              <a:t>.</a:t>
            </a:r>
            <a:endParaRPr lang="ru-RU" sz="1600" dirty="0">
              <a:solidFill>
                <a:srgbClr val="181D21"/>
              </a:solidFill>
            </a:endParaRPr>
          </a:p>
        </p:txBody>
      </p:sp>
      <p:pic>
        <p:nvPicPr>
          <p:cNvPr id="4" name="Рисунок 3"/>
          <p:cNvPicPr>
            <a:picLocks noChangeAspect="1"/>
          </p:cNvPicPr>
          <p:nvPr/>
        </p:nvPicPr>
        <p:blipFill>
          <a:blip r:embed="rId2"/>
          <a:stretch>
            <a:fillRect/>
          </a:stretch>
        </p:blipFill>
        <p:spPr>
          <a:xfrm>
            <a:off x="9340567" y="-5310"/>
            <a:ext cx="2851433" cy="2851433"/>
          </a:xfrm>
          <a:prstGeom prst="rect">
            <a:avLst/>
          </a:prstGeom>
        </p:spPr>
      </p:pic>
      <p:pic>
        <p:nvPicPr>
          <p:cNvPr id="5" name="Рисунок 4"/>
          <p:cNvPicPr>
            <a:picLocks noChangeAspect="1"/>
          </p:cNvPicPr>
          <p:nvPr/>
        </p:nvPicPr>
        <p:blipFill>
          <a:blip r:embed="rId3"/>
          <a:stretch>
            <a:fillRect/>
          </a:stretch>
        </p:blipFill>
        <p:spPr>
          <a:xfrm>
            <a:off x="9800959" y="3910762"/>
            <a:ext cx="2310040" cy="2887550"/>
          </a:xfrm>
          <a:prstGeom prst="rect">
            <a:avLst/>
          </a:prstGeom>
        </p:spPr>
      </p:pic>
      <p:sp>
        <p:nvSpPr>
          <p:cNvPr id="6" name="TextBox 5"/>
          <p:cNvSpPr txBox="1"/>
          <p:nvPr/>
        </p:nvSpPr>
        <p:spPr>
          <a:xfrm>
            <a:off x="10001839" y="2815821"/>
            <a:ext cx="2612447" cy="646331"/>
          </a:xfrm>
          <a:prstGeom prst="rect">
            <a:avLst/>
          </a:prstGeom>
          <a:noFill/>
        </p:spPr>
        <p:txBody>
          <a:bodyPr wrap="square" rtlCol="0">
            <a:spAutoFit/>
          </a:bodyPr>
          <a:lstStyle/>
          <a:p>
            <a:r>
              <a:rPr lang="ru-RU" sz="1200" i="1" dirty="0" err="1">
                <a:solidFill>
                  <a:srgbClr val="181D21"/>
                </a:solidFill>
                <a:latin typeface="Inter"/>
              </a:rPr>
              <a:t>Одностеночная</a:t>
            </a:r>
            <a:r>
              <a:rPr lang="ru-RU" sz="1200" i="1" dirty="0">
                <a:solidFill>
                  <a:srgbClr val="181D21"/>
                </a:solidFill>
                <a:latin typeface="Inter"/>
              </a:rPr>
              <a:t> (сверху) и </a:t>
            </a:r>
            <a:r>
              <a:rPr lang="ru-RU" sz="1200" i="1" dirty="0" err="1">
                <a:solidFill>
                  <a:srgbClr val="181D21"/>
                </a:solidFill>
                <a:latin typeface="Inter"/>
              </a:rPr>
              <a:t>многостеночная</a:t>
            </a:r>
            <a:r>
              <a:rPr lang="ru-RU" sz="1200" i="1" dirty="0">
                <a:solidFill>
                  <a:srgbClr val="181D21"/>
                </a:solidFill>
                <a:latin typeface="Inter"/>
              </a:rPr>
              <a:t> потеря костной ткани (снизу)</a:t>
            </a:r>
            <a:endParaRPr lang="ru-RU" sz="1200" dirty="0"/>
          </a:p>
        </p:txBody>
      </p:sp>
      <p:sp>
        <p:nvSpPr>
          <p:cNvPr id="7" name="TextBox 6"/>
          <p:cNvSpPr txBox="1"/>
          <p:nvPr/>
        </p:nvSpPr>
        <p:spPr>
          <a:xfrm>
            <a:off x="8327185" y="5581681"/>
            <a:ext cx="1593130" cy="1092607"/>
          </a:xfrm>
          <a:prstGeom prst="rect">
            <a:avLst/>
          </a:prstGeom>
          <a:noFill/>
        </p:spPr>
        <p:txBody>
          <a:bodyPr wrap="square" rtlCol="0">
            <a:spAutoFit/>
          </a:bodyPr>
          <a:lstStyle/>
          <a:p>
            <a:r>
              <a:rPr lang="ru-RU" sz="1300" i="1" dirty="0" err="1">
                <a:solidFill>
                  <a:srgbClr val="181D21"/>
                </a:solidFill>
                <a:latin typeface="Inter"/>
              </a:rPr>
              <a:t>Одностеночная</a:t>
            </a:r>
            <a:r>
              <a:rPr lang="ru-RU" sz="1300" i="1" dirty="0">
                <a:solidFill>
                  <a:srgbClr val="181D21"/>
                </a:solidFill>
                <a:latin typeface="Inter"/>
              </a:rPr>
              <a:t> (сверху) и </a:t>
            </a:r>
            <a:r>
              <a:rPr lang="ru-RU" sz="1300" i="1" dirty="0" err="1">
                <a:solidFill>
                  <a:srgbClr val="181D21"/>
                </a:solidFill>
                <a:latin typeface="Inter"/>
              </a:rPr>
              <a:t>многостеночная</a:t>
            </a:r>
            <a:r>
              <a:rPr lang="ru-RU" sz="1300" i="1" dirty="0">
                <a:solidFill>
                  <a:srgbClr val="181D21"/>
                </a:solidFill>
                <a:latin typeface="Inter"/>
              </a:rPr>
              <a:t> потеря костной ткани (снизу)</a:t>
            </a:r>
            <a:endParaRPr lang="ru-RU" sz="1300" dirty="0"/>
          </a:p>
        </p:txBody>
      </p:sp>
    </p:spTree>
    <p:extLst>
      <p:ext uri="{BB962C8B-B14F-4D97-AF65-F5344CB8AC3E}">
        <p14:creationId xmlns:p14="http://schemas.microsoft.com/office/powerpoint/2010/main" val="2586221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287" y="232528"/>
            <a:ext cx="8596668" cy="663018"/>
          </a:xfrm>
        </p:spPr>
        <p:txBody>
          <a:bodyPr>
            <a:normAutofit fontScale="90000"/>
          </a:bodyPr>
          <a:lstStyle/>
          <a:p>
            <a:r>
              <a:rPr lang="ru-RU" sz="2800" dirty="0">
                <a:solidFill>
                  <a:srgbClr val="1A1A1A"/>
                </a:solidFill>
              </a:rPr>
              <a:t>Осложнения в послеоперационном периоде</a:t>
            </a:r>
            <a:r>
              <a:rPr lang="ru-RU" sz="1600" b="1" dirty="0">
                <a:solidFill>
                  <a:prstClr val="white"/>
                </a:solidFill>
              </a:rPr>
              <a:t/>
            </a:r>
            <a:br>
              <a:rPr lang="ru-RU" sz="1600" b="1" dirty="0">
                <a:solidFill>
                  <a:prstClr val="white"/>
                </a:solidFill>
              </a:rPr>
            </a:br>
            <a:endParaRPr lang="ru-RU" dirty="0"/>
          </a:p>
        </p:txBody>
      </p:sp>
      <p:sp>
        <p:nvSpPr>
          <p:cNvPr id="3" name="Объект 2"/>
          <p:cNvSpPr>
            <a:spLocks noGrp="1"/>
          </p:cNvSpPr>
          <p:nvPr>
            <p:ph idx="1"/>
          </p:nvPr>
        </p:nvSpPr>
        <p:spPr>
          <a:xfrm>
            <a:off x="271981" y="688157"/>
            <a:ext cx="8761636" cy="6089715"/>
          </a:xfrm>
        </p:spPr>
        <p:txBody>
          <a:bodyPr>
            <a:normAutofit fontScale="77500" lnSpcReduction="20000"/>
          </a:bodyPr>
          <a:lstStyle/>
          <a:p>
            <a:r>
              <a:rPr lang="ru-RU" sz="2100" b="1" i="1" dirty="0">
                <a:solidFill>
                  <a:srgbClr val="181D21"/>
                </a:solidFill>
                <a:latin typeface="+mj-lt"/>
              </a:rPr>
              <a:t>Направленная костная регенерация</a:t>
            </a:r>
          </a:p>
          <a:p>
            <a:pPr marL="0" indent="0">
              <a:buNone/>
            </a:pPr>
            <a:r>
              <a:rPr lang="ru-RU" sz="2100" dirty="0" smtClean="0">
                <a:solidFill>
                  <a:srgbClr val="181D21"/>
                </a:solidFill>
                <a:latin typeface="+mj-lt"/>
              </a:rPr>
              <a:t>Цель </a:t>
            </a:r>
            <a:r>
              <a:rPr lang="ru-RU" sz="2100" dirty="0">
                <a:solidFill>
                  <a:srgbClr val="181D21"/>
                </a:solidFill>
                <a:latin typeface="+mj-lt"/>
              </a:rPr>
              <a:t>— восстановить кость вокруг имплантата и добиться повторного срастания имплантата с костной тканью. Он предполагает введение в область дефекта </a:t>
            </a:r>
            <a:r>
              <a:rPr lang="ru-RU" sz="2100" dirty="0" err="1">
                <a:solidFill>
                  <a:srgbClr val="181D21"/>
                </a:solidFill>
                <a:latin typeface="+mj-lt"/>
              </a:rPr>
              <a:t>ауто</a:t>
            </a:r>
            <a:r>
              <a:rPr lang="ru-RU" sz="2100" dirty="0">
                <a:solidFill>
                  <a:srgbClr val="181D21"/>
                </a:solidFill>
                <a:latin typeface="+mj-lt"/>
              </a:rPr>
              <a:t>-, </a:t>
            </a:r>
            <a:r>
              <a:rPr lang="ru-RU" sz="2100" dirty="0" err="1">
                <a:solidFill>
                  <a:srgbClr val="181D21"/>
                </a:solidFill>
                <a:latin typeface="+mj-lt"/>
              </a:rPr>
              <a:t>ксенокости</a:t>
            </a:r>
            <a:r>
              <a:rPr lang="ru-RU" sz="2100" dirty="0">
                <a:solidFill>
                  <a:srgbClr val="181D21"/>
                </a:solidFill>
                <a:latin typeface="+mj-lt"/>
              </a:rPr>
              <a:t> и факторов роста в различных комбинациях.</a:t>
            </a:r>
          </a:p>
          <a:p>
            <a:pPr marL="0" indent="0">
              <a:buNone/>
            </a:pPr>
            <a:r>
              <a:rPr lang="ru-RU" sz="2100" dirty="0">
                <a:solidFill>
                  <a:srgbClr val="181D21"/>
                </a:solidFill>
                <a:latin typeface="+mj-lt"/>
              </a:rPr>
              <a:t>В качестве факторов роста используются </a:t>
            </a:r>
            <a:r>
              <a:rPr lang="ru-RU" sz="2100" dirty="0" err="1">
                <a:solidFill>
                  <a:srgbClr val="181D21"/>
                </a:solidFill>
                <a:latin typeface="+mj-lt"/>
              </a:rPr>
              <a:t>остеоиндукторы</a:t>
            </a:r>
            <a:r>
              <a:rPr lang="ru-RU" sz="2100" dirty="0">
                <a:solidFill>
                  <a:srgbClr val="181D21"/>
                </a:solidFill>
                <a:latin typeface="+mj-lt"/>
              </a:rPr>
              <a:t> — морфогенетические протеины, которые выделяются при повреждении костной ткани и </a:t>
            </a:r>
            <a:r>
              <a:rPr lang="ru-RU" sz="2100" dirty="0" smtClean="0">
                <a:solidFill>
                  <a:srgbClr val="181D21"/>
                </a:solidFill>
                <a:latin typeface="+mj-lt"/>
              </a:rPr>
              <a:t>максимально </a:t>
            </a:r>
            <a:r>
              <a:rPr lang="ru-RU" sz="2100" dirty="0">
                <a:solidFill>
                  <a:srgbClr val="181D21"/>
                </a:solidFill>
                <a:latin typeface="+mj-lt"/>
              </a:rPr>
              <a:t>стимулируют образование кости в области их введения </a:t>
            </a:r>
            <a:endParaRPr lang="ru-RU" sz="2100" dirty="0" smtClean="0">
              <a:solidFill>
                <a:srgbClr val="181D21"/>
              </a:solidFill>
              <a:latin typeface="+mj-lt"/>
            </a:endParaRPr>
          </a:p>
          <a:p>
            <a:pPr marL="0" indent="0">
              <a:buNone/>
            </a:pPr>
            <a:r>
              <a:rPr lang="ru-RU" sz="2100" dirty="0">
                <a:solidFill>
                  <a:srgbClr val="181D21"/>
                </a:solidFill>
                <a:latin typeface="+mj-lt"/>
              </a:rPr>
              <a:t>Перед проведением регенерации исключительно важно устранить причину </a:t>
            </a:r>
            <a:r>
              <a:rPr lang="ru-RU" sz="2100" dirty="0" err="1">
                <a:solidFill>
                  <a:srgbClr val="181D21"/>
                </a:solidFill>
                <a:latin typeface="+mj-lt"/>
              </a:rPr>
              <a:t>периимплантита</a:t>
            </a:r>
            <a:r>
              <a:rPr lang="ru-RU" sz="2100" dirty="0">
                <a:solidFill>
                  <a:srgbClr val="181D21"/>
                </a:solidFill>
                <a:latin typeface="+mj-lt"/>
              </a:rPr>
              <a:t>, удалить микрофлору и продукты распада бактериальной плёнки с поверхности </a:t>
            </a:r>
            <a:r>
              <a:rPr lang="ru-RU" sz="2100" dirty="0" smtClean="0">
                <a:solidFill>
                  <a:srgbClr val="181D21"/>
                </a:solidFill>
                <a:latin typeface="+mj-lt"/>
              </a:rPr>
              <a:t>имплантата. Ткани </a:t>
            </a:r>
            <a:r>
              <a:rPr lang="ru-RU" sz="2100" dirty="0">
                <a:solidFill>
                  <a:srgbClr val="181D21"/>
                </a:solidFill>
                <a:latin typeface="+mj-lt"/>
              </a:rPr>
              <a:t>вокруг имплантатов с гладкой поверхностью лучше заживают после реконструкции, чем при умерено шероховатых </a:t>
            </a:r>
            <a:r>
              <a:rPr lang="ru-RU" sz="2100" dirty="0" smtClean="0">
                <a:solidFill>
                  <a:srgbClr val="181D21"/>
                </a:solidFill>
                <a:latin typeface="+mj-lt"/>
              </a:rPr>
              <a:t>имплантатах.</a:t>
            </a:r>
            <a:endParaRPr lang="ru-RU" sz="2100" dirty="0">
              <a:solidFill>
                <a:srgbClr val="181D21"/>
              </a:solidFill>
              <a:latin typeface="+mj-lt"/>
            </a:endParaRPr>
          </a:p>
          <a:p>
            <a:pPr marL="0" indent="0">
              <a:buNone/>
            </a:pPr>
            <a:r>
              <a:rPr lang="ru-RU" sz="2100" dirty="0">
                <a:solidFill>
                  <a:srgbClr val="181D21"/>
                </a:solidFill>
                <a:latin typeface="+mj-lt"/>
              </a:rPr>
              <a:t>Увеличение объёма костной ткани (аугментация) может проводиться в двух направлениях: горизонтальном и вертикальном. Выбор направления зависит от состояния дефекта</a:t>
            </a:r>
            <a:r>
              <a:rPr lang="ru-RU" sz="2100" dirty="0" smtClean="0">
                <a:solidFill>
                  <a:srgbClr val="181D21"/>
                </a:solidFill>
                <a:latin typeface="+mj-lt"/>
              </a:rPr>
              <a:t>.</a:t>
            </a:r>
          </a:p>
          <a:p>
            <a:r>
              <a:rPr lang="ru-RU" sz="2100" b="1" i="1" dirty="0">
                <a:solidFill>
                  <a:srgbClr val="181D21"/>
                </a:solidFill>
                <a:latin typeface="+mj-lt"/>
              </a:rPr>
              <a:t>Удаление </a:t>
            </a:r>
            <a:r>
              <a:rPr lang="ru-RU" sz="2100" b="1" i="1" dirty="0" smtClean="0">
                <a:solidFill>
                  <a:srgbClr val="181D21"/>
                </a:solidFill>
                <a:latin typeface="+mj-lt"/>
              </a:rPr>
              <a:t>имплантата</a:t>
            </a:r>
          </a:p>
          <a:p>
            <a:pPr>
              <a:buFont typeface="Arial" panose="020B0604020202020204" pitchFamily="34" charset="0"/>
              <a:buChar char="•"/>
            </a:pPr>
            <a:r>
              <a:rPr lang="ru-RU" sz="2100" dirty="0">
                <a:solidFill>
                  <a:srgbClr val="181D21"/>
                </a:solidFill>
                <a:latin typeface="+mj-lt"/>
              </a:rPr>
              <a:t>Удаление имплантата с одномоментной повторной установкой (если сохраняется такая возможность). Для этого нужно учитывать объём оставшейся кости. Иногда установку нового имплантата можно сочетать с проведением направленной регенерации кости.</a:t>
            </a:r>
          </a:p>
          <a:p>
            <a:pPr>
              <a:buFont typeface="Arial" panose="020B0604020202020204" pitchFamily="34" charset="0"/>
              <a:buChar char="•"/>
            </a:pPr>
            <a:r>
              <a:rPr lang="ru-RU" sz="2100" dirty="0">
                <a:solidFill>
                  <a:srgbClr val="181D21"/>
                </a:solidFill>
                <a:latin typeface="+mj-lt"/>
              </a:rPr>
              <a:t>Удаление с отсроченной установкой имплантата. Проводится после самостоятельного заживления дефекта кости или восстановления с применением </a:t>
            </a:r>
            <a:r>
              <a:rPr lang="ru-RU" sz="2100" dirty="0" err="1">
                <a:solidFill>
                  <a:srgbClr val="181D21"/>
                </a:solidFill>
                <a:latin typeface="+mj-lt"/>
              </a:rPr>
              <a:t>ауто</a:t>
            </a:r>
            <a:r>
              <a:rPr lang="ru-RU" sz="2100" dirty="0">
                <a:solidFill>
                  <a:srgbClr val="181D21"/>
                </a:solidFill>
                <a:latin typeface="+mj-lt"/>
              </a:rPr>
              <a:t>-и </a:t>
            </a:r>
            <a:r>
              <a:rPr lang="ru-RU" sz="2100" dirty="0" err="1">
                <a:solidFill>
                  <a:srgbClr val="181D21"/>
                </a:solidFill>
                <a:latin typeface="+mj-lt"/>
              </a:rPr>
              <a:t>ксенотрасплантатов</a:t>
            </a:r>
            <a:r>
              <a:rPr lang="ru-RU" sz="2100" dirty="0">
                <a:solidFill>
                  <a:srgbClr val="181D21"/>
                </a:solidFill>
                <a:latin typeface="+mj-lt"/>
              </a:rPr>
              <a:t> через 3-6 месяцев.</a:t>
            </a:r>
          </a:p>
          <a:p>
            <a:pPr marL="0" indent="0">
              <a:buNone/>
            </a:pPr>
            <a:r>
              <a:rPr lang="ru-RU" sz="2100" dirty="0">
                <a:solidFill>
                  <a:srgbClr val="181D21"/>
                </a:solidFill>
                <a:latin typeface="+mj-lt"/>
              </a:rPr>
              <a:t>Выбор метода зависит от конкретного случая — истории болезни пациента, состояния полости рта (наличия или отсутствия пародонтита), навыков и предпочтений врача, а также желания самого пациента</a:t>
            </a:r>
          </a:p>
          <a:p>
            <a:pPr marL="0" indent="0">
              <a:buNone/>
            </a:pPr>
            <a:endParaRPr lang="ru-RU" sz="2100" b="1" i="1" dirty="0">
              <a:solidFill>
                <a:srgbClr val="181D21"/>
              </a:solidFill>
              <a:latin typeface="+mj-lt"/>
            </a:endParaRPr>
          </a:p>
          <a:p>
            <a:pPr marL="0" indent="0">
              <a:buNone/>
            </a:pPr>
            <a:endParaRPr lang="ru-RU" sz="1600" dirty="0">
              <a:solidFill>
                <a:srgbClr val="181D21"/>
              </a:solidFill>
              <a:latin typeface="Inter"/>
            </a:endParaRPr>
          </a:p>
          <a:p>
            <a:pPr marL="0" indent="0">
              <a:buNone/>
            </a:pPr>
            <a:endParaRPr lang="ru-RU" sz="1600" dirty="0"/>
          </a:p>
        </p:txBody>
      </p:sp>
      <p:pic>
        <p:nvPicPr>
          <p:cNvPr id="1026" name="Picture 2" descr="Горизонтальная аугментац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770" y="229067"/>
            <a:ext cx="3351230" cy="2234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72343" y="2490563"/>
            <a:ext cx="2839443" cy="307777"/>
          </a:xfrm>
          <a:prstGeom prst="rect">
            <a:avLst/>
          </a:prstGeom>
          <a:noFill/>
        </p:spPr>
        <p:txBody>
          <a:bodyPr wrap="square" rtlCol="0">
            <a:spAutoFit/>
          </a:bodyPr>
          <a:lstStyle/>
          <a:p>
            <a:r>
              <a:rPr lang="ru-RU" sz="1400" i="1" dirty="0">
                <a:solidFill>
                  <a:srgbClr val="181D21"/>
                </a:solidFill>
                <a:latin typeface="Inter"/>
              </a:rPr>
              <a:t>Горизонтальная аугментация</a:t>
            </a:r>
            <a:endParaRPr lang="ru-RU" sz="1400" dirty="0"/>
          </a:p>
        </p:txBody>
      </p:sp>
      <p:pic>
        <p:nvPicPr>
          <p:cNvPr id="5" name="Рисунок 4"/>
          <p:cNvPicPr>
            <a:picLocks noChangeAspect="1"/>
          </p:cNvPicPr>
          <p:nvPr/>
        </p:nvPicPr>
        <p:blipFill>
          <a:blip r:embed="rId3"/>
          <a:stretch>
            <a:fillRect/>
          </a:stretch>
        </p:blipFill>
        <p:spPr>
          <a:xfrm>
            <a:off x="8840770" y="3029304"/>
            <a:ext cx="3351230" cy="1882275"/>
          </a:xfrm>
          <a:prstGeom prst="rect">
            <a:avLst/>
          </a:prstGeom>
        </p:spPr>
      </p:pic>
      <p:sp>
        <p:nvSpPr>
          <p:cNvPr id="6" name="TextBox 5"/>
          <p:cNvSpPr txBox="1"/>
          <p:nvPr/>
        </p:nvSpPr>
        <p:spPr>
          <a:xfrm>
            <a:off x="9033617" y="4911579"/>
            <a:ext cx="2716894" cy="307777"/>
          </a:xfrm>
          <a:prstGeom prst="rect">
            <a:avLst/>
          </a:prstGeom>
          <a:noFill/>
        </p:spPr>
        <p:txBody>
          <a:bodyPr wrap="square" rtlCol="0">
            <a:spAutoFit/>
          </a:bodyPr>
          <a:lstStyle/>
          <a:p>
            <a:r>
              <a:rPr lang="ru-RU" sz="1400" i="1" dirty="0">
                <a:solidFill>
                  <a:srgbClr val="181D21"/>
                </a:solidFill>
                <a:latin typeface="Inter"/>
              </a:rPr>
              <a:t>Вертикальная аугментация</a:t>
            </a:r>
            <a:endParaRPr lang="ru-RU" sz="1400" dirty="0"/>
          </a:p>
        </p:txBody>
      </p:sp>
    </p:spTree>
    <p:extLst>
      <p:ext uri="{BB962C8B-B14F-4D97-AF65-F5344CB8AC3E}">
        <p14:creationId xmlns:p14="http://schemas.microsoft.com/office/powerpoint/2010/main" val="403740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993" y="185394"/>
            <a:ext cx="8596668" cy="1320800"/>
          </a:xfrm>
        </p:spPr>
        <p:txBody>
          <a:bodyPr/>
          <a:lstStyle/>
          <a:p>
            <a:r>
              <a:rPr lang="ru-RU" sz="2500" dirty="0">
                <a:solidFill>
                  <a:srgbClr val="1A1A1A"/>
                </a:solidFill>
              </a:rPr>
              <a:t>Осложнения в послеоперационном периоде</a:t>
            </a:r>
            <a:endParaRPr lang="ru-RU" dirty="0"/>
          </a:p>
        </p:txBody>
      </p:sp>
      <p:sp>
        <p:nvSpPr>
          <p:cNvPr id="3" name="Объект 2"/>
          <p:cNvSpPr>
            <a:spLocks noGrp="1"/>
          </p:cNvSpPr>
          <p:nvPr>
            <p:ph idx="1"/>
          </p:nvPr>
        </p:nvSpPr>
        <p:spPr>
          <a:xfrm>
            <a:off x="403955" y="659876"/>
            <a:ext cx="11398403" cy="3091992"/>
          </a:xfrm>
        </p:spPr>
        <p:txBody>
          <a:bodyPr>
            <a:normAutofit fontScale="92500" lnSpcReduction="10000"/>
          </a:bodyPr>
          <a:lstStyle/>
          <a:p>
            <a:r>
              <a:rPr lang="ru-RU" sz="2200" b="1" i="1" dirty="0" smtClean="0"/>
              <a:t>Отторжение имплантата </a:t>
            </a:r>
            <a:r>
              <a:rPr lang="ru-RU" dirty="0" smtClean="0"/>
              <a:t>– воспалительный процесс, начинающийся в окружающей кости и не связанный с распространением воспаления из границы раздела </a:t>
            </a:r>
            <a:r>
              <a:rPr lang="ru-RU" dirty="0" smtClean="0"/>
              <a:t>имплантата- </a:t>
            </a:r>
            <a:r>
              <a:rPr lang="ru-RU" dirty="0" smtClean="0"/>
              <a:t>слизистая оболочка.</a:t>
            </a:r>
          </a:p>
          <a:p>
            <a:pPr marL="0" indent="0">
              <a:buNone/>
            </a:pPr>
            <a:r>
              <a:rPr lang="ru-RU" dirty="0" smtClean="0"/>
              <a:t>Существует 2 варианта отторжения имплантата, имеющие различную клиническую картину и последствия:</a:t>
            </a:r>
          </a:p>
          <a:p>
            <a:pPr marL="0" indent="0">
              <a:buNone/>
            </a:pPr>
            <a:r>
              <a:rPr lang="ru-RU" dirty="0" smtClean="0"/>
              <a:t>1. Образование грануляционной ткани между костью и поверхностью имплантата (причины: термическое повреждение костной ткани во время препарирования ложа, срыв </a:t>
            </a:r>
            <a:r>
              <a:rPr lang="ru-RU" dirty="0" err="1" smtClean="0"/>
              <a:t>репаративной</a:t>
            </a:r>
            <a:r>
              <a:rPr lang="ru-RU" dirty="0" smtClean="0"/>
              <a:t> </a:t>
            </a:r>
            <a:r>
              <a:rPr lang="ru-RU" dirty="0" smtClean="0"/>
              <a:t>регенерации </a:t>
            </a:r>
            <a:r>
              <a:rPr lang="ru-RU" dirty="0" smtClean="0"/>
              <a:t>кости в результате бактериальной контаминации поверхности имплантата или изменения гормонального фона, регулирующего процесс </a:t>
            </a:r>
            <a:r>
              <a:rPr lang="ru-RU" dirty="0" err="1" smtClean="0"/>
              <a:t>остеогенеза</a:t>
            </a:r>
            <a:r>
              <a:rPr lang="ru-RU" dirty="0" smtClean="0"/>
              <a:t>). </a:t>
            </a:r>
            <a:r>
              <a:rPr lang="ru-RU" dirty="0"/>
              <a:t>П</a:t>
            </a:r>
            <a:r>
              <a:rPr lang="ru-RU" dirty="0" smtClean="0"/>
              <a:t>ротекает безболезненно, сопровождается умеренным воспалением, ограниченным только окружающими имплантат тканями. Рентгенологически определяется зона деструкции </a:t>
            </a:r>
            <a:r>
              <a:rPr lang="ru-RU" dirty="0" smtClean="0"/>
              <a:t>кости </a:t>
            </a:r>
            <a:r>
              <a:rPr lang="ru-RU" dirty="0" smtClean="0"/>
              <a:t>шириной до 1 мм по периметру внутрикостной части </a:t>
            </a:r>
            <a:r>
              <a:rPr lang="ru-RU" dirty="0" smtClean="0"/>
              <a:t>имплантата. </a:t>
            </a:r>
            <a:endParaRPr lang="ru-RU" dirty="0" smtClean="0"/>
          </a:p>
          <a:p>
            <a:pPr marL="0" indent="0">
              <a:buNone/>
            </a:pPr>
            <a:r>
              <a:rPr lang="ru-RU" dirty="0" smtClean="0"/>
              <a:t>Лечение сводится к удалению имплантата и щадящей ревизии образовавшегося на его месте дефекта кости. Повторную имплантацию в том же участке можно проводить не ранее, через 6 - 8 месяцев</a:t>
            </a:r>
          </a:p>
          <a:p>
            <a:pPr marL="0" indent="0">
              <a:buNone/>
            </a:pPr>
            <a:endParaRPr lang="ru-RU"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6271" t="5938" r="8420" b="4607"/>
          <a:stretch/>
        </p:blipFill>
        <p:spPr>
          <a:xfrm>
            <a:off x="8753065" y="3968686"/>
            <a:ext cx="3438935" cy="2441540"/>
          </a:xfrm>
          <a:prstGeom prst="rect">
            <a:avLst/>
          </a:prstGeom>
        </p:spPr>
      </p:pic>
      <p:sp>
        <p:nvSpPr>
          <p:cNvPr id="5" name="TextBox 4"/>
          <p:cNvSpPr txBox="1"/>
          <p:nvPr/>
        </p:nvSpPr>
        <p:spPr>
          <a:xfrm>
            <a:off x="403955" y="3751868"/>
            <a:ext cx="8491577" cy="2575064"/>
          </a:xfrm>
          <a:prstGeom prst="rect">
            <a:avLst/>
          </a:prstGeom>
          <a:noFill/>
        </p:spPr>
        <p:txBody>
          <a:bodyPr wrap="square" rtlCol="0">
            <a:spAutoFit/>
          </a:bodyPr>
          <a:lstStyle/>
          <a:p>
            <a:pPr lvl="0">
              <a:spcBef>
                <a:spcPts val="1000"/>
              </a:spcBef>
              <a:buClr>
                <a:srgbClr val="90C226"/>
              </a:buClr>
              <a:buSzPct val="80000"/>
            </a:pPr>
            <a:r>
              <a:rPr lang="ru-RU" sz="1700" dirty="0">
                <a:solidFill>
                  <a:prstClr val="black">
                    <a:lumMod val="75000"/>
                    <a:lumOff val="25000"/>
                  </a:prstClr>
                </a:solidFill>
              </a:rPr>
              <a:t>2. Образование секвестра кости, включающего в себя имплантат (причины: значительное нагревание кости во время препарирования костного ложа имплантата; </a:t>
            </a:r>
            <a:r>
              <a:rPr lang="ru-RU" sz="1700" dirty="0" smtClean="0">
                <a:solidFill>
                  <a:prstClr val="black">
                    <a:lumMod val="75000"/>
                    <a:lumOff val="25000"/>
                  </a:prstClr>
                </a:solidFill>
              </a:rPr>
              <a:t>остеосклероз </a:t>
            </a:r>
            <a:r>
              <a:rPr lang="ru-RU" sz="1700" dirty="0">
                <a:solidFill>
                  <a:prstClr val="black">
                    <a:lumMod val="75000"/>
                    <a:lumOff val="25000"/>
                  </a:prstClr>
                </a:solidFill>
              </a:rPr>
              <a:t>участка кости с крайне низким уровнем </a:t>
            </a:r>
            <a:r>
              <a:rPr lang="ru-RU" sz="1700" dirty="0" err="1" smtClean="0">
                <a:solidFill>
                  <a:prstClr val="black">
                    <a:lumMod val="75000"/>
                    <a:lumOff val="25000"/>
                  </a:prstClr>
                </a:solidFill>
              </a:rPr>
              <a:t>кровоснабже-ни</a:t>
            </a:r>
            <a:r>
              <a:rPr lang="ru-RU" sz="1700" dirty="0" err="1" smtClean="0">
                <a:solidFill>
                  <a:prstClr val="black">
                    <a:lumMod val="75000"/>
                    <a:lumOff val="25000"/>
                  </a:prstClr>
                </a:solidFill>
              </a:rPr>
              <a:t>я</a:t>
            </a:r>
            <a:r>
              <a:rPr lang="ru-RU" sz="1700" dirty="0" smtClean="0">
                <a:solidFill>
                  <a:prstClr val="black">
                    <a:lumMod val="75000"/>
                    <a:lumOff val="25000"/>
                  </a:prstClr>
                </a:solidFill>
              </a:rPr>
              <a:t>). </a:t>
            </a:r>
            <a:r>
              <a:rPr lang="ru-RU" sz="1700" dirty="0">
                <a:solidFill>
                  <a:prstClr val="black">
                    <a:lumMod val="75000"/>
                    <a:lumOff val="25000"/>
                  </a:prstClr>
                </a:solidFill>
              </a:rPr>
              <a:t>Через 2-3 дня пациенты жалуются на постоянную ноющую боль в области установленного имплантата, отёк, гиперемия. Противовоспалительное лечение эффекта не имеет. Через 2-3 недели имплантат становится подвижным.</a:t>
            </a:r>
          </a:p>
          <a:p>
            <a:pPr lvl="0">
              <a:spcBef>
                <a:spcPts val="1000"/>
              </a:spcBef>
              <a:buClr>
                <a:srgbClr val="90C226"/>
              </a:buClr>
              <a:buSzPct val="80000"/>
            </a:pPr>
            <a:r>
              <a:rPr lang="ru-RU" sz="1700" dirty="0">
                <a:solidFill>
                  <a:prstClr val="black">
                    <a:lumMod val="75000"/>
                    <a:lumOff val="25000"/>
                  </a:prstClr>
                </a:solidFill>
              </a:rPr>
              <a:t>Имплантат удаляется вместе с секвестром кости. Производится щадящая ревизия дефекта, тампонирование </a:t>
            </a:r>
            <a:r>
              <a:rPr lang="ru-RU" sz="1700" dirty="0" err="1">
                <a:solidFill>
                  <a:prstClr val="black">
                    <a:lumMod val="75000"/>
                    <a:lumOff val="25000"/>
                  </a:prstClr>
                </a:solidFill>
              </a:rPr>
              <a:t>йодоформной</a:t>
            </a:r>
            <a:r>
              <a:rPr lang="ru-RU" sz="1700" dirty="0">
                <a:solidFill>
                  <a:prstClr val="black">
                    <a:lumMod val="75000"/>
                    <a:lumOff val="25000"/>
                  </a:prstClr>
                </a:solidFill>
              </a:rPr>
              <a:t> турундой  или дренирование, курс комплексной противовоспалительной терапии</a:t>
            </a:r>
          </a:p>
        </p:txBody>
      </p:sp>
    </p:spTree>
    <p:extLst>
      <p:ext uri="{BB962C8B-B14F-4D97-AF65-F5344CB8AC3E}">
        <p14:creationId xmlns:p14="http://schemas.microsoft.com/office/powerpoint/2010/main" val="1759711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835" y="223101"/>
            <a:ext cx="8596668" cy="663019"/>
          </a:xfrm>
        </p:spPr>
        <p:txBody>
          <a:bodyPr/>
          <a:lstStyle/>
          <a:p>
            <a:r>
              <a:rPr lang="ru-RU" sz="2500" dirty="0">
                <a:solidFill>
                  <a:srgbClr val="1A1A1A"/>
                </a:solidFill>
              </a:rPr>
              <a:t>Осложнения в послеоперационном периоде</a:t>
            </a:r>
            <a:endParaRPr lang="ru-RU" dirty="0"/>
          </a:p>
        </p:txBody>
      </p:sp>
      <p:sp>
        <p:nvSpPr>
          <p:cNvPr id="3" name="Объект 2"/>
          <p:cNvSpPr>
            <a:spLocks noGrp="1"/>
          </p:cNvSpPr>
          <p:nvPr>
            <p:ph idx="1"/>
          </p:nvPr>
        </p:nvSpPr>
        <p:spPr>
          <a:xfrm>
            <a:off x="677334" y="810705"/>
            <a:ext cx="10898781" cy="5230657"/>
          </a:xfrm>
        </p:spPr>
        <p:txBody>
          <a:bodyPr/>
          <a:lstStyle/>
          <a:p>
            <a:r>
              <a:rPr lang="ru-RU" b="1" i="1" dirty="0" smtClean="0"/>
              <a:t>Перемещение (миграция) внутрикостного элемента имплантата в верхнечелюстную пазуху</a:t>
            </a:r>
          </a:p>
          <a:p>
            <a:r>
              <a:rPr lang="ru-RU" dirty="0" smtClean="0"/>
              <a:t>Может произойти в период от 1до 3 месяцев  после имплантации. Наблюдается при </a:t>
            </a:r>
            <a:r>
              <a:rPr lang="ru-RU" dirty="0" err="1" smtClean="0"/>
              <a:t>субантральной</a:t>
            </a:r>
            <a:r>
              <a:rPr lang="ru-RU" dirty="0" smtClean="0"/>
              <a:t> установке </a:t>
            </a:r>
            <a:r>
              <a:rPr lang="ru-RU" dirty="0"/>
              <a:t>в</a:t>
            </a:r>
            <a:r>
              <a:rPr lang="ru-RU" dirty="0" smtClean="0"/>
              <a:t>нутрикостных элементов цилиндрической и винтовой формы высотой 8-10 мм.</a:t>
            </a:r>
          </a:p>
          <a:p>
            <a:r>
              <a:rPr lang="ru-RU" dirty="0" smtClean="0"/>
              <a:t>Иногда осложнение не требует вмешательств (пациент приносит внутрикостный элемент в руках), но в большинстве случаев требуется хирургическое вмешательство. После остеотомии латеральной стенки пазухи производится разрез слизистой оболочки пазухи по нижнему краю выпиленного фрагмента стенки пазухи, который затем выводится наружу. После обнаружения и извлечения из полости пазухи внутрикостного элемента фрагмент возвращают на </a:t>
            </a:r>
            <a:r>
              <a:rPr lang="ru-RU" dirty="0" smtClean="0"/>
              <a:t>место, </a:t>
            </a:r>
            <a:r>
              <a:rPr lang="ru-RU" dirty="0" smtClean="0"/>
              <a:t>фиксируют его швом (делают отверстия в самом фрагменте и в неподвижной части стенки) или при помощи барьерной мембраны; рану слизистой оболочки полости рта зашивают наглухо.</a:t>
            </a:r>
            <a:endParaRPr lang="ru-RU"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52932" t="5693" r="2806" b="21640"/>
          <a:stretch/>
        </p:blipFill>
        <p:spPr>
          <a:xfrm>
            <a:off x="3704733" y="4619132"/>
            <a:ext cx="3035431" cy="2083325"/>
          </a:xfrm>
          <a:prstGeom prst="rect">
            <a:avLst/>
          </a:prstGeom>
        </p:spPr>
      </p:pic>
      <p:sp>
        <p:nvSpPr>
          <p:cNvPr id="5" name="TextBox 4"/>
          <p:cNvSpPr txBox="1"/>
          <p:nvPr/>
        </p:nvSpPr>
        <p:spPr>
          <a:xfrm>
            <a:off x="6740164" y="4986914"/>
            <a:ext cx="3214540" cy="1384995"/>
          </a:xfrm>
          <a:prstGeom prst="rect">
            <a:avLst/>
          </a:prstGeom>
          <a:noFill/>
        </p:spPr>
        <p:txBody>
          <a:bodyPr wrap="square" rtlCol="0">
            <a:spAutoFit/>
          </a:bodyPr>
          <a:lstStyle/>
          <a:p>
            <a:r>
              <a:rPr lang="ru-RU" sz="1400" i="1" dirty="0" smtClean="0"/>
              <a:t>Миграция в верхнечелюстную пазуху установленных </a:t>
            </a:r>
            <a:r>
              <a:rPr lang="ru-RU" sz="1400" i="1" dirty="0" err="1" smtClean="0"/>
              <a:t>субантрально</a:t>
            </a:r>
            <a:r>
              <a:rPr lang="ru-RU" sz="1400" i="1" dirty="0" smtClean="0"/>
              <a:t> внутрикостных элементов цилиндрической формы: 3 месяца после первого этапа имплантации</a:t>
            </a:r>
          </a:p>
        </p:txBody>
      </p:sp>
    </p:spTree>
    <p:extLst>
      <p:ext uri="{BB962C8B-B14F-4D97-AF65-F5344CB8AC3E}">
        <p14:creationId xmlns:p14="http://schemas.microsoft.com/office/powerpoint/2010/main" val="1788964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marL="342900" lvl="0" indent="-342900">
              <a:spcBef>
                <a:spcPts val="1000"/>
              </a:spcBef>
            </a:pPr>
            <a:r>
              <a:rPr lang="ru-RU" sz="2500" dirty="0">
                <a:solidFill>
                  <a:srgbClr val="1A1A1A"/>
                </a:solidFill>
              </a:rPr>
              <a:t>Осложнения в послеоперационном </a:t>
            </a:r>
            <a:r>
              <a:rPr lang="ru-RU" sz="2500" dirty="0" smtClean="0">
                <a:solidFill>
                  <a:srgbClr val="1A1A1A"/>
                </a:solidFill>
              </a:rPr>
              <a:t>периоде </a:t>
            </a:r>
            <a:r>
              <a:rPr lang="ru-RU" sz="2500" dirty="0" smtClean="0">
                <a:solidFill>
                  <a:srgbClr val="000000"/>
                </a:solidFill>
                <a:ea typeface="+mn-ea"/>
                <a:cs typeface="+mn-cs"/>
              </a:rPr>
              <a:t>поздние</a:t>
            </a:r>
            <a:r>
              <a:rPr lang="ru-RU" sz="2500" dirty="0">
                <a:solidFill>
                  <a:srgbClr val="000000"/>
                </a:solidFill>
                <a:ea typeface="+mn-ea"/>
                <a:cs typeface="+mn-cs"/>
              </a:rPr>
              <a:t/>
            </a:r>
            <a:br>
              <a:rPr lang="ru-RU" sz="2500" dirty="0">
                <a:solidFill>
                  <a:srgbClr val="000000"/>
                </a:solidFill>
                <a:ea typeface="+mn-ea"/>
                <a:cs typeface="+mn-cs"/>
              </a:rPr>
            </a:br>
            <a:endParaRPr lang="ru-RU" sz="2500" dirty="0"/>
          </a:p>
        </p:txBody>
      </p:sp>
      <p:sp>
        <p:nvSpPr>
          <p:cNvPr id="3" name="Объект 2"/>
          <p:cNvSpPr>
            <a:spLocks noGrp="1"/>
          </p:cNvSpPr>
          <p:nvPr>
            <p:ph idx="1"/>
          </p:nvPr>
        </p:nvSpPr>
        <p:spPr>
          <a:xfrm>
            <a:off x="405353" y="1131217"/>
            <a:ext cx="11425285" cy="2856321"/>
          </a:xfrm>
        </p:spPr>
        <p:txBody>
          <a:bodyPr>
            <a:noAutofit/>
          </a:bodyPr>
          <a:lstStyle/>
          <a:p>
            <a:r>
              <a:rPr lang="ru-RU" sz="2000" b="1" i="1" dirty="0" err="1" smtClean="0"/>
              <a:t>Мукозит</a:t>
            </a:r>
            <a:r>
              <a:rPr lang="ru-RU" sz="2000" b="1" i="1" dirty="0" smtClean="0"/>
              <a:t> и гиперплазия слизистой оболочки </a:t>
            </a:r>
            <a:r>
              <a:rPr lang="ru-RU" sz="2000" b="1" i="1" dirty="0" err="1" smtClean="0"/>
              <a:t>десневой</a:t>
            </a:r>
            <a:r>
              <a:rPr lang="ru-RU" sz="2000" b="1" i="1" dirty="0" smtClean="0"/>
              <a:t> </a:t>
            </a:r>
            <a:r>
              <a:rPr lang="ru-RU" sz="2000" b="1" i="1" dirty="0" err="1" smtClean="0"/>
              <a:t>манджетки</a:t>
            </a:r>
            <a:r>
              <a:rPr lang="ru-RU" sz="2000" b="1" i="1" dirty="0" smtClean="0"/>
              <a:t> имплантатов</a:t>
            </a:r>
          </a:p>
          <a:p>
            <a:pPr marL="0" indent="0">
              <a:buNone/>
            </a:pPr>
            <a:r>
              <a:rPr lang="ru-RU" sz="1600" dirty="0" smtClean="0"/>
              <a:t>Воспаление тканей </a:t>
            </a:r>
            <a:r>
              <a:rPr lang="ru-RU" sz="1600" dirty="0" err="1" smtClean="0"/>
              <a:t>десневой</a:t>
            </a:r>
            <a:r>
              <a:rPr lang="ru-RU" sz="1600" dirty="0" smtClean="0"/>
              <a:t> манжетки с последующей их гиперплазией, клинически проявляющейся образованием грануляционной ткани на месте рубца, формирующего </a:t>
            </a:r>
            <a:r>
              <a:rPr lang="ru-RU" sz="1600" dirty="0" err="1" smtClean="0"/>
              <a:t>десневую</a:t>
            </a:r>
            <a:r>
              <a:rPr lang="ru-RU" sz="1600" dirty="0" smtClean="0"/>
              <a:t> манжету имплантата (Причины: отсутствие должной гигиены полости рта и образовании налета на головке </a:t>
            </a:r>
            <a:r>
              <a:rPr lang="ru-RU" sz="1600" dirty="0" smtClean="0"/>
              <a:t>имплантата; </a:t>
            </a:r>
            <a:r>
              <a:rPr lang="ru-RU" sz="1600" dirty="0" smtClean="0"/>
              <a:t>при неправильной установке компонентов имплантата; хроническая травма </a:t>
            </a:r>
            <a:r>
              <a:rPr lang="ru-RU" sz="1600" dirty="0" err="1" smtClean="0"/>
              <a:t>десневой</a:t>
            </a:r>
            <a:r>
              <a:rPr lang="ru-RU" sz="1600" dirty="0" smtClean="0"/>
              <a:t> манжетки)</a:t>
            </a:r>
          </a:p>
          <a:p>
            <a:pPr marL="0" indent="0">
              <a:buNone/>
            </a:pPr>
            <a:r>
              <a:rPr lang="ru-RU" sz="1600" dirty="0" smtClean="0"/>
              <a:t>Наблюдаются при использовании имплантатов для фиксации полных съемных зубных протезов, реже – при мелком преддверии полости рта и прикреплении пучков мимических мышц непосредственно к краю </a:t>
            </a:r>
            <a:r>
              <a:rPr lang="ru-RU" sz="1600" dirty="0" err="1" smtClean="0"/>
              <a:t>десневой</a:t>
            </a:r>
            <a:r>
              <a:rPr lang="ru-RU" sz="1600" dirty="0" smtClean="0"/>
              <a:t> манжетки.</a:t>
            </a:r>
          </a:p>
          <a:p>
            <a:pPr marL="0" indent="0">
              <a:buNone/>
            </a:pPr>
            <a:r>
              <a:rPr lang="ru-RU" sz="1600" dirty="0" smtClean="0"/>
              <a:t>Клиническими проявлениями </a:t>
            </a:r>
            <a:r>
              <a:rPr lang="ru-RU" sz="1600" dirty="0" err="1" smtClean="0"/>
              <a:t>мукозита</a:t>
            </a:r>
            <a:r>
              <a:rPr lang="ru-RU" sz="1600" dirty="0" smtClean="0"/>
              <a:t> являются </a:t>
            </a:r>
            <a:r>
              <a:rPr lang="ru-RU" sz="1600" dirty="0" err="1" smtClean="0"/>
              <a:t>синюшность</a:t>
            </a:r>
            <a:r>
              <a:rPr lang="ru-RU" sz="1600" dirty="0" smtClean="0"/>
              <a:t> или гиперемия, кровоточивость и истончение слизистой оболочки по периметру головки имплантата.</a:t>
            </a:r>
          </a:p>
          <a:p>
            <a:pPr marL="0" indent="0">
              <a:buNone/>
            </a:pPr>
            <a:r>
              <a:rPr lang="ru-RU" sz="1600" dirty="0" smtClean="0"/>
              <a:t>При гиперплазии наблюдается более выраженная гиперемия, отек и образование гранулярной ткани</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90" t="5899" r="2770" b="8731"/>
          <a:stretch/>
        </p:blipFill>
        <p:spPr>
          <a:xfrm>
            <a:off x="405353" y="4175214"/>
            <a:ext cx="6595447" cy="2078899"/>
          </a:xfrm>
          <a:prstGeom prst="rect">
            <a:avLst/>
          </a:prstGeom>
        </p:spPr>
      </p:pic>
      <p:sp>
        <p:nvSpPr>
          <p:cNvPr id="5" name="TextBox 4"/>
          <p:cNvSpPr txBox="1"/>
          <p:nvPr/>
        </p:nvSpPr>
        <p:spPr>
          <a:xfrm>
            <a:off x="7000800" y="4175214"/>
            <a:ext cx="5027801" cy="2436564"/>
          </a:xfrm>
          <a:prstGeom prst="rect">
            <a:avLst/>
          </a:prstGeom>
          <a:noFill/>
        </p:spPr>
        <p:txBody>
          <a:bodyPr wrap="square" rtlCol="0">
            <a:spAutoFit/>
          </a:bodyPr>
          <a:lstStyle/>
          <a:p>
            <a:pPr lvl="0">
              <a:spcBef>
                <a:spcPts val="1000"/>
              </a:spcBef>
              <a:buClr>
                <a:srgbClr val="90C226"/>
              </a:buClr>
              <a:buSzPct val="80000"/>
            </a:pPr>
            <a:r>
              <a:rPr lang="ru-RU" sz="1600" dirty="0">
                <a:solidFill>
                  <a:prstClr val="black">
                    <a:lumMod val="75000"/>
                    <a:lumOff val="25000"/>
                  </a:prstClr>
                </a:solidFill>
              </a:rPr>
              <a:t>Лечение </a:t>
            </a:r>
            <a:r>
              <a:rPr lang="ru-RU" sz="1600" dirty="0" err="1">
                <a:solidFill>
                  <a:prstClr val="black">
                    <a:lumMod val="75000"/>
                    <a:lumOff val="25000"/>
                  </a:prstClr>
                </a:solidFill>
              </a:rPr>
              <a:t>мукозита</a:t>
            </a:r>
            <a:r>
              <a:rPr lang="ru-RU" sz="1600" dirty="0">
                <a:solidFill>
                  <a:prstClr val="black">
                    <a:lumMod val="75000"/>
                    <a:lumOff val="25000"/>
                  </a:prstClr>
                </a:solidFill>
              </a:rPr>
              <a:t> заключается в устранении причины: удаление налета и рекомендации по уходу за полостью рта, коррекция или </a:t>
            </a:r>
            <a:r>
              <a:rPr lang="ru-RU" sz="1600" dirty="0" err="1" smtClean="0">
                <a:solidFill>
                  <a:prstClr val="black">
                    <a:lumMod val="75000"/>
                    <a:lumOff val="25000"/>
                  </a:prstClr>
                </a:solidFill>
              </a:rPr>
              <a:t>перебази-ровка</a:t>
            </a:r>
            <a:r>
              <a:rPr lang="ru-RU" sz="1600" dirty="0" smtClean="0">
                <a:solidFill>
                  <a:prstClr val="black">
                    <a:lumMod val="75000"/>
                    <a:lumOff val="25000"/>
                  </a:prstClr>
                </a:solidFill>
              </a:rPr>
              <a:t> </a:t>
            </a:r>
            <a:r>
              <a:rPr lang="ru-RU" sz="1600" dirty="0">
                <a:solidFill>
                  <a:prstClr val="black">
                    <a:lumMod val="75000"/>
                    <a:lumOff val="25000"/>
                  </a:prstClr>
                </a:solidFill>
              </a:rPr>
              <a:t>съемного протеза, </a:t>
            </a:r>
            <a:r>
              <a:rPr lang="ru-RU" sz="1600" dirty="0" err="1">
                <a:solidFill>
                  <a:prstClr val="black">
                    <a:lumMod val="75000"/>
                    <a:lumOff val="25000"/>
                  </a:prstClr>
                </a:solidFill>
              </a:rPr>
              <a:t>вестибулопластика</a:t>
            </a:r>
            <a:r>
              <a:rPr lang="ru-RU" sz="1600" dirty="0">
                <a:solidFill>
                  <a:prstClr val="black">
                    <a:lumMod val="75000"/>
                    <a:lumOff val="25000"/>
                  </a:prstClr>
                </a:solidFill>
              </a:rPr>
              <a:t>.</a:t>
            </a:r>
          </a:p>
          <a:p>
            <a:pPr lvl="0">
              <a:spcBef>
                <a:spcPts val="1000"/>
              </a:spcBef>
              <a:buClr>
                <a:srgbClr val="90C226"/>
              </a:buClr>
              <a:buSzPct val="80000"/>
            </a:pPr>
            <a:r>
              <a:rPr lang="ru-RU" sz="1600" dirty="0">
                <a:solidFill>
                  <a:prstClr val="black">
                    <a:lumMod val="75000"/>
                    <a:lumOff val="25000"/>
                  </a:prstClr>
                </a:solidFill>
              </a:rPr>
              <a:t>При гиперплазии слизистой оболочки ещё необходимо добавить к лечению тщательный </a:t>
            </a:r>
            <a:r>
              <a:rPr lang="ru-RU" sz="1600" dirty="0" err="1">
                <a:solidFill>
                  <a:prstClr val="black">
                    <a:lumMod val="75000"/>
                    <a:lumOff val="25000"/>
                  </a:prstClr>
                </a:solidFill>
              </a:rPr>
              <a:t>кюретаж</a:t>
            </a:r>
            <a:r>
              <a:rPr lang="ru-RU" sz="1600" dirty="0">
                <a:solidFill>
                  <a:prstClr val="black">
                    <a:lumMod val="75000"/>
                    <a:lumOff val="25000"/>
                  </a:prstClr>
                </a:solidFill>
              </a:rPr>
              <a:t> </a:t>
            </a:r>
            <a:r>
              <a:rPr lang="ru-RU" sz="1600" dirty="0" err="1">
                <a:solidFill>
                  <a:prstClr val="black">
                    <a:lumMod val="75000"/>
                    <a:lumOff val="25000"/>
                  </a:prstClr>
                </a:solidFill>
              </a:rPr>
              <a:t>десневой</a:t>
            </a:r>
            <a:r>
              <a:rPr lang="ru-RU" sz="1600" dirty="0">
                <a:solidFill>
                  <a:prstClr val="black">
                    <a:lumMod val="75000"/>
                    <a:lumOff val="25000"/>
                  </a:prstClr>
                </a:solidFill>
              </a:rPr>
              <a:t> манжетки и, при </a:t>
            </a:r>
            <a:r>
              <a:rPr lang="ru-RU" sz="1600" dirty="0" err="1" smtClean="0">
                <a:solidFill>
                  <a:prstClr val="black">
                    <a:lumMod val="75000"/>
                    <a:lumOff val="25000"/>
                  </a:prstClr>
                </a:solidFill>
              </a:rPr>
              <a:t>необходи</a:t>
            </a:r>
            <a:r>
              <a:rPr lang="ru-RU" sz="1600" dirty="0" smtClean="0">
                <a:solidFill>
                  <a:prstClr val="black">
                    <a:lumMod val="75000"/>
                    <a:lumOff val="25000"/>
                  </a:prstClr>
                </a:solidFill>
              </a:rPr>
              <a:t>-мости</a:t>
            </a:r>
            <a:r>
              <a:rPr lang="ru-RU" sz="1600" dirty="0">
                <a:solidFill>
                  <a:prstClr val="black">
                    <a:lumMod val="75000"/>
                    <a:lumOff val="25000"/>
                  </a:prstClr>
                </a:solidFill>
              </a:rPr>
              <a:t>, хирургическую коррекцию </a:t>
            </a:r>
            <a:r>
              <a:rPr lang="ru-RU" sz="1600" dirty="0" smtClean="0">
                <a:solidFill>
                  <a:prstClr val="black">
                    <a:lumMod val="75000"/>
                    <a:lumOff val="25000"/>
                  </a:prstClr>
                </a:solidFill>
              </a:rPr>
              <a:t>формирующих </a:t>
            </a:r>
            <a:r>
              <a:rPr lang="ru-RU" sz="1600" dirty="0">
                <a:solidFill>
                  <a:prstClr val="black">
                    <a:lumMod val="75000"/>
                    <a:lumOff val="25000"/>
                  </a:prstClr>
                </a:solidFill>
              </a:rPr>
              <a:t>ее тканей.</a:t>
            </a:r>
          </a:p>
        </p:txBody>
      </p:sp>
      <p:sp>
        <p:nvSpPr>
          <p:cNvPr id="6" name="TextBox 5"/>
          <p:cNvSpPr txBox="1"/>
          <p:nvPr/>
        </p:nvSpPr>
        <p:spPr>
          <a:xfrm>
            <a:off x="699942" y="6202113"/>
            <a:ext cx="6006270" cy="461665"/>
          </a:xfrm>
          <a:prstGeom prst="rect">
            <a:avLst/>
          </a:prstGeom>
          <a:noFill/>
        </p:spPr>
        <p:txBody>
          <a:bodyPr wrap="square" rtlCol="0">
            <a:spAutoFit/>
          </a:bodyPr>
          <a:lstStyle/>
          <a:p>
            <a:r>
              <a:rPr lang="ru-RU" sz="1200" dirty="0" smtClean="0"/>
              <a:t>а- </a:t>
            </a:r>
            <a:r>
              <a:rPr lang="ru-RU" sz="1200" dirty="0" err="1" smtClean="0"/>
              <a:t>мукозит</a:t>
            </a:r>
            <a:r>
              <a:rPr lang="ru-RU" sz="1200" dirty="0" smtClean="0"/>
              <a:t> </a:t>
            </a:r>
            <a:r>
              <a:rPr lang="ru-RU" sz="1200" dirty="0" err="1" smtClean="0"/>
              <a:t>десневой</a:t>
            </a:r>
            <a:r>
              <a:rPr lang="ru-RU" sz="1200" dirty="0" smtClean="0"/>
              <a:t> манжетки в области головки имплантата</a:t>
            </a:r>
          </a:p>
          <a:p>
            <a:r>
              <a:rPr lang="ru-RU" sz="1200" dirty="0" smtClean="0"/>
              <a:t>б - </a:t>
            </a:r>
            <a:r>
              <a:rPr lang="ru-RU" sz="1200" dirty="0" err="1" smtClean="0"/>
              <a:t>мукозит</a:t>
            </a:r>
            <a:r>
              <a:rPr lang="ru-RU" sz="1200" dirty="0" smtClean="0"/>
              <a:t> в области головки дистально расположенного имплантата</a:t>
            </a:r>
            <a:endParaRPr lang="ru-RU" sz="1200" dirty="0"/>
          </a:p>
        </p:txBody>
      </p:sp>
    </p:spTree>
    <p:extLst>
      <p:ext uri="{BB962C8B-B14F-4D97-AF65-F5344CB8AC3E}">
        <p14:creationId xmlns:p14="http://schemas.microsoft.com/office/powerpoint/2010/main" val="4153062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500" dirty="0">
                <a:solidFill>
                  <a:srgbClr val="1A1A1A"/>
                </a:solidFill>
              </a:rPr>
              <a:t>Осложнения в послеоперационном периоде </a:t>
            </a:r>
            <a:r>
              <a:rPr lang="ru-RU" sz="2500" dirty="0">
                <a:solidFill>
                  <a:srgbClr val="000000"/>
                </a:solidFill>
              </a:rPr>
              <a:t>поздние</a:t>
            </a:r>
            <a:endParaRPr lang="ru-RU" dirty="0"/>
          </a:p>
        </p:txBody>
      </p:sp>
      <p:sp>
        <p:nvSpPr>
          <p:cNvPr id="3" name="Объект 2"/>
          <p:cNvSpPr>
            <a:spLocks noGrp="1"/>
          </p:cNvSpPr>
          <p:nvPr>
            <p:ph idx="1"/>
          </p:nvPr>
        </p:nvSpPr>
        <p:spPr>
          <a:xfrm>
            <a:off x="403957" y="1102499"/>
            <a:ext cx="7269462" cy="4185938"/>
          </a:xfrm>
        </p:spPr>
        <p:txBody>
          <a:bodyPr>
            <a:normAutofit fontScale="85000" lnSpcReduction="20000"/>
          </a:bodyPr>
          <a:lstStyle/>
          <a:p>
            <a:r>
              <a:rPr lang="ru-RU" sz="1900" b="1" i="1" dirty="0" smtClean="0"/>
              <a:t>Переимплантиты в области функционирующих имплантатов</a:t>
            </a:r>
          </a:p>
          <a:p>
            <a:pPr marL="0" indent="0">
              <a:buNone/>
            </a:pPr>
            <a:r>
              <a:rPr lang="ru-RU" sz="1900" dirty="0" smtClean="0"/>
              <a:t>	Причины: нарушение защитной (барьерной) функции </a:t>
            </a:r>
            <a:r>
              <a:rPr lang="ru-RU" sz="1900" dirty="0" err="1" smtClean="0"/>
              <a:t>десневой</a:t>
            </a:r>
            <a:r>
              <a:rPr lang="ru-RU" sz="1900" dirty="0" smtClean="0"/>
              <a:t> манжетки имплантата(следствие недостаточной гигиены полсти рта): наличие остатков цемента в глубине </a:t>
            </a:r>
            <a:r>
              <a:rPr lang="ru-RU" sz="1900" dirty="0" err="1" smtClean="0"/>
              <a:t>десневой</a:t>
            </a:r>
            <a:r>
              <a:rPr lang="ru-RU" sz="1900" dirty="0" smtClean="0"/>
              <a:t> манжетки, попавших во время фиксации протеза; хроническая травма </a:t>
            </a:r>
            <a:r>
              <a:rPr lang="ru-RU" sz="1900" dirty="0" err="1" smtClean="0"/>
              <a:t>десневой</a:t>
            </a:r>
            <a:r>
              <a:rPr lang="ru-RU" sz="1900" dirty="0" smtClean="0"/>
              <a:t> манжетки вследствие неправильно спланированного и проведенного протезирования или нарушения буферной функции преддверия полости  рта; чрезмерная функциональная нагрузка на окружающую имплантат костную ткань</a:t>
            </a:r>
          </a:p>
          <a:p>
            <a:pPr marL="0" indent="0">
              <a:buNone/>
            </a:pPr>
            <a:r>
              <a:rPr lang="ru-RU" sz="1900" dirty="0" err="1" smtClean="0"/>
              <a:t>Переимплантит</a:t>
            </a:r>
            <a:r>
              <a:rPr lang="ru-RU" sz="1900" dirty="0" smtClean="0"/>
              <a:t> 1) нисходящий воспалительный процесс</a:t>
            </a:r>
          </a:p>
          <a:p>
            <a:pPr marL="0" indent="0">
              <a:buNone/>
            </a:pPr>
            <a:r>
              <a:rPr lang="ru-RU" sz="1900" dirty="0" smtClean="0"/>
              <a:t>			     2) ретроградный </a:t>
            </a:r>
            <a:r>
              <a:rPr lang="ru-RU" sz="1900" dirty="0" err="1" smtClean="0"/>
              <a:t>переимплантит</a:t>
            </a:r>
            <a:endParaRPr lang="ru-RU" sz="1900" dirty="0" smtClean="0"/>
          </a:p>
          <a:p>
            <a:pPr marL="0" indent="0">
              <a:buNone/>
            </a:pPr>
            <a:r>
              <a:rPr lang="ru-RU" sz="1900" dirty="0" smtClean="0"/>
              <a:t>Лечение:</a:t>
            </a:r>
          </a:p>
          <a:p>
            <a:pPr>
              <a:buFont typeface="Wingdings" panose="05000000000000000000" pitchFamily="2" charset="2"/>
              <a:buChar char="Ø"/>
            </a:pPr>
            <a:r>
              <a:rPr lang="ru-RU" sz="1900" dirty="0"/>
              <a:t>У</a:t>
            </a:r>
            <a:r>
              <a:rPr lang="ru-RU" sz="1900" dirty="0" smtClean="0"/>
              <a:t>странение причины, вызвавшей развитие воспалительного процесса</a:t>
            </a:r>
          </a:p>
          <a:p>
            <a:pPr>
              <a:buFont typeface="Wingdings" panose="05000000000000000000" pitchFamily="2" charset="2"/>
              <a:buChar char="Ø"/>
            </a:pPr>
            <a:r>
              <a:rPr lang="ru-RU" sz="1900" dirty="0" smtClean="0"/>
              <a:t>Ревизия костного дефекта в области имплантата и его ликвидацию при помощи методов направленной регенерации кости</a:t>
            </a:r>
          </a:p>
          <a:p>
            <a:pPr>
              <a:buFont typeface="Wingdings" panose="05000000000000000000" pitchFamily="2" charset="2"/>
              <a:buChar char="Ø"/>
            </a:pPr>
            <a:r>
              <a:rPr lang="ru-RU" sz="1900" dirty="0" smtClean="0"/>
              <a:t>Курс противовоспалительной терапии</a:t>
            </a:r>
          </a:p>
          <a:p>
            <a:pPr marL="0" indent="0">
              <a:buNone/>
            </a:pPr>
            <a:endParaRPr lang="ru-RU" dirty="0" smtClean="0"/>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2307" t="2808" r="6847" b="3240"/>
          <a:stretch/>
        </p:blipFill>
        <p:spPr>
          <a:xfrm>
            <a:off x="7522173" y="1677970"/>
            <a:ext cx="4669827" cy="3487918"/>
          </a:xfrm>
          <a:prstGeom prst="rect">
            <a:avLst/>
          </a:prstGeom>
        </p:spPr>
      </p:pic>
      <p:sp>
        <p:nvSpPr>
          <p:cNvPr id="5" name="TextBox 4"/>
          <p:cNvSpPr txBox="1"/>
          <p:nvPr/>
        </p:nvSpPr>
        <p:spPr>
          <a:xfrm>
            <a:off x="403956" y="5206300"/>
            <a:ext cx="11370121" cy="1323439"/>
          </a:xfrm>
          <a:prstGeom prst="rect">
            <a:avLst/>
          </a:prstGeom>
          <a:noFill/>
        </p:spPr>
        <p:txBody>
          <a:bodyPr wrap="square" rtlCol="0">
            <a:spAutoFit/>
          </a:bodyPr>
          <a:lstStyle/>
          <a:p>
            <a:pPr lvl="0">
              <a:spcBef>
                <a:spcPts val="1000"/>
              </a:spcBef>
              <a:buClr>
                <a:srgbClr val="90C226"/>
              </a:buClr>
              <a:buSzPct val="80000"/>
            </a:pPr>
            <a:r>
              <a:rPr lang="ru-RU" sz="1600" dirty="0">
                <a:solidFill>
                  <a:prstClr val="black">
                    <a:lumMod val="75000"/>
                    <a:lumOff val="25000"/>
                  </a:prstClr>
                </a:solidFill>
              </a:rPr>
              <a:t>При ретроградном </a:t>
            </a:r>
            <a:r>
              <a:rPr lang="ru-RU" sz="1600" dirty="0" err="1">
                <a:solidFill>
                  <a:prstClr val="black">
                    <a:lumMod val="75000"/>
                    <a:lumOff val="25000"/>
                  </a:prstClr>
                </a:solidFill>
              </a:rPr>
              <a:t>переимплантите</a:t>
            </a:r>
            <a:r>
              <a:rPr lang="ru-RU" sz="1600" dirty="0">
                <a:solidFill>
                  <a:prstClr val="black">
                    <a:lumMod val="75000"/>
                    <a:lumOff val="25000"/>
                  </a:prstClr>
                </a:solidFill>
              </a:rPr>
              <a:t> начальная фаза заболевания протекает бессимптомно. Иногда пациенты отмечают незначительную болезненность в области имплантата при </a:t>
            </a:r>
            <a:r>
              <a:rPr lang="ru-RU" sz="1600" dirty="0" err="1">
                <a:solidFill>
                  <a:prstClr val="black">
                    <a:lumMod val="75000"/>
                    <a:lumOff val="25000"/>
                  </a:prstClr>
                </a:solidFill>
              </a:rPr>
              <a:t>накусывании</a:t>
            </a:r>
            <a:r>
              <a:rPr lang="ru-RU" sz="1600" dirty="0">
                <a:solidFill>
                  <a:prstClr val="black">
                    <a:lumMod val="75000"/>
                    <a:lumOff val="25000"/>
                  </a:prstClr>
                </a:solidFill>
              </a:rPr>
              <a:t>. При развитии патологии (присоединяются воспалительные явления), клиническая картина как и при нисходящем. В большинстве случаев </a:t>
            </a:r>
            <a:r>
              <a:rPr lang="ru-RU" sz="1600" dirty="0" smtClean="0">
                <a:solidFill>
                  <a:prstClr val="black">
                    <a:lumMod val="75000"/>
                    <a:lumOff val="25000"/>
                  </a:prstClr>
                </a:solidFill>
              </a:rPr>
              <a:t>ретроградный </a:t>
            </a:r>
            <a:r>
              <a:rPr lang="ru-RU" sz="1600" dirty="0" err="1">
                <a:solidFill>
                  <a:prstClr val="black">
                    <a:lumMod val="75000"/>
                    <a:lumOff val="25000"/>
                  </a:prstClr>
                </a:solidFill>
              </a:rPr>
              <a:t>переимплантит</a:t>
            </a:r>
            <a:r>
              <a:rPr lang="ru-RU" sz="1600" dirty="0">
                <a:solidFill>
                  <a:prstClr val="black">
                    <a:lumMod val="75000"/>
                    <a:lumOff val="25000"/>
                  </a:prstClr>
                </a:solidFill>
              </a:rPr>
              <a:t> является свидетельством произошедшей полной дезинтеграции имплантата и служит показанием к его удалению</a:t>
            </a:r>
          </a:p>
        </p:txBody>
      </p:sp>
    </p:spTree>
    <p:extLst>
      <p:ext uri="{BB962C8B-B14F-4D97-AF65-F5344CB8AC3E}">
        <p14:creationId xmlns:p14="http://schemas.microsoft.com/office/powerpoint/2010/main" val="1840432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274" y="166540"/>
            <a:ext cx="11445536" cy="1320800"/>
          </a:xfrm>
        </p:spPr>
        <p:txBody>
          <a:bodyPr>
            <a:noAutofit/>
          </a:bodyPr>
          <a:lstStyle/>
          <a:p>
            <a:pPr marL="342900" lvl="0" indent="-342900">
              <a:spcBef>
                <a:spcPts val="1000"/>
              </a:spcBef>
              <a:defRPr/>
            </a:pPr>
            <a:r>
              <a:rPr lang="ru-RU" sz="2800" dirty="0" smtClean="0">
                <a:solidFill>
                  <a:srgbClr val="1A1A1A"/>
                </a:solidFill>
                <a:latin typeface="YS Text"/>
                <a:ea typeface="+mn-ea"/>
                <a:cs typeface="+mn-cs"/>
              </a:rPr>
              <a:t>Механические </a:t>
            </a:r>
            <a:r>
              <a:rPr lang="ru-RU" sz="2800" dirty="0">
                <a:solidFill>
                  <a:srgbClr val="1A1A1A"/>
                </a:solidFill>
                <a:latin typeface="YS Text"/>
                <a:ea typeface="+mn-ea"/>
                <a:cs typeface="+mn-cs"/>
              </a:rPr>
              <a:t>повреждения и переломы компонентов имплантатов и протезов.</a:t>
            </a:r>
            <a:br>
              <a:rPr lang="ru-RU" sz="2800" dirty="0">
                <a:solidFill>
                  <a:srgbClr val="1A1A1A"/>
                </a:solidFill>
                <a:latin typeface="YS Text"/>
                <a:ea typeface="+mn-ea"/>
                <a:cs typeface="+mn-cs"/>
              </a:rPr>
            </a:br>
            <a:endParaRPr lang="ru-RU" sz="2800" dirty="0"/>
          </a:p>
        </p:txBody>
      </p:sp>
      <p:sp>
        <p:nvSpPr>
          <p:cNvPr id="3" name="Объект 2"/>
          <p:cNvSpPr>
            <a:spLocks noGrp="1"/>
          </p:cNvSpPr>
          <p:nvPr>
            <p:ph idx="1"/>
          </p:nvPr>
        </p:nvSpPr>
        <p:spPr>
          <a:xfrm>
            <a:off x="234275" y="1112363"/>
            <a:ext cx="6760414" cy="4355183"/>
          </a:xfrm>
        </p:spPr>
        <p:txBody>
          <a:bodyPr>
            <a:normAutofit fontScale="92500" lnSpcReduction="20000"/>
          </a:bodyPr>
          <a:lstStyle/>
          <a:p>
            <a:pPr marL="0" indent="0">
              <a:buNone/>
            </a:pPr>
            <a:r>
              <a:rPr lang="ru-RU" sz="1700" dirty="0" smtClean="0"/>
              <a:t>Циклические нагрузки и механическое напряжение, возникающее в протезе и компонентах имплантатов во время жевания, могут вызвать пластическую деформацию и привести к перелому протеза, самого имплантата или его компонентов.</a:t>
            </a:r>
          </a:p>
          <a:p>
            <a:pPr marL="0" indent="0">
              <a:buNone/>
            </a:pPr>
            <a:r>
              <a:rPr lang="ru-RU" sz="1700" dirty="0" smtClean="0"/>
              <a:t>В большей степени </a:t>
            </a:r>
            <a:r>
              <a:rPr lang="ru-RU" sz="1700" i="1" dirty="0" smtClean="0"/>
              <a:t>подвержены деформациям участки соединения компонентов имплантата</a:t>
            </a:r>
            <a:r>
              <a:rPr lang="ru-RU" sz="1700" dirty="0" smtClean="0"/>
              <a:t>: фиксирующие протез винты, их резьбовое соединение с головкой имплантата. Может деформироваться место соединения головки с внутрикостной частью имплантата.</a:t>
            </a:r>
          </a:p>
          <a:p>
            <a:pPr marL="0" indent="0">
              <a:buNone/>
            </a:pPr>
            <a:r>
              <a:rPr lang="ru-RU" sz="1700" u="sng" dirty="0" smtClean="0"/>
              <a:t>Признаки</a:t>
            </a:r>
            <a:r>
              <a:rPr lang="ru-RU" sz="1700" dirty="0" smtClean="0"/>
              <a:t>: незначительная подвижность протеза с характерным стуком, который ощущается при его принудительном расшатывании</a:t>
            </a:r>
          </a:p>
          <a:p>
            <a:pPr marL="0" indent="0">
              <a:buNone/>
            </a:pPr>
            <a:r>
              <a:rPr lang="ru-RU" sz="1700" dirty="0" smtClean="0"/>
              <a:t>При возникновении деформаций и ослаблении соединений имплантата и протеза необходимо снять протез и сильнее затянуть резьбовые соединения либо заменить соответствующий компонент имплантата.</a:t>
            </a:r>
          </a:p>
          <a:p>
            <a:pPr marL="0" lvl="0" indent="0">
              <a:buClr>
                <a:srgbClr val="90C226"/>
              </a:buClr>
              <a:buNone/>
            </a:pPr>
            <a:r>
              <a:rPr lang="ru-RU" sz="1700" b="1" i="1" dirty="0">
                <a:solidFill>
                  <a:prstClr val="black">
                    <a:lumMod val="75000"/>
                    <a:lumOff val="25000"/>
                  </a:prstClr>
                </a:solidFill>
              </a:rPr>
              <a:t>Причиной переломов внутрикостной части имплантатов </a:t>
            </a:r>
            <a:r>
              <a:rPr lang="ru-RU" sz="1700" dirty="0">
                <a:solidFill>
                  <a:prstClr val="black">
                    <a:lumMod val="75000"/>
                    <a:lumOff val="25000"/>
                  </a:prstClr>
                </a:solidFill>
              </a:rPr>
              <a:t>является неадекватная механическая нагрузка, возникает при частичной </a:t>
            </a:r>
            <a:r>
              <a:rPr lang="ru-RU" sz="1700" dirty="0" err="1">
                <a:solidFill>
                  <a:prstClr val="black">
                    <a:lumMod val="75000"/>
                    <a:lumOff val="25000"/>
                  </a:prstClr>
                </a:solidFill>
              </a:rPr>
              <a:t>расцементировке</a:t>
            </a:r>
            <a:r>
              <a:rPr lang="ru-RU" sz="1700" dirty="0">
                <a:solidFill>
                  <a:prstClr val="black">
                    <a:lumMod val="75000"/>
                    <a:lumOff val="25000"/>
                  </a:prstClr>
                </a:solidFill>
              </a:rPr>
              <a:t> протезов.</a:t>
            </a:r>
          </a:p>
          <a:p>
            <a:endParaRPr lang="ru-RU"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4811" t="1778" r="8076"/>
          <a:stretch/>
        </p:blipFill>
        <p:spPr>
          <a:xfrm>
            <a:off x="6863136" y="914400"/>
            <a:ext cx="5460141" cy="4553146"/>
          </a:xfrm>
          <a:prstGeom prst="rect">
            <a:avLst/>
          </a:prstGeom>
        </p:spPr>
      </p:pic>
      <p:sp>
        <p:nvSpPr>
          <p:cNvPr id="5" name="TextBox 4"/>
          <p:cNvSpPr txBox="1"/>
          <p:nvPr/>
        </p:nvSpPr>
        <p:spPr>
          <a:xfrm>
            <a:off x="234274" y="5382382"/>
            <a:ext cx="11238147" cy="1205458"/>
          </a:xfrm>
          <a:prstGeom prst="rect">
            <a:avLst/>
          </a:prstGeom>
          <a:noFill/>
        </p:spPr>
        <p:txBody>
          <a:bodyPr wrap="square" rtlCol="0">
            <a:spAutoFit/>
          </a:bodyPr>
          <a:lstStyle/>
          <a:p>
            <a:pPr lvl="0">
              <a:spcBef>
                <a:spcPts val="1000"/>
              </a:spcBef>
              <a:buClr>
                <a:srgbClr val="90C226"/>
              </a:buClr>
              <a:buSzPct val="80000"/>
            </a:pPr>
            <a:r>
              <a:rPr lang="ru-RU" sz="1600" dirty="0">
                <a:solidFill>
                  <a:prstClr val="black">
                    <a:lumMod val="75000"/>
                    <a:lumOff val="25000"/>
                  </a:prstClr>
                </a:solidFill>
              </a:rPr>
              <a:t>Чаще наблюдаются переломы пластиночных имплантатов в области шейки, а также цилиндрических пористых имплантатов, изготовленных методами порошковой металлургии, реже винтовых </a:t>
            </a:r>
            <a:r>
              <a:rPr lang="ru-RU" sz="1600" dirty="0" smtClean="0">
                <a:solidFill>
                  <a:prstClr val="black">
                    <a:lumMod val="75000"/>
                    <a:lumOff val="25000"/>
                  </a:prstClr>
                </a:solidFill>
              </a:rPr>
              <a:t>имплантатов.</a:t>
            </a:r>
            <a:endParaRPr lang="ru-RU" sz="1600" dirty="0">
              <a:solidFill>
                <a:prstClr val="black">
                  <a:lumMod val="75000"/>
                  <a:lumOff val="25000"/>
                </a:prstClr>
              </a:solidFill>
            </a:endParaRPr>
          </a:p>
          <a:p>
            <a:pPr lvl="0">
              <a:spcBef>
                <a:spcPts val="1000"/>
              </a:spcBef>
              <a:buClr>
                <a:srgbClr val="90C226"/>
              </a:buClr>
              <a:buSzPct val="80000"/>
            </a:pPr>
            <a:r>
              <a:rPr lang="ru-RU" sz="1600" dirty="0">
                <a:solidFill>
                  <a:prstClr val="black">
                    <a:lumMod val="75000"/>
                    <a:lumOff val="25000"/>
                  </a:prstClr>
                </a:solidFill>
              </a:rPr>
              <a:t>При переломах ортопедических компонентов имплантата необходимо произвести их замену, а при переломе самого имплантата показано удаление оставшейся в кости его части.</a:t>
            </a:r>
          </a:p>
        </p:txBody>
      </p:sp>
    </p:spTree>
    <p:extLst>
      <p:ext uri="{BB962C8B-B14F-4D97-AF65-F5344CB8AC3E}">
        <p14:creationId xmlns:p14="http://schemas.microsoft.com/office/powerpoint/2010/main" val="3154249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План </a:t>
            </a:r>
            <a:endParaRPr lang="ru-RU" dirty="0"/>
          </a:p>
        </p:txBody>
      </p:sp>
      <p:sp>
        <p:nvSpPr>
          <p:cNvPr id="3" name="Объект 2"/>
          <p:cNvSpPr>
            <a:spLocks noGrp="1"/>
          </p:cNvSpPr>
          <p:nvPr>
            <p:ph idx="1"/>
          </p:nvPr>
        </p:nvSpPr>
        <p:spPr/>
        <p:txBody>
          <a:bodyPr>
            <a:normAutofit/>
          </a:bodyPr>
          <a:lstStyle/>
          <a:p>
            <a:r>
              <a:rPr lang="ru-RU" dirty="0" smtClean="0">
                <a:solidFill>
                  <a:schemeClr val="tx1"/>
                </a:solidFill>
              </a:rPr>
              <a:t>Имплантация. Причины осложнений</a:t>
            </a:r>
          </a:p>
          <a:p>
            <a:r>
              <a:rPr lang="ru-RU" dirty="0" smtClean="0">
                <a:solidFill>
                  <a:schemeClr val="tx1"/>
                </a:solidFill>
              </a:rPr>
              <a:t>Профилактика осложнений стоматологической имплантации</a:t>
            </a:r>
          </a:p>
          <a:p>
            <a:r>
              <a:rPr lang="ru-RU" dirty="0" smtClean="0">
                <a:solidFill>
                  <a:schemeClr val="tx1"/>
                </a:solidFill>
                <a:ea typeface="+mj-ea"/>
                <a:cs typeface="+mj-cs"/>
              </a:rPr>
              <a:t>Лечение осложнений стоматологической имплантации</a:t>
            </a:r>
          </a:p>
          <a:p>
            <a:pPr lvl="0" algn="just">
              <a:buClr>
                <a:srgbClr val="90C226"/>
              </a:buClr>
              <a:buFont typeface="Wingdings 3" charset="2"/>
              <a:buAutoNum type="arabicPeriod"/>
            </a:pPr>
            <a:r>
              <a:rPr lang="ru-RU" dirty="0">
                <a:solidFill>
                  <a:schemeClr val="tx1"/>
                </a:solidFill>
              </a:rPr>
              <a:t>Операционные</a:t>
            </a:r>
          </a:p>
          <a:p>
            <a:pPr lvl="0" algn="just">
              <a:buClr>
                <a:srgbClr val="90C226"/>
              </a:buClr>
              <a:buFont typeface="Wingdings 3" charset="2"/>
              <a:buAutoNum type="arabicPeriod"/>
            </a:pPr>
            <a:r>
              <a:rPr lang="ru-RU" dirty="0" err="1">
                <a:solidFill>
                  <a:schemeClr val="tx1"/>
                </a:solidFill>
              </a:rPr>
              <a:t>Послеоперционные</a:t>
            </a:r>
            <a:r>
              <a:rPr lang="ru-RU" dirty="0">
                <a:solidFill>
                  <a:schemeClr val="tx1"/>
                </a:solidFill>
              </a:rPr>
              <a:t> ранние</a:t>
            </a:r>
          </a:p>
          <a:p>
            <a:pPr lvl="0" algn="just">
              <a:buClr>
                <a:srgbClr val="90C226"/>
              </a:buClr>
              <a:buFont typeface="Wingdings 3" charset="2"/>
              <a:buAutoNum type="arabicPeriod"/>
            </a:pPr>
            <a:r>
              <a:rPr lang="ru-RU" dirty="0">
                <a:solidFill>
                  <a:schemeClr val="tx1"/>
                </a:solidFill>
              </a:rPr>
              <a:t>Послеоперационные поздние</a:t>
            </a:r>
          </a:p>
          <a:p>
            <a:r>
              <a:rPr lang="ru-RU" dirty="0" smtClean="0">
                <a:solidFill>
                  <a:schemeClr val="tx1"/>
                </a:solidFill>
                <a:ea typeface="+mj-ea"/>
                <a:cs typeface="+mj-cs"/>
              </a:rPr>
              <a:t>Профессиональная </a:t>
            </a:r>
            <a:r>
              <a:rPr lang="ru-RU" dirty="0">
                <a:solidFill>
                  <a:schemeClr val="tx1"/>
                </a:solidFill>
                <a:ea typeface="+mj-ea"/>
                <a:cs typeface="+mj-cs"/>
              </a:rPr>
              <a:t>гигиена полости рта при использовании дентальных </a:t>
            </a:r>
            <a:r>
              <a:rPr lang="ru-RU" dirty="0" smtClean="0">
                <a:solidFill>
                  <a:schemeClr val="tx1"/>
                </a:solidFill>
                <a:ea typeface="+mj-ea"/>
                <a:cs typeface="+mj-cs"/>
              </a:rPr>
              <a:t>имплантатов</a:t>
            </a:r>
            <a:endParaRPr lang="ru-RU" dirty="0" smtClean="0">
              <a:solidFill>
                <a:schemeClr val="tx1"/>
              </a:solidFill>
            </a:endParaRPr>
          </a:p>
          <a:p>
            <a:endParaRPr lang="ru-RU" dirty="0"/>
          </a:p>
        </p:txBody>
      </p:sp>
    </p:spTree>
    <p:extLst>
      <p:ext uri="{BB962C8B-B14F-4D97-AF65-F5344CB8AC3E}">
        <p14:creationId xmlns:p14="http://schemas.microsoft.com/office/powerpoint/2010/main" val="459645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579" y="194820"/>
            <a:ext cx="8596668" cy="1320800"/>
          </a:xfrm>
        </p:spPr>
        <p:txBody>
          <a:bodyPr>
            <a:normAutofit fontScale="90000"/>
          </a:bodyPr>
          <a:lstStyle/>
          <a:p>
            <a:r>
              <a:rPr lang="ru-RU" sz="2800" dirty="0">
                <a:solidFill>
                  <a:srgbClr val="1A1A1A"/>
                </a:solidFill>
                <a:latin typeface="YS Text"/>
              </a:rPr>
              <a:t>Механические повреждения и переломы компонентов имплантатов и протезов.</a:t>
            </a:r>
            <a:br>
              <a:rPr lang="ru-RU" sz="2800" dirty="0">
                <a:solidFill>
                  <a:srgbClr val="1A1A1A"/>
                </a:solidFill>
                <a:latin typeface="YS Text"/>
              </a:rPr>
            </a:br>
            <a:endParaRPr lang="ru-RU" dirty="0"/>
          </a:p>
        </p:txBody>
      </p:sp>
      <p:sp>
        <p:nvSpPr>
          <p:cNvPr id="3" name="Объект 2"/>
          <p:cNvSpPr>
            <a:spLocks noGrp="1"/>
          </p:cNvSpPr>
          <p:nvPr>
            <p:ph idx="1"/>
          </p:nvPr>
        </p:nvSpPr>
        <p:spPr>
          <a:xfrm>
            <a:off x="130578" y="999242"/>
            <a:ext cx="7533414" cy="5580668"/>
          </a:xfrm>
        </p:spPr>
        <p:txBody>
          <a:bodyPr>
            <a:noAutofit/>
          </a:bodyPr>
          <a:lstStyle/>
          <a:p>
            <a:pPr marL="0" lvl="0" indent="0">
              <a:buClr>
                <a:srgbClr val="90C226"/>
              </a:buClr>
              <a:buNone/>
            </a:pPr>
            <a:r>
              <a:rPr lang="ru-RU" sz="1400" dirty="0">
                <a:solidFill>
                  <a:prstClr val="black">
                    <a:lumMod val="75000"/>
                    <a:lumOff val="25000"/>
                  </a:prstClr>
                </a:solidFill>
              </a:rPr>
              <a:t>Удаление сломанной внутрикостной части пластиночного имплантата – трудоемкая операция:</a:t>
            </a:r>
          </a:p>
          <a:p>
            <a:pPr lvl="0">
              <a:buClr>
                <a:srgbClr val="90C226"/>
              </a:buClr>
              <a:buFont typeface="Wingdings" panose="05000000000000000000" pitchFamily="2" charset="2"/>
              <a:buChar char="ü"/>
            </a:pPr>
            <a:r>
              <a:rPr lang="ru-RU" sz="1400" dirty="0">
                <a:solidFill>
                  <a:prstClr val="black">
                    <a:lumMod val="75000"/>
                    <a:lumOff val="25000"/>
                  </a:prstClr>
                </a:solidFill>
              </a:rPr>
              <a:t>Соблюдая правила </a:t>
            </a:r>
            <a:r>
              <a:rPr lang="ru-RU" sz="1400" dirty="0" err="1">
                <a:solidFill>
                  <a:prstClr val="black">
                    <a:lumMod val="75000"/>
                    <a:lumOff val="25000"/>
                  </a:prstClr>
                </a:solidFill>
              </a:rPr>
              <a:t>атравматичного</a:t>
            </a:r>
            <a:r>
              <a:rPr lang="ru-RU" sz="1400" dirty="0">
                <a:solidFill>
                  <a:prstClr val="black">
                    <a:lumMod val="75000"/>
                    <a:lumOff val="25000"/>
                  </a:prstClr>
                </a:solidFill>
              </a:rPr>
              <a:t> препарирования, выпилить канавку по всему периметру и на всю глубину отломка</a:t>
            </a:r>
          </a:p>
          <a:p>
            <a:pPr lvl="0">
              <a:buClr>
                <a:srgbClr val="90C226"/>
              </a:buClr>
              <a:buFont typeface="Wingdings" panose="05000000000000000000" pitchFamily="2" charset="2"/>
              <a:buChar char="ü"/>
            </a:pPr>
            <a:r>
              <a:rPr lang="ru-RU" sz="1400" dirty="0">
                <a:solidFill>
                  <a:prstClr val="black">
                    <a:lumMod val="75000"/>
                    <a:lumOff val="25000"/>
                  </a:prstClr>
                </a:solidFill>
              </a:rPr>
              <a:t>Элеватором вывихнуть и удалить сломанный фрагмент имплантата</a:t>
            </a:r>
          </a:p>
          <a:p>
            <a:pPr lvl="0">
              <a:buClr>
                <a:srgbClr val="90C226"/>
              </a:buClr>
              <a:buFont typeface="Wingdings" panose="05000000000000000000" pitchFamily="2" charset="2"/>
              <a:buChar char="ü"/>
            </a:pPr>
            <a:r>
              <a:rPr lang="ru-RU" sz="1400" dirty="0">
                <a:solidFill>
                  <a:prstClr val="black">
                    <a:lumMod val="75000"/>
                    <a:lumOff val="25000"/>
                  </a:prstClr>
                </a:solidFill>
              </a:rPr>
              <a:t>Можно провести </a:t>
            </a:r>
            <a:r>
              <a:rPr lang="ru-RU" sz="1400" dirty="0" err="1">
                <a:solidFill>
                  <a:prstClr val="black">
                    <a:lumMod val="75000"/>
                    <a:lumOff val="25000"/>
                  </a:prstClr>
                </a:solidFill>
              </a:rPr>
              <a:t>реимплантацию</a:t>
            </a:r>
            <a:r>
              <a:rPr lang="ru-RU" sz="1400" dirty="0">
                <a:solidFill>
                  <a:prstClr val="black">
                    <a:lumMod val="75000"/>
                    <a:lumOff val="25000"/>
                  </a:prstClr>
                </a:solidFill>
              </a:rPr>
              <a:t> с пластикой костного дефекта при помощи метода направленной регенерации кости</a:t>
            </a:r>
          </a:p>
          <a:p>
            <a:pPr marL="0" lvl="0" indent="0">
              <a:buClr>
                <a:srgbClr val="90C226"/>
              </a:buClr>
              <a:buNone/>
            </a:pPr>
            <a:r>
              <a:rPr lang="ru-RU" sz="1400" dirty="0">
                <a:solidFill>
                  <a:prstClr val="black">
                    <a:lumMod val="75000"/>
                    <a:lumOff val="25000"/>
                  </a:prstClr>
                </a:solidFill>
              </a:rPr>
              <a:t>! Иногда из-за небольшой толщины альвеолярного отростка сформировать канавку по периметру сломанной части пластиночного имплантата не </a:t>
            </a:r>
            <a:r>
              <a:rPr lang="ru-RU" sz="1400" dirty="0" smtClean="0">
                <a:solidFill>
                  <a:prstClr val="black">
                    <a:lumMod val="75000"/>
                    <a:lumOff val="25000"/>
                  </a:prstClr>
                </a:solidFill>
              </a:rPr>
              <a:t>представляется </a:t>
            </a:r>
            <a:r>
              <a:rPr lang="ru-RU" sz="1400" dirty="0">
                <a:solidFill>
                  <a:prstClr val="black">
                    <a:lumMod val="75000"/>
                    <a:lumOff val="25000"/>
                  </a:prstClr>
                </a:solidFill>
              </a:rPr>
              <a:t>возможным, поэтому приходится прибегать к боковой резекции части альвеолярного отростка, содержащего сломанный имплантат. </a:t>
            </a:r>
          </a:p>
          <a:p>
            <a:pPr marL="0" lvl="0" indent="0">
              <a:buClr>
                <a:srgbClr val="90C226"/>
              </a:buClr>
              <a:buNone/>
            </a:pPr>
            <a:r>
              <a:rPr lang="ru-RU" sz="1400" dirty="0">
                <a:solidFill>
                  <a:prstClr val="black">
                    <a:lumMod val="75000"/>
                    <a:lumOff val="25000"/>
                  </a:prstClr>
                </a:solidFill>
              </a:rPr>
              <a:t>Более сложным является удаление сломанных внутрикостных элементов </a:t>
            </a:r>
            <a:r>
              <a:rPr lang="ru-RU" sz="1400" dirty="0" smtClean="0">
                <a:solidFill>
                  <a:prstClr val="black">
                    <a:lumMod val="75000"/>
                    <a:lumOff val="25000"/>
                  </a:prstClr>
                </a:solidFill>
              </a:rPr>
              <a:t>пористых </a:t>
            </a:r>
            <a:r>
              <a:rPr lang="ru-RU" sz="1400" dirty="0">
                <a:solidFill>
                  <a:prstClr val="black">
                    <a:lumMod val="75000"/>
                    <a:lumOff val="25000"/>
                  </a:prstClr>
                </a:solidFill>
              </a:rPr>
              <a:t>имплантатов. </a:t>
            </a:r>
            <a:r>
              <a:rPr lang="ru-RU" sz="1400" dirty="0" smtClean="0">
                <a:solidFill>
                  <a:prstClr val="black">
                    <a:lumMod val="75000"/>
                    <a:lumOff val="25000"/>
                  </a:prstClr>
                </a:solidFill>
              </a:rPr>
              <a:t>Находящиеся в </a:t>
            </a:r>
            <a:r>
              <a:rPr lang="ru-RU" sz="1400" dirty="0">
                <a:solidFill>
                  <a:prstClr val="black">
                    <a:lumMod val="75000"/>
                    <a:lumOff val="25000"/>
                  </a:prstClr>
                </a:solidFill>
              </a:rPr>
              <a:t>кости их части можно удалить только </a:t>
            </a:r>
            <a:r>
              <a:rPr lang="ru-RU" sz="1400" dirty="0" smtClean="0">
                <a:solidFill>
                  <a:prstClr val="black">
                    <a:lumMod val="75000"/>
                    <a:lumOff val="25000"/>
                  </a:prstClr>
                </a:solidFill>
              </a:rPr>
              <a:t>посредством </a:t>
            </a:r>
            <a:r>
              <a:rPr lang="ru-RU" sz="1400" dirty="0">
                <a:solidFill>
                  <a:prstClr val="black">
                    <a:lumMod val="75000"/>
                    <a:lumOff val="25000"/>
                  </a:prstClr>
                </a:solidFill>
              </a:rPr>
              <a:t>блоковой резекции или выпиливания костных фрагментов при помощи трепанов. Удаление </a:t>
            </a:r>
            <a:r>
              <a:rPr lang="ru-RU" sz="1400" dirty="0" smtClean="0">
                <a:solidFill>
                  <a:prstClr val="black">
                    <a:lumMod val="75000"/>
                    <a:lumOff val="25000"/>
                  </a:prstClr>
                </a:solidFill>
              </a:rPr>
              <a:t>сломанных </a:t>
            </a:r>
            <a:r>
              <a:rPr lang="ru-RU" sz="1400" dirty="0">
                <a:solidFill>
                  <a:prstClr val="black">
                    <a:lumMod val="75000"/>
                    <a:lumOff val="25000"/>
                  </a:prstClr>
                </a:solidFill>
              </a:rPr>
              <a:t>внутрикостных элементов винтовой и цилиндрической формы также приходится осуществлять при помощи трепанов, оставляя значительные дефекты альвеолярного отростка.</a:t>
            </a:r>
          </a:p>
          <a:p>
            <a:pPr marL="0" lvl="0" indent="0">
              <a:buClr>
                <a:srgbClr val="90C226"/>
              </a:buClr>
              <a:buNone/>
            </a:pPr>
            <a:r>
              <a:rPr lang="ru-RU" sz="1400" dirty="0" smtClean="0">
                <a:solidFill>
                  <a:prstClr val="black">
                    <a:lumMod val="75000"/>
                    <a:lumOff val="25000"/>
                  </a:prstClr>
                </a:solidFill>
              </a:rPr>
              <a:t>В </a:t>
            </a:r>
            <a:r>
              <a:rPr lang="ru-RU" sz="1400" dirty="0">
                <a:solidFill>
                  <a:prstClr val="black">
                    <a:lumMod val="75000"/>
                    <a:lumOff val="25000"/>
                  </a:prstClr>
                </a:solidFill>
              </a:rPr>
              <a:t>ряде случаев можно предусмотреть установку новых имплантатов рядом со сломавшимся. Такой подход можно считать допустимым, т. к. наличие части имплантата в костной ткани челюсти не может причинить какого – либо очевидного вреда здоровью пациента, но в ряде случаев позволяет провести имплантацию и сохранить объём, форму и целостность альвеолярного отростка.  Обычно пациенты </a:t>
            </a:r>
            <a:r>
              <a:rPr lang="ru-RU" sz="1400" dirty="0" smtClean="0">
                <a:solidFill>
                  <a:prstClr val="black">
                    <a:lumMod val="75000"/>
                    <a:lumOff val="25000"/>
                  </a:prstClr>
                </a:solidFill>
              </a:rPr>
              <a:t>соглашаются </a:t>
            </a:r>
            <a:r>
              <a:rPr lang="ru-RU" sz="1400" dirty="0">
                <a:solidFill>
                  <a:prstClr val="black">
                    <a:lumMod val="75000"/>
                    <a:lumOff val="25000"/>
                  </a:prstClr>
                </a:solidFill>
              </a:rPr>
              <a:t>с таким решением</a:t>
            </a:r>
          </a:p>
          <a:p>
            <a:endParaRPr lang="ru-RU" sz="1400"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918" t="2469" r="3355" b="16598"/>
          <a:stretch/>
        </p:blipFill>
        <p:spPr>
          <a:xfrm>
            <a:off x="7557976" y="999242"/>
            <a:ext cx="4728292" cy="5224143"/>
          </a:xfrm>
          <a:prstGeom prst="rect">
            <a:avLst/>
          </a:prstGeom>
        </p:spPr>
      </p:pic>
    </p:spTree>
    <p:extLst>
      <p:ext uri="{BB962C8B-B14F-4D97-AF65-F5344CB8AC3E}">
        <p14:creationId xmlns:p14="http://schemas.microsoft.com/office/powerpoint/2010/main" val="322730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886" y="248536"/>
            <a:ext cx="11379987" cy="1320800"/>
          </a:xfrm>
        </p:spPr>
        <p:txBody>
          <a:bodyPr/>
          <a:lstStyle/>
          <a:p>
            <a:r>
              <a:rPr lang="ru-RU" sz="2800" dirty="0">
                <a:solidFill>
                  <a:prstClr val="black"/>
                </a:solidFill>
              </a:rPr>
              <a:t>Профессиональная гигиена полости рта при использовании дентальных имплантов</a:t>
            </a:r>
            <a:endParaRPr lang="ru-RU" sz="2800" dirty="0"/>
          </a:p>
        </p:txBody>
      </p:sp>
      <p:sp>
        <p:nvSpPr>
          <p:cNvPr id="3" name="Объект 2"/>
          <p:cNvSpPr>
            <a:spLocks noGrp="1"/>
          </p:cNvSpPr>
          <p:nvPr>
            <p:ph idx="1"/>
          </p:nvPr>
        </p:nvSpPr>
        <p:spPr>
          <a:xfrm>
            <a:off x="400886" y="1244009"/>
            <a:ext cx="5512709" cy="5411971"/>
          </a:xfrm>
        </p:spPr>
        <p:txBody>
          <a:bodyPr>
            <a:normAutofit/>
          </a:bodyPr>
          <a:lstStyle/>
          <a:p>
            <a:pPr>
              <a:buFont typeface="Wingdings" panose="05000000000000000000" pitchFamily="2" charset="2"/>
              <a:buChar char="Ø"/>
            </a:pPr>
            <a:r>
              <a:rPr lang="ru-RU" sz="1600" dirty="0" smtClean="0"/>
              <a:t> </a:t>
            </a:r>
            <a:r>
              <a:rPr lang="ru-RU" dirty="0"/>
              <a:t>И</a:t>
            </a:r>
            <a:r>
              <a:rPr lang="ru-RU" dirty="0" smtClean="0"/>
              <a:t>ндивидуальный уход за протезами на </a:t>
            </a:r>
            <a:r>
              <a:rPr lang="ru-RU" dirty="0" err="1" smtClean="0"/>
              <a:t>имплантах</a:t>
            </a:r>
            <a:r>
              <a:rPr lang="ru-RU" dirty="0" smtClean="0"/>
              <a:t>:</a:t>
            </a:r>
          </a:p>
          <a:p>
            <a:pPr marL="0" indent="0">
              <a:buNone/>
            </a:pPr>
            <a:r>
              <a:rPr lang="ru-RU" sz="1600" dirty="0" smtClean="0"/>
              <a:t>1. чистка зубных протезов зубной щеткой пастами, содержащими компоненты для профилактики пародонтоза и гингивита</a:t>
            </a:r>
          </a:p>
          <a:p>
            <a:pPr marL="0" indent="0">
              <a:buNone/>
            </a:pPr>
            <a:r>
              <a:rPr lang="ru-RU" sz="1600" dirty="0" smtClean="0"/>
              <a:t>2. Дополнительная механическая чистка </a:t>
            </a:r>
            <a:r>
              <a:rPr lang="ru-RU" sz="1600" dirty="0" err="1" smtClean="0"/>
              <a:t>придесневой</a:t>
            </a:r>
            <a:r>
              <a:rPr lang="ru-RU" sz="1600" dirty="0" smtClean="0"/>
              <a:t> части протеза и шеек головок </a:t>
            </a:r>
            <a:r>
              <a:rPr lang="ru-RU" sz="1600" dirty="0" smtClean="0"/>
              <a:t>имплантатов </a:t>
            </a:r>
            <a:r>
              <a:rPr lang="ru-RU" sz="1600" dirty="0" smtClean="0"/>
              <a:t>дентальными ёршиками и нитями</a:t>
            </a:r>
          </a:p>
          <a:p>
            <a:pPr marL="0" indent="0">
              <a:buNone/>
            </a:pPr>
            <a:r>
              <a:rPr lang="ru-RU" sz="1600" dirty="0" smtClean="0"/>
              <a:t>3. Полоскание полости рта после приема пищи</a:t>
            </a:r>
          </a:p>
          <a:p>
            <a:pPr marL="0" indent="0">
              <a:buNone/>
            </a:pPr>
            <a:r>
              <a:rPr lang="ru-RU" sz="1600" dirty="0" smtClean="0"/>
              <a:t>4. Периодические (2-3 раза в неделю) полоскания полости рта 0,05 – 0,1%раствором биглюконата хлоргексидина, а также настоями трав, обладающих противовоспалительными и бактериостатическими свойствами.</a:t>
            </a:r>
          </a:p>
          <a:p>
            <a:pPr marL="0" lvl="0" indent="0">
              <a:buClr>
                <a:srgbClr val="90C226"/>
              </a:buClr>
              <a:buNone/>
            </a:pPr>
            <a:r>
              <a:rPr lang="ru-RU" sz="1600" dirty="0" smtClean="0">
                <a:solidFill>
                  <a:prstClr val="black">
                    <a:lumMod val="75000"/>
                    <a:lumOff val="25000"/>
                  </a:prstClr>
                </a:solidFill>
              </a:rPr>
              <a:t>Эффективной является чистка протезов и шеек головок </a:t>
            </a:r>
            <a:r>
              <a:rPr lang="ru-RU" sz="1600" dirty="0" smtClean="0">
                <a:solidFill>
                  <a:prstClr val="black">
                    <a:lumMod val="75000"/>
                    <a:lumOff val="25000"/>
                  </a:prstClr>
                </a:solidFill>
              </a:rPr>
              <a:t>имплантатов </a:t>
            </a:r>
            <a:r>
              <a:rPr lang="ru-RU" sz="1600" dirty="0" smtClean="0">
                <a:solidFill>
                  <a:prstClr val="black">
                    <a:lumMod val="75000"/>
                    <a:lumOff val="25000"/>
                  </a:prstClr>
                </a:solidFill>
              </a:rPr>
              <a:t>при помощи  электрических зубных щёток, а также приборов для струйной обработки и орошения протезов и полости рта</a:t>
            </a:r>
          </a:p>
          <a:p>
            <a:pPr marL="0" indent="0">
              <a:buNone/>
            </a:pPr>
            <a:endParaRPr lang="ru-RU" sz="1700" dirty="0" smtClean="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720" t="1396" r="3055" b="30388"/>
          <a:stretch/>
        </p:blipFill>
        <p:spPr>
          <a:xfrm>
            <a:off x="7633014" y="784410"/>
            <a:ext cx="4465335" cy="4189228"/>
          </a:xfrm>
          <a:prstGeom prst="rect">
            <a:avLst/>
          </a:prstGeom>
        </p:spPr>
      </p:pic>
      <p:pic>
        <p:nvPicPr>
          <p:cNvPr id="5" name="Рисунок 4"/>
          <p:cNvPicPr>
            <a:picLocks noChangeAspect="1"/>
          </p:cNvPicPr>
          <p:nvPr/>
        </p:nvPicPr>
        <p:blipFill>
          <a:blip r:embed="rId3"/>
          <a:stretch>
            <a:fillRect/>
          </a:stretch>
        </p:blipFill>
        <p:spPr>
          <a:xfrm>
            <a:off x="6231071" y="2165713"/>
            <a:ext cx="1444082" cy="1522671"/>
          </a:xfrm>
          <a:prstGeom prst="rect">
            <a:avLst/>
          </a:prstGeom>
        </p:spPr>
      </p:pic>
      <p:sp>
        <p:nvSpPr>
          <p:cNvPr id="6" name="TextBox 5"/>
          <p:cNvSpPr txBox="1"/>
          <p:nvPr/>
        </p:nvSpPr>
        <p:spPr>
          <a:xfrm>
            <a:off x="7312483" y="2927048"/>
            <a:ext cx="1722475" cy="523220"/>
          </a:xfrm>
          <a:prstGeom prst="rect">
            <a:avLst/>
          </a:prstGeom>
          <a:noFill/>
        </p:spPr>
        <p:txBody>
          <a:bodyPr wrap="square" rtlCol="0">
            <a:spAutoFit/>
          </a:bodyPr>
          <a:lstStyle/>
          <a:p>
            <a:r>
              <a:rPr lang="ru-RU" sz="1400" b="1" i="1" dirty="0" smtClean="0"/>
              <a:t>Дентальные ёршики</a:t>
            </a:r>
            <a:endParaRPr lang="ru-RU" sz="1400" b="1" i="1" dirty="0"/>
          </a:p>
        </p:txBody>
      </p:sp>
      <p:pic>
        <p:nvPicPr>
          <p:cNvPr id="8" name="Рисунок 7"/>
          <p:cNvPicPr>
            <a:picLocks noChangeAspect="1"/>
          </p:cNvPicPr>
          <p:nvPr/>
        </p:nvPicPr>
        <p:blipFill rotWithShape="1">
          <a:blip r:embed="rId4"/>
          <a:srcRect l="37976" t="22124" r="37838" b="5116"/>
          <a:stretch/>
        </p:blipFill>
        <p:spPr>
          <a:xfrm>
            <a:off x="6526064" y="3433395"/>
            <a:ext cx="1073890" cy="2153730"/>
          </a:xfrm>
          <a:prstGeom prst="rect">
            <a:avLst/>
          </a:prstGeom>
        </p:spPr>
      </p:pic>
      <p:sp>
        <p:nvSpPr>
          <p:cNvPr id="9" name="TextBox 8"/>
          <p:cNvSpPr txBox="1"/>
          <p:nvPr/>
        </p:nvSpPr>
        <p:spPr>
          <a:xfrm>
            <a:off x="7312483" y="3988403"/>
            <a:ext cx="2769953" cy="307777"/>
          </a:xfrm>
          <a:prstGeom prst="rect">
            <a:avLst/>
          </a:prstGeom>
          <a:noFill/>
        </p:spPr>
        <p:txBody>
          <a:bodyPr wrap="square" rtlCol="0">
            <a:spAutoFit/>
          </a:bodyPr>
          <a:lstStyle/>
          <a:p>
            <a:r>
              <a:rPr lang="ru-RU" sz="1400" b="1" i="1" dirty="0" smtClean="0"/>
              <a:t>Зубные нити, </a:t>
            </a:r>
            <a:r>
              <a:rPr lang="ru-RU" sz="1400" b="1" i="1" dirty="0" err="1" smtClean="0"/>
              <a:t>флоссы</a:t>
            </a:r>
            <a:endParaRPr lang="ru-RU" sz="1400" b="1" i="1" dirty="0"/>
          </a:p>
        </p:txBody>
      </p:sp>
      <p:pic>
        <p:nvPicPr>
          <p:cNvPr id="10" name="Рисунок 9"/>
          <p:cNvPicPr>
            <a:picLocks noChangeAspect="1"/>
          </p:cNvPicPr>
          <p:nvPr/>
        </p:nvPicPr>
        <p:blipFill>
          <a:blip r:embed="rId5"/>
          <a:stretch>
            <a:fillRect/>
          </a:stretch>
        </p:blipFill>
        <p:spPr>
          <a:xfrm>
            <a:off x="6593740" y="4973638"/>
            <a:ext cx="2744422" cy="1572325"/>
          </a:xfrm>
          <a:prstGeom prst="rect">
            <a:avLst/>
          </a:prstGeom>
        </p:spPr>
      </p:pic>
      <p:pic>
        <p:nvPicPr>
          <p:cNvPr id="13" name="Рисунок 12"/>
          <p:cNvPicPr>
            <a:picLocks noChangeAspect="1"/>
          </p:cNvPicPr>
          <p:nvPr/>
        </p:nvPicPr>
        <p:blipFill rotWithShape="1">
          <a:blip r:embed="rId6"/>
          <a:srcRect l="43766" t="7598" r="614" b="2946"/>
          <a:stretch/>
        </p:blipFill>
        <p:spPr>
          <a:xfrm>
            <a:off x="9405838" y="4834315"/>
            <a:ext cx="2244353" cy="2256083"/>
          </a:xfrm>
          <a:prstGeom prst="rect">
            <a:avLst/>
          </a:prstGeom>
        </p:spPr>
      </p:pic>
    </p:spTree>
    <p:extLst>
      <p:ext uri="{BB962C8B-B14F-4D97-AF65-F5344CB8AC3E}">
        <p14:creationId xmlns:p14="http://schemas.microsoft.com/office/powerpoint/2010/main" val="4275636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528737" y="2908035"/>
            <a:ext cx="3568995" cy="2386765"/>
          </a:xfrm>
          <a:prstGeom prst="rect">
            <a:avLst/>
          </a:prstGeom>
        </p:spPr>
      </p:pic>
      <p:sp>
        <p:nvSpPr>
          <p:cNvPr id="2" name="Заголовок 1"/>
          <p:cNvSpPr>
            <a:spLocks noGrp="1"/>
          </p:cNvSpPr>
          <p:nvPr>
            <p:ph type="title"/>
          </p:nvPr>
        </p:nvSpPr>
        <p:spPr>
          <a:xfrm>
            <a:off x="252030" y="170151"/>
            <a:ext cx="9408579" cy="1320800"/>
          </a:xfrm>
        </p:spPr>
        <p:txBody>
          <a:bodyPr>
            <a:normAutofit/>
          </a:bodyPr>
          <a:lstStyle/>
          <a:p>
            <a:r>
              <a:rPr lang="ru-RU" sz="2800" dirty="0">
                <a:solidFill>
                  <a:prstClr val="black"/>
                </a:solidFill>
              </a:rPr>
              <a:t>Профессиональная гигиена полости рта при использовании дентальных имплантов</a:t>
            </a:r>
            <a:endParaRPr lang="ru-RU" sz="2800" dirty="0"/>
          </a:p>
        </p:txBody>
      </p:sp>
      <p:sp>
        <p:nvSpPr>
          <p:cNvPr id="3" name="Объект 2"/>
          <p:cNvSpPr>
            <a:spLocks noGrp="1"/>
          </p:cNvSpPr>
          <p:nvPr>
            <p:ph idx="1"/>
          </p:nvPr>
        </p:nvSpPr>
        <p:spPr>
          <a:xfrm>
            <a:off x="252030" y="1408570"/>
            <a:ext cx="11411885" cy="5303314"/>
          </a:xfrm>
        </p:spPr>
        <p:txBody>
          <a:bodyPr>
            <a:normAutofit fontScale="92500" lnSpcReduction="20000"/>
          </a:bodyPr>
          <a:lstStyle/>
          <a:p>
            <a:pPr>
              <a:buFont typeface="Wingdings" panose="05000000000000000000" pitchFamily="2" charset="2"/>
              <a:buChar char="Ø"/>
            </a:pPr>
            <a:r>
              <a:rPr lang="ru-RU" dirty="0" smtClean="0"/>
              <a:t>Профессиональная гигиена</a:t>
            </a:r>
          </a:p>
          <a:p>
            <a:pPr marL="0" indent="0">
              <a:buNone/>
            </a:pPr>
            <a:r>
              <a:rPr lang="ru-RU" sz="1700" dirty="0" smtClean="0"/>
              <a:t>Даже самая тщательная гигиена не избавляет от образования микробных бляшек на протезах, частях </a:t>
            </a:r>
            <a:r>
              <a:rPr lang="ru-RU" sz="1700" dirty="0" smtClean="0"/>
              <a:t>имплантатов</a:t>
            </a:r>
            <a:r>
              <a:rPr lang="ru-RU" sz="1700" dirty="0" smtClean="0"/>
              <a:t>, оставшихся зубах. Поэтому не менее 1 раза в год должна осуществляться профессиональная гигиеническая обработка, которая подразумевает удаление отложений с протезов зубов с сохранением чистоты полировки шеек головок </a:t>
            </a:r>
            <a:r>
              <a:rPr lang="ru-RU" sz="1700" dirty="0" smtClean="0"/>
              <a:t>имплантатов </a:t>
            </a:r>
            <a:r>
              <a:rPr lang="ru-RU" sz="1700" dirty="0" smtClean="0"/>
              <a:t>и протезов. С этой целью используют </a:t>
            </a:r>
            <a:r>
              <a:rPr lang="ru-RU" sz="1700" dirty="0" err="1" smtClean="0"/>
              <a:t>скейлеры</a:t>
            </a:r>
            <a:r>
              <a:rPr lang="ru-RU" sz="1700" dirty="0" smtClean="0"/>
              <a:t> с пластиковыми инструментами. Применение металлических инструментов для обработки шеек головок </a:t>
            </a:r>
            <a:r>
              <a:rPr lang="ru-RU" sz="1700" dirty="0" smtClean="0"/>
              <a:t>имплантатов </a:t>
            </a:r>
            <a:r>
              <a:rPr lang="ru-RU" sz="1700" dirty="0" smtClean="0"/>
              <a:t>недопустимо, т.к. они вызывают повреждение оксидной пленки титана и делают поверхности шеек шероховатой.</a:t>
            </a:r>
          </a:p>
          <a:p>
            <a:pPr marL="0" lvl="0" indent="0">
              <a:buClr>
                <a:srgbClr val="90C226"/>
              </a:buClr>
              <a:buNone/>
            </a:pPr>
            <a:r>
              <a:rPr lang="ru-RU" sz="1700" dirty="0" smtClean="0">
                <a:solidFill>
                  <a:srgbClr val="000000"/>
                </a:solidFill>
                <a:latin typeface="-apple-system"/>
              </a:rPr>
              <a:t>5-ступенчатая чистка:</a:t>
            </a:r>
            <a:endParaRPr lang="ru-RU" sz="1700" dirty="0">
              <a:solidFill>
                <a:srgbClr val="000000"/>
              </a:solidFill>
              <a:latin typeface="-apple-system"/>
            </a:endParaRPr>
          </a:p>
          <a:p>
            <a:pPr marL="0" lvl="0" indent="0">
              <a:buClr>
                <a:srgbClr val="90C226"/>
              </a:buClr>
              <a:buNone/>
            </a:pPr>
            <a:r>
              <a:rPr lang="ru-RU" sz="1700" dirty="0">
                <a:solidFill>
                  <a:srgbClr val="000000"/>
                </a:solidFill>
                <a:latin typeface="-apple-system"/>
              </a:rPr>
              <a:t>👉 Твердый зубной камень и налет снимаются ультразвуковым </a:t>
            </a:r>
            <a:r>
              <a:rPr lang="ru-RU" sz="1700" dirty="0" err="1">
                <a:solidFill>
                  <a:srgbClr val="000000"/>
                </a:solidFill>
                <a:latin typeface="-apple-system"/>
              </a:rPr>
              <a:t>скейлером</a:t>
            </a:r>
            <a:r>
              <a:rPr lang="ru-RU" sz="1700" dirty="0">
                <a:solidFill>
                  <a:srgbClr val="000000"/>
                </a:solidFill>
                <a:latin typeface="-apple-system"/>
              </a:rPr>
              <a:t> или лазером.</a:t>
            </a:r>
          </a:p>
          <a:p>
            <a:pPr marL="0" lvl="0" indent="0">
              <a:buClr>
                <a:srgbClr val="90C226"/>
              </a:buClr>
              <a:buNone/>
            </a:pPr>
            <a:r>
              <a:rPr lang="ru-RU" sz="1700" dirty="0">
                <a:solidFill>
                  <a:srgbClr val="000000"/>
                </a:solidFill>
                <a:latin typeface="-apple-system"/>
              </a:rPr>
              <a:t>👉 Остатки налета и мягкая бактериальная пленка обрабатываются </a:t>
            </a:r>
            <a:r>
              <a:rPr lang="ru-RU" sz="1700" dirty="0" smtClean="0">
                <a:solidFill>
                  <a:srgbClr val="000000"/>
                </a:solidFill>
                <a:latin typeface="-apple-system"/>
              </a:rPr>
              <a:t>воздушно-порошковым</a:t>
            </a:r>
            <a:r>
              <a:rPr lang="ru-RU" sz="1700" dirty="0">
                <a:solidFill>
                  <a:srgbClr val="000000"/>
                </a:solidFill>
                <a:latin typeface="-apple-system"/>
              </a:rPr>
              <a:t> </a:t>
            </a:r>
            <a:endParaRPr lang="ru-RU" sz="1700" dirty="0" smtClean="0">
              <a:solidFill>
                <a:srgbClr val="000000"/>
              </a:solidFill>
              <a:latin typeface="-apple-system"/>
            </a:endParaRPr>
          </a:p>
          <a:p>
            <a:pPr marL="0" lvl="0" indent="0">
              <a:buClr>
                <a:srgbClr val="90C226"/>
              </a:buClr>
              <a:buNone/>
            </a:pPr>
            <a:r>
              <a:rPr lang="ru-RU" sz="1700" dirty="0" smtClean="0">
                <a:solidFill>
                  <a:srgbClr val="000000"/>
                </a:solidFill>
                <a:latin typeface="-apple-system"/>
              </a:rPr>
              <a:t>методом </a:t>
            </a:r>
            <a:r>
              <a:rPr lang="ru-RU" sz="1700" dirty="0" err="1">
                <a:solidFill>
                  <a:srgbClr val="000000"/>
                </a:solidFill>
                <a:latin typeface="-apple-system"/>
              </a:rPr>
              <a:t>Air-Flow</a:t>
            </a:r>
            <a:r>
              <a:rPr lang="ru-RU" sz="1700" dirty="0">
                <a:solidFill>
                  <a:srgbClr val="000000"/>
                </a:solidFill>
                <a:latin typeface="-apple-system"/>
              </a:rPr>
              <a:t>.</a:t>
            </a:r>
          </a:p>
          <a:p>
            <a:pPr marL="0" lvl="0" indent="0">
              <a:buClr>
                <a:srgbClr val="90C226"/>
              </a:buClr>
              <a:buNone/>
            </a:pPr>
            <a:r>
              <a:rPr lang="ru-RU" sz="1700" dirty="0">
                <a:solidFill>
                  <a:srgbClr val="000000"/>
                </a:solidFill>
                <a:latin typeface="-apple-system"/>
              </a:rPr>
              <a:t>👉 Коронки, протезы и родные зубы (при их наличии) полируются специальными щетками и пастами – </a:t>
            </a:r>
            <a:endParaRPr lang="ru-RU" sz="1700" dirty="0" smtClean="0">
              <a:solidFill>
                <a:srgbClr val="000000"/>
              </a:solidFill>
              <a:latin typeface="-apple-system"/>
            </a:endParaRPr>
          </a:p>
          <a:p>
            <a:pPr marL="0" lvl="0" indent="0">
              <a:buClr>
                <a:srgbClr val="90C226"/>
              </a:buClr>
              <a:buNone/>
            </a:pPr>
            <a:r>
              <a:rPr lang="ru-RU" sz="1700" dirty="0" smtClean="0">
                <a:solidFill>
                  <a:srgbClr val="000000"/>
                </a:solidFill>
                <a:latin typeface="-apple-system"/>
              </a:rPr>
              <a:t>на </a:t>
            </a:r>
            <a:r>
              <a:rPr lang="ru-RU" sz="1700" dirty="0">
                <a:solidFill>
                  <a:srgbClr val="000000"/>
                </a:solidFill>
                <a:latin typeface="-apple-system"/>
              </a:rPr>
              <a:t>гладкой поверхности меньше задерживается новый налет.</a:t>
            </a:r>
          </a:p>
          <a:p>
            <a:pPr marL="0" lvl="0" indent="0">
              <a:buClr>
                <a:srgbClr val="90C226"/>
              </a:buClr>
              <a:buNone/>
            </a:pPr>
            <a:r>
              <a:rPr lang="ru-RU" sz="1700" dirty="0">
                <a:solidFill>
                  <a:srgbClr val="000000"/>
                </a:solidFill>
                <a:latin typeface="-apple-system"/>
              </a:rPr>
              <a:t>👉 Эмаль живых зубов </a:t>
            </a:r>
            <a:r>
              <a:rPr lang="ru-RU" sz="1700" dirty="0" smtClean="0">
                <a:solidFill>
                  <a:srgbClr val="000000"/>
                </a:solidFill>
                <a:latin typeface="-apple-system"/>
              </a:rPr>
              <a:t>обрабатывают</a:t>
            </a:r>
            <a:r>
              <a:rPr lang="ru-RU" sz="1700" dirty="0">
                <a:solidFill>
                  <a:srgbClr val="000000"/>
                </a:solidFill>
                <a:latin typeface="-apple-system"/>
              </a:rPr>
              <a:t> укрепляющими гелями и составами.</a:t>
            </a:r>
          </a:p>
          <a:p>
            <a:pPr marL="0" lvl="0" indent="0">
              <a:buClr>
                <a:srgbClr val="90C226"/>
              </a:buClr>
              <a:buNone/>
            </a:pPr>
            <a:r>
              <a:rPr lang="ru-RU" sz="1700" dirty="0">
                <a:solidFill>
                  <a:srgbClr val="000000"/>
                </a:solidFill>
                <a:latin typeface="-apple-system"/>
              </a:rPr>
              <a:t>👉 На десны накладываются успокаивающие и противовоспалительные лечебные препараты и мембраны.</a:t>
            </a:r>
          </a:p>
          <a:p>
            <a:pPr marL="0" indent="0">
              <a:buNone/>
            </a:pPr>
            <a:r>
              <a:rPr lang="ru-RU" sz="1700" i="1" dirty="0">
                <a:solidFill>
                  <a:srgbClr val="000000"/>
                </a:solidFill>
                <a:latin typeface="-apple-system"/>
              </a:rPr>
              <a:t>Во время профгигиены в зоне имплантации </a:t>
            </a:r>
            <a:r>
              <a:rPr lang="ru-RU" sz="1700" i="1" dirty="0" smtClean="0">
                <a:solidFill>
                  <a:srgbClr val="000000"/>
                </a:solidFill>
                <a:latin typeface="-apple-system"/>
              </a:rPr>
              <a:t>используют </a:t>
            </a:r>
            <a:r>
              <a:rPr lang="ru-RU" sz="1700" i="1" dirty="0">
                <a:solidFill>
                  <a:srgbClr val="000000"/>
                </a:solidFill>
                <a:latin typeface="-apple-system"/>
              </a:rPr>
              <a:t>специальные насадки и особые настройки ультразвука и </a:t>
            </a:r>
            <a:r>
              <a:rPr lang="ru-RU" sz="1700" i="1" dirty="0" err="1">
                <a:solidFill>
                  <a:srgbClr val="000000"/>
                </a:solidFill>
                <a:latin typeface="-apple-system"/>
              </a:rPr>
              <a:t>Air-Flow</a:t>
            </a:r>
            <a:r>
              <a:rPr lang="ru-RU" sz="1700" i="1" dirty="0">
                <a:solidFill>
                  <a:srgbClr val="000000"/>
                </a:solidFill>
                <a:latin typeface="-apple-system"/>
              </a:rPr>
              <a:t>, а также мягкие щетки и пасты. Важно не повредить выступающие шейки </a:t>
            </a:r>
            <a:r>
              <a:rPr lang="ru-RU" sz="1700" i="1" dirty="0" smtClean="0">
                <a:solidFill>
                  <a:srgbClr val="000000"/>
                </a:solidFill>
                <a:latin typeface="-apple-system"/>
              </a:rPr>
              <a:t>имплантатов </a:t>
            </a:r>
            <a:r>
              <a:rPr lang="ru-RU" sz="1700" i="1" dirty="0">
                <a:solidFill>
                  <a:srgbClr val="000000"/>
                </a:solidFill>
                <a:latin typeface="-apple-system"/>
              </a:rPr>
              <a:t>и бережно обработать окружающую десну, которая становится менее чувствительной после имплантации.</a:t>
            </a:r>
            <a:endParaRPr lang="ru-RU" sz="1700" dirty="0" smtClean="0"/>
          </a:p>
          <a:p>
            <a:pPr marL="0" indent="0">
              <a:buNone/>
            </a:pPr>
            <a:r>
              <a:rPr lang="ru-RU" sz="1700" dirty="0" smtClean="0">
                <a:solidFill>
                  <a:srgbClr val="000000"/>
                </a:solidFill>
                <a:latin typeface="-apple-system"/>
              </a:rPr>
              <a:t> </a:t>
            </a:r>
            <a:endParaRPr lang="ru-RU" sz="1700" dirty="0"/>
          </a:p>
        </p:txBody>
      </p:sp>
      <p:sp>
        <p:nvSpPr>
          <p:cNvPr id="5" name="TextBox 4"/>
          <p:cNvSpPr txBox="1"/>
          <p:nvPr/>
        </p:nvSpPr>
        <p:spPr>
          <a:xfrm>
            <a:off x="11113435" y="2908035"/>
            <a:ext cx="2775097" cy="307777"/>
          </a:xfrm>
          <a:prstGeom prst="rect">
            <a:avLst/>
          </a:prstGeom>
          <a:noFill/>
        </p:spPr>
        <p:txBody>
          <a:bodyPr wrap="square" rtlCol="0">
            <a:spAutoFit/>
          </a:bodyPr>
          <a:lstStyle/>
          <a:p>
            <a:r>
              <a:rPr lang="ru-RU" sz="1400" b="1" i="1" dirty="0" err="1" smtClean="0"/>
              <a:t>Скейлер</a:t>
            </a:r>
            <a:endParaRPr lang="ru-RU" sz="1400" b="1" i="1" dirty="0"/>
          </a:p>
        </p:txBody>
      </p:sp>
      <p:pic>
        <p:nvPicPr>
          <p:cNvPr id="6" name="Рисунок 5"/>
          <p:cNvPicPr>
            <a:picLocks noChangeAspect="1"/>
          </p:cNvPicPr>
          <p:nvPr/>
        </p:nvPicPr>
        <p:blipFill>
          <a:blip r:embed="rId3"/>
          <a:stretch>
            <a:fillRect/>
          </a:stretch>
        </p:blipFill>
        <p:spPr>
          <a:xfrm>
            <a:off x="8623005" y="25789"/>
            <a:ext cx="3040910" cy="1711019"/>
          </a:xfrm>
          <a:prstGeom prst="rect">
            <a:avLst/>
          </a:prstGeom>
        </p:spPr>
      </p:pic>
    </p:spTree>
    <p:extLst>
      <p:ext uri="{BB962C8B-B14F-4D97-AF65-F5344CB8AC3E}">
        <p14:creationId xmlns:p14="http://schemas.microsoft.com/office/powerpoint/2010/main" val="4275636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3297" y="173665"/>
            <a:ext cx="10369894" cy="1320800"/>
          </a:xfrm>
        </p:spPr>
        <p:txBody>
          <a:bodyPr/>
          <a:lstStyle/>
          <a:p>
            <a:r>
              <a:rPr lang="ru-RU" sz="2800" dirty="0">
                <a:solidFill>
                  <a:prstClr val="black"/>
                </a:solidFill>
              </a:rPr>
              <a:t>Профессиональная гигиена полости рта при использовании дентальных имплантов</a:t>
            </a:r>
            <a:endParaRPr lang="ru-RU" dirty="0"/>
          </a:p>
        </p:txBody>
      </p:sp>
      <p:sp>
        <p:nvSpPr>
          <p:cNvPr id="3" name="Объект 2"/>
          <p:cNvSpPr>
            <a:spLocks noGrp="1"/>
          </p:cNvSpPr>
          <p:nvPr>
            <p:ph idx="1"/>
          </p:nvPr>
        </p:nvSpPr>
        <p:spPr>
          <a:xfrm>
            <a:off x="273297" y="1141339"/>
            <a:ext cx="10773931" cy="3880773"/>
          </a:xfrm>
        </p:spPr>
        <p:txBody>
          <a:bodyPr>
            <a:normAutofit/>
          </a:bodyPr>
          <a:lstStyle/>
          <a:p>
            <a:pPr marL="0" lvl="0" indent="0">
              <a:buClr>
                <a:srgbClr val="90C226"/>
              </a:buClr>
              <a:buNone/>
            </a:pPr>
            <a:r>
              <a:rPr lang="ru-RU" sz="1400" dirty="0">
                <a:solidFill>
                  <a:prstClr val="black">
                    <a:lumMod val="75000"/>
                    <a:lumOff val="25000"/>
                  </a:prstClr>
                </a:solidFill>
              </a:rPr>
              <a:t>Применяется очистка условно-съёмных и съёмных протезов в ультразвуковых ваннах. Данную процедуру рекомендуется проводить 1 раз в год, но если пациент тщательно ухаживает за протезом и визуально налет не определяется, ультразвуковую чистку можно выполнять 1 раз в 2-3 </a:t>
            </a:r>
            <a:r>
              <a:rPr lang="ru-RU" sz="1400" dirty="0" smtClean="0">
                <a:solidFill>
                  <a:prstClr val="black">
                    <a:lumMod val="75000"/>
                    <a:lumOff val="25000"/>
                  </a:prstClr>
                </a:solidFill>
              </a:rPr>
              <a:t>года</a:t>
            </a:r>
          </a:p>
          <a:p>
            <a:r>
              <a:rPr lang="ru-RU" sz="1400" dirty="0">
                <a:solidFill>
                  <a:srgbClr val="000000"/>
                </a:solidFill>
                <a:latin typeface="-apple-system"/>
              </a:rPr>
              <a:t>Как проходит профгигиена, когда протез можно снять с </a:t>
            </a:r>
            <a:r>
              <a:rPr lang="ru-RU" sz="1400" dirty="0" smtClean="0">
                <a:solidFill>
                  <a:srgbClr val="000000"/>
                </a:solidFill>
                <a:latin typeface="-apple-system"/>
              </a:rPr>
              <a:t>имплантатов</a:t>
            </a:r>
            <a:r>
              <a:rPr lang="ru-RU" sz="1400" dirty="0">
                <a:solidFill>
                  <a:srgbClr val="000000"/>
                </a:solidFill>
                <a:latin typeface="-apple-system"/>
              </a:rPr>
              <a:t>?</a:t>
            </a:r>
            <a:endParaRPr lang="ru-RU" sz="1400" b="1" dirty="0">
              <a:solidFill>
                <a:srgbClr val="000000"/>
              </a:solidFill>
              <a:latin typeface="-apple-system"/>
            </a:endParaRPr>
          </a:p>
          <a:p>
            <a:pPr marL="0" indent="0">
              <a:buNone/>
            </a:pPr>
            <a:r>
              <a:rPr lang="ru-RU" sz="1400" dirty="0">
                <a:solidFill>
                  <a:srgbClr val="000000"/>
                </a:solidFill>
                <a:latin typeface="-apple-system"/>
              </a:rPr>
              <a:t> В первую очередь врач аккуратно освобождает винтовые шахты в протезе от маскирующего композитного материала и выкручивает винты.</a:t>
            </a:r>
          </a:p>
          <a:p>
            <a:pPr marL="0" indent="0">
              <a:buNone/>
            </a:pPr>
            <a:r>
              <a:rPr lang="ru-RU" sz="1400" dirty="0">
                <a:solidFill>
                  <a:srgbClr val="000000"/>
                </a:solidFill>
                <a:latin typeface="-apple-system"/>
              </a:rPr>
              <a:t>👉 Протез вынимают изо рта.</a:t>
            </a:r>
          </a:p>
          <a:p>
            <a:pPr marL="0" indent="0">
              <a:buNone/>
            </a:pPr>
            <a:r>
              <a:rPr lang="ru-RU" sz="1400" dirty="0">
                <a:solidFill>
                  <a:srgbClr val="000000"/>
                </a:solidFill>
                <a:latin typeface="-apple-system"/>
              </a:rPr>
              <a:t>👉 </a:t>
            </a:r>
            <a:r>
              <a:rPr lang="ru-RU" sz="1400" dirty="0" smtClean="0">
                <a:solidFill>
                  <a:srgbClr val="000000"/>
                </a:solidFill>
                <a:latin typeface="-apple-system"/>
              </a:rPr>
              <a:t>Протирают </a:t>
            </a:r>
            <a:r>
              <a:rPr lang="ru-RU" sz="1400" dirty="0">
                <a:solidFill>
                  <a:srgbClr val="000000"/>
                </a:solidFill>
                <a:latin typeface="-apple-system"/>
              </a:rPr>
              <a:t>антисептическим раствором, а потом помещают в профессиональный аппарат для очистки съемных ортопедических конструкций и запускают цикл гигиенической обработки.</a:t>
            </a:r>
          </a:p>
          <a:p>
            <a:pPr marL="0" indent="0">
              <a:buNone/>
            </a:pPr>
            <a:r>
              <a:rPr lang="ru-RU" sz="1400" dirty="0">
                <a:solidFill>
                  <a:srgbClr val="000000"/>
                </a:solidFill>
                <a:latin typeface="-apple-system"/>
              </a:rPr>
              <a:t>👉 Пока протез чистится, врач занимается пациентом – в целом гигиена </a:t>
            </a:r>
            <a:r>
              <a:rPr lang="ru-RU" sz="1400" dirty="0" smtClean="0">
                <a:solidFill>
                  <a:srgbClr val="000000"/>
                </a:solidFill>
                <a:latin typeface="-apple-system"/>
              </a:rPr>
              <a:t>проходит </a:t>
            </a:r>
            <a:r>
              <a:rPr lang="ru-RU" sz="1400" dirty="0">
                <a:solidFill>
                  <a:srgbClr val="000000"/>
                </a:solidFill>
                <a:latin typeface="-apple-system"/>
              </a:rPr>
              <a:t>по стандартной программе: </a:t>
            </a:r>
            <a:r>
              <a:rPr lang="ru-RU" sz="1400" dirty="0" smtClean="0">
                <a:solidFill>
                  <a:srgbClr val="000000"/>
                </a:solidFill>
                <a:latin typeface="-apple-system"/>
              </a:rPr>
              <a:t>        ультразвуком </a:t>
            </a:r>
            <a:r>
              <a:rPr lang="ru-RU" sz="1400" dirty="0">
                <a:solidFill>
                  <a:srgbClr val="000000"/>
                </a:solidFill>
                <a:latin typeface="-apple-system"/>
              </a:rPr>
              <a:t>и воздушно-порошковой струей аккуратно удаляется налет с десен и шеек </a:t>
            </a:r>
            <a:r>
              <a:rPr lang="ru-RU" sz="1400" dirty="0" smtClean="0">
                <a:solidFill>
                  <a:srgbClr val="000000"/>
                </a:solidFill>
                <a:latin typeface="-apple-system"/>
              </a:rPr>
              <a:t>имплантатов</a:t>
            </a:r>
            <a:r>
              <a:rPr lang="ru-RU" sz="1400" dirty="0">
                <a:solidFill>
                  <a:srgbClr val="000000"/>
                </a:solidFill>
                <a:latin typeface="-apple-system"/>
              </a:rPr>
              <a:t>, на слизистые накладываются лекарственные успокаивающие препараты.</a:t>
            </a:r>
          </a:p>
          <a:p>
            <a:pPr marL="0" indent="0">
              <a:buNone/>
            </a:pPr>
            <a:r>
              <a:rPr lang="ru-RU" sz="1400" dirty="0" smtClean="0">
                <a:solidFill>
                  <a:srgbClr val="000000"/>
                </a:solidFill>
                <a:latin typeface="-apple-system"/>
              </a:rPr>
              <a:t>👉 Чистый</a:t>
            </a:r>
            <a:r>
              <a:rPr lang="ru-RU" sz="1400" dirty="0">
                <a:solidFill>
                  <a:srgbClr val="000000"/>
                </a:solidFill>
                <a:latin typeface="-apple-system"/>
              </a:rPr>
              <a:t>, отполированный и стерильный протез, возвращают обратно на </a:t>
            </a:r>
            <a:r>
              <a:rPr lang="ru-RU" sz="1400" dirty="0" smtClean="0">
                <a:solidFill>
                  <a:srgbClr val="000000"/>
                </a:solidFill>
                <a:latin typeface="-apple-system"/>
              </a:rPr>
              <a:t>имплантаты</a:t>
            </a:r>
            <a:r>
              <a:rPr lang="ru-RU" sz="1400" dirty="0">
                <a:solidFill>
                  <a:srgbClr val="000000"/>
                </a:solidFill>
                <a:latin typeface="-apple-system"/>
              </a:rPr>
              <a:t>, вкручивают винты и снова закрывают отверстия в протезе композитным материалом.</a:t>
            </a:r>
          </a:p>
          <a:p>
            <a:pPr marL="0" lvl="0" indent="0">
              <a:buClr>
                <a:srgbClr val="90C226"/>
              </a:buClr>
              <a:buNone/>
            </a:pPr>
            <a:endParaRPr lang="ru-RU" sz="1400" dirty="0">
              <a:solidFill>
                <a:prstClr val="black">
                  <a:lumMod val="75000"/>
                  <a:lumOff val="25000"/>
                </a:prstClr>
              </a:solidFill>
            </a:endParaRPr>
          </a:p>
          <a:p>
            <a:endParaRPr lang="ru-RU" dirty="0"/>
          </a:p>
        </p:txBody>
      </p:sp>
      <p:pic>
        <p:nvPicPr>
          <p:cNvPr id="4" name="Рисунок 3"/>
          <p:cNvPicPr>
            <a:picLocks noChangeAspect="1"/>
          </p:cNvPicPr>
          <p:nvPr/>
        </p:nvPicPr>
        <p:blipFill>
          <a:blip r:embed="rId2"/>
          <a:stretch>
            <a:fillRect/>
          </a:stretch>
        </p:blipFill>
        <p:spPr>
          <a:xfrm>
            <a:off x="4421373" y="4777564"/>
            <a:ext cx="5730948" cy="1910316"/>
          </a:xfrm>
          <a:prstGeom prst="rect">
            <a:avLst/>
          </a:prstGeom>
        </p:spPr>
      </p:pic>
      <p:pic>
        <p:nvPicPr>
          <p:cNvPr id="5" name="Рисунок 4"/>
          <p:cNvPicPr>
            <a:picLocks noChangeAspect="1"/>
          </p:cNvPicPr>
          <p:nvPr/>
        </p:nvPicPr>
        <p:blipFill rotWithShape="1">
          <a:blip r:embed="rId3"/>
          <a:srcRect l="55178" r="7054"/>
          <a:stretch/>
        </p:blipFill>
        <p:spPr>
          <a:xfrm>
            <a:off x="10291030" y="1985631"/>
            <a:ext cx="1776923" cy="2352453"/>
          </a:xfrm>
          <a:prstGeom prst="rect">
            <a:avLst/>
          </a:prstGeom>
        </p:spPr>
      </p:pic>
      <p:sp>
        <p:nvSpPr>
          <p:cNvPr id="6" name="TextBox 5"/>
          <p:cNvSpPr txBox="1"/>
          <p:nvPr/>
        </p:nvSpPr>
        <p:spPr>
          <a:xfrm>
            <a:off x="5326912" y="6390167"/>
            <a:ext cx="1350335" cy="307777"/>
          </a:xfrm>
          <a:prstGeom prst="rect">
            <a:avLst/>
          </a:prstGeom>
          <a:noFill/>
        </p:spPr>
        <p:txBody>
          <a:bodyPr wrap="square" rtlCol="0">
            <a:spAutoFit/>
          </a:bodyPr>
          <a:lstStyle/>
          <a:p>
            <a:r>
              <a:rPr lang="ru-RU" sz="1400" b="1" i="1" dirty="0" smtClean="0"/>
              <a:t>До чистки</a:t>
            </a:r>
            <a:endParaRPr lang="ru-RU" sz="1400" b="1" i="1" dirty="0"/>
          </a:p>
        </p:txBody>
      </p:sp>
      <p:sp>
        <p:nvSpPr>
          <p:cNvPr id="7" name="TextBox 6"/>
          <p:cNvSpPr txBox="1"/>
          <p:nvPr/>
        </p:nvSpPr>
        <p:spPr>
          <a:xfrm>
            <a:off x="8187070" y="6251944"/>
            <a:ext cx="1456660" cy="369332"/>
          </a:xfrm>
          <a:prstGeom prst="rect">
            <a:avLst/>
          </a:prstGeom>
          <a:noFill/>
        </p:spPr>
        <p:txBody>
          <a:bodyPr wrap="square" rtlCol="0">
            <a:spAutoFit/>
          </a:bodyPr>
          <a:lstStyle/>
          <a:p>
            <a:r>
              <a:rPr lang="ru-RU" sz="1400" b="1" i="1" dirty="0" smtClean="0"/>
              <a:t>После</a:t>
            </a:r>
            <a:r>
              <a:rPr lang="ru-RU" dirty="0" smtClean="0"/>
              <a:t> </a:t>
            </a:r>
            <a:endParaRPr lang="ru-RU" dirty="0"/>
          </a:p>
        </p:txBody>
      </p:sp>
    </p:spTree>
    <p:extLst>
      <p:ext uri="{BB962C8B-B14F-4D97-AF65-F5344CB8AC3E}">
        <p14:creationId xmlns:p14="http://schemas.microsoft.com/office/powerpoint/2010/main" val="1248062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Список литературы</a:t>
            </a:r>
            <a:endParaRPr lang="ru-RU" dirty="0"/>
          </a:p>
        </p:txBody>
      </p:sp>
      <p:sp>
        <p:nvSpPr>
          <p:cNvPr id="3" name="Объект 2"/>
          <p:cNvSpPr>
            <a:spLocks noGrp="1"/>
          </p:cNvSpPr>
          <p:nvPr>
            <p:ph idx="1"/>
          </p:nvPr>
        </p:nvSpPr>
        <p:spPr>
          <a:xfrm>
            <a:off x="677333" y="1263192"/>
            <a:ext cx="10003235" cy="5062193"/>
          </a:xfrm>
        </p:spPr>
        <p:txBody>
          <a:bodyPr>
            <a:normAutofit lnSpcReduction="10000"/>
          </a:bodyPr>
          <a:lstStyle/>
          <a:p>
            <a:r>
              <a:rPr lang="ru-RU" dirty="0" smtClean="0">
                <a:solidFill>
                  <a:schemeClr val="tx1"/>
                </a:solidFill>
                <a:latin typeface="+mj-lt"/>
              </a:rPr>
              <a:t>Дентальная </a:t>
            </a:r>
            <a:r>
              <a:rPr lang="ru-RU" dirty="0" err="1" smtClean="0">
                <a:solidFill>
                  <a:schemeClr val="tx1"/>
                </a:solidFill>
                <a:latin typeface="+mj-lt"/>
              </a:rPr>
              <a:t>имплантология</a:t>
            </a:r>
            <a:r>
              <a:rPr lang="ru-RU" dirty="0" smtClean="0">
                <a:solidFill>
                  <a:schemeClr val="tx1"/>
                </a:solidFill>
                <a:latin typeface="+mj-lt"/>
              </a:rPr>
              <a:t>: основы: учебно-методическое пособие / Р.Г. Хафизов, Д.А. Азизова, А.К. </a:t>
            </a:r>
            <a:r>
              <a:rPr lang="ru-RU" dirty="0" err="1" smtClean="0">
                <a:solidFill>
                  <a:schemeClr val="tx1"/>
                </a:solidFill>
                <a:latin typeface="+mj-lt"/>
              </a:rPr>
              <a:t>Житко</a:t>
            </a:r>
            <a:r>
              <a:rPr lang="ru-RU" dirty="0" smtClean="0">
                <a:solidFill>
                  <a:schemeClr val="tx1"/>
                </a:solidFill>
                <a:latin typeface="+mj-lt"/>
              </a:rPr>
              <a:t>, Р.К </a:t>
            </a:r>
            <a:r>
              <a:rPr lang="ru-RU" dirty="0" err="1" smtClean="0">
                <a:solidFill>
                  <a:schemeClr val="tx1"/>
                </a:solidFill>
                <a:latin typeface="+mj-lt"/>
              </a:rPr>
              <a:t>Житко</a:t>
            </a:r>
            <a:r>
              <a:rPr lang="ru-RU" dirty="0" smtClean="0">
                <a:solidFill>
                  <a:schemeClr val="tx1"/>
                </a:solidFill>
                <a:latin typeface="+mj-lt"/>
              </a:rPr>
              <a:t> – Казань: Казанский федеральный университет, 2021 – 57 с.</a:t>
            </a:r>
          </a:p>
          <a:p>
            <a:r>
              <a:rPr lang="ru-RU" dirty="0" smtClean="0">
                <a:solidFill>
                  <a:schemeClr val="tx1"/>
                </a:solidFill>
                <a:latin typeface="+mj-lt"/>
              </a:rPr>
              <a:t>Дентальная </a:t>
            </a:r>
            <a:r>
              <a:rPr lang="ru-RU" dirty="0" err="1" smtClean="0">
                <a:solidFill>
                  <a:schemeClr val="tx1"/>
                </a:solidFill>
                <a:latin typeface="+mj-lt"/>
              </a:rPr>
              <a:t>имплантология</a:t>
            </a:r>
            <a:r>
              <a:rPr lang="ru-RU" dirty="0" smtClean="0">
                <a:solidFill>
                  <a:schemeClr val="tx1"/>
                </a:solidFill>
                <a:latin typeface="+mj-lt"/>
              </a:rPr>
              <a:t>: основы теории и практики В.Л. </a:t>
            </a:r>
            <a:r>
              <a:rPr lang="ru-RU" dirty="0" err="1" smtClean="0">
                <a:solidFill>
                  <a:schemeClr val="tx1"/>
                </a:solidFill>
                <a:latin typeface="+mj-lt"/>
              </a:rPr>
              <a:t>Параскевич</a:t>
            </a:r>
            <a:r>
              <a:rPr lang="ru-RU" dirty="0" smtClean="0">
                <a:solidFill>
                  <a:schemeClr val="tx1"/>
                </a:solidFill>
                <a:latin typeface="+mj-lt"/>
              </a:rPr>
              <a:t> 2-издание 2006 изд.: Медицинское информационное </a:t>
            </a:r>
            <a:r>
              <a:rPr lang="ru-RU" dirty="0" err="1" smtClean="0">
                <a:solidFill>
                  <a:schemeClr val="tx1"/>
                </a:solidFill>
                <a:latin typeface="+mj-lt"/>
              </a:rPr>
              <a:t>агенство</a:t>
            </a:r>
            <a:r>
              <a:rPr lang="ru-RU" dirty="0" smtClean="0">
                <a:solidFill>
                  <a:schemeClr val="tx1"/>
                </a:solidFill>
                <a:latin typeface="+mj-lt"/>
              </a:rPr>
              <a:t> (МИА) 357 с.</a:t>
            </a:r>
          </a:p>
          <a:p>
            <a:r>
              <a:rPr lang="ru-RU" dirty="0" smtClean="0">
                <a:solidFill>
                  <a:schemeClr val="tx1"/>
                </a:solidFill>
                <a:latin typeface="+mj-lt"/>
              </a:rPr>
              <a:t>Дудко А. С. Некоторые аспекты гигиенического ухода за зубными имплантатами// Новое в стоматологии 1998 №3 (36) – с. 73-77</a:t>
            </a:r>
          </a:p>
          <a:p>
            <a:r>
              <a:rPr lang="ru-RU" dirty="0" smtClean="0">
                <a:solidFill>
                  <a:schemeClr val="tx1"/>
                </a:solidFill>
                <a:latin typeface="+mj-lt"/>
              </a:rPr>
              <a:t>Стоматологическая </a:t>
            </a:r>
            <a:r>
              <a:rPr lang="ru-RU" dirty="0" err="1" smtClean="0">
                <a:solidFill>
                  <a:schemeClr val="tx1"/>
                </a:solidFill>
                <a:latin typeface="+mj-lt"/>
              </a:rPr>
              <a:t>имплантология</a:t>
            </a:r>
            <a:r>
              <a:rPr lang="ru-RU" dirty="0" smtClean="0">
                <a:solidFill>
                  <a:schemeClr val="tx1"/>
                </a:solidFill>
                <a:latin typeface="+mj-lt"/>
              </a:rPr>
              <a:t>: учебное пособие/ Иванов С.Ю., </a:t>
            </a:r>
            <a:r>
              <a:rPr lang="ru-RU" dirty="0" err="1" smtClean="0">
                <a:solidFill>
                  <a:schemeClr val="tx1"/>
                </a:solidFill>
                <a:latin typeface="+mj-lt"/>
              </a:rPr>
              <a:t>Бизяев</a:t>
            </a:r>
            <a:r>
              <a:rPr lang="ru-RU" dirty="0" smtClean="0">
                <a:solidFill>
                  <a:schemeClr val="tx1"/>
                </a:solidFill>
                <a:latin typeface="+mj-lt"/>
              </a:rPr>
              <a:t> А.Ф., Ломакин М.В., Панин А.М., </a:t>
            </a:r>
            <a:r>
              <a:rPr lang="ru-RU" dirty="0" err="1" smtClean="0">
                <a:solidFill>
                  <a:schemeClr val="tx1"/>
                </a:solidFill>
                <a:latin typeface="+mj-lt"/>
              </a:rPr>
              <a:t>Ночевная</a:t>
            </a:r>
            <a:r>
              <a:rPr lang="ru-RU" dirty="0" smtClean="0">
                <a:solidFill>
                  <a:schemeClr val="tx1"/>
                </a:solidFill>
                <a:latin typeface="+mj-lt"/>
              </a:rPr>
              <a:t> Н.А., </a:t>
            </a:r>
            <a:r>
              <a:rPr lang="ru-RU" dirty="0" err="1" smtClean="0">
                <a:solidFill>
                  <a:schemeClr val="tx1"/>
                </a:solidFill>
                <a:latin typeface="+mj-lt"/>
              </a:rPr>
              <a:t>Базикян</a:t>
            </a:r>
            <a:r>
              <a:rPr lang="ru-RU" dirty="0" smtClean="0">
                <a:solidFill>
                  <a:schemeClr val="tx1"/>
                </a:solidFill>
                <a:latin typeface="+mj-lt"/>
              </a:rPr>
              <a:t> Э.А., Бычков А.И., Гончаров И.Ю., </a:t>
            </a:r>
            <a:r>
              <a:rPr lang="ru-RU" dirty="0" err="1" smtClean="0">
                <a:solidFill>
                  <a:schemeClr val="tx1"/>
                </a:solidFill>
                <a:latin typeface="+mj-lt"/>
              </a:rPr>
              <a:t>Балабанников</a:t>
            </a:r>
            <a:r>
              <a:rPr lang="ru-RU" dirty="0" smtClean="0">
                <a:solidFill>
                  <a:schemeClr val="tx1"/>
                </a:solidFill>
                <a:latin typeface="+mj-lt"/>
              </a:rPr>
              <a:t> С.А., Гайдук И.В.- М.: ГОУ ВУНМЦ МЗ РФ, 2000. - 96 с.</a:t>
            </a:r>
          </a:p>
          <a:p>
            <a:r>
              <a:rPr lang="ru-RU" dirty="0" smtClean="0">
                <a:solidFill>
                  <a:schemeClr val="tx1"/>
                </a:solidFill>
                <a:latin typeface="+mj-lt"/>
              </a:rPr>
              <a:t>Бардак Е. Ю. Обоснование методов профилактики вторичных воспалительных осложнений дентальной имплантации: диссертация, Волгоград,  2017 – 129 с.</a:t>
            </a:r>
          </a:p>
          <a:p>
            <a:r>
              <a:rPr lang="ru-RU" dirty="0" smtClean="0">
                <a:solidFill>
                  <a:schemeClr val="tx1"/>
                </a:solidFill>
                <a:latin typeface="+mj-lt"/>
              </a:rPr>
              <a:t>Шварц Ф., </a:t>
            </a:r>
            <a:r>
              <a:rPr lang="ru-RU" dirty="0" err="1" smtClean="0">
                <a:solidFill>
                  <a:schemeClr val="tx1"/>
                </a:solidFill>
                <a:latin typeface="+mj-lt"/>
              </a:rPr>
              <a:t>Бекер</a:t>
            </a:r>
            <a:r>
              <a:rPr lang="ru-RU" dirty="0" smtClean="0">
                <a:solidFill>
                  <a:schemeClr val="tx1"/>
                </a:solidFill>
                <a:latin typeface="+mj-lt"/>
              </a:rPr>
              <a:t> Ю. </a:t>
            </a:r>
            <a:r>
              <a:rPr lang="ru-RU" dirty="0" err="1" smtClean="0">
                <a:solidFill>
                  <a:schemeClr val="tx1"/>
                </a:solidFill>
                <a:latin typeface="+mj-lt"/>
              </a:rPr>
              <a:t>Периимплантит</a:t>
            </a:r>
            <a:r>
              <a:rPr lang="ru-RU" dirty="0" smtClean="0">
                <a:solidFill>
                  <a:schemeClr val="tx1"/>
                </a:solidFill>
                <a:latin typeface="+mj-lt"/>
              </a:rPr>
              <a:t>: этиология, диагностика и лечение. — Львов: </a:t>
            </a:r>
            <a:r>
              <a:rPr lang="ru-RU" dirty="0" err="1" smtClean="0">
                <a:solidFill>
                  <a:schemeClr val="tx1"/>
                </a:solidFill>
                <a:latin typeface="+mj-lt"/>
              </a:rPr>
              <a:t>Галдент</a:t>
            </a:r>
            <a:r>
              <a:rPr lang="ru-RU" dirty="0" smtClean="0">
                <a:solidFill>
                  <a:schemeClr val="tx1"/>
                </a:solidFill>
                <a:latin typeface="+mj-lt"/>
              </a:rPr>
              <a:t>, 2014.</a:t>
            </a:r>
          </a:p>
          <a:p>
            <a:r>
              <a:rPr lang="ru-RU" dirty="0" smtClean="0">
                <a:solidFill>
                  <a:schemeClr val="tx1"/>
                </a:solidFill>
                <a:latin typeface="+mj-lt"/>
              </a:rPr>
              <a:t>Робустова Т. В. Воспалительные осложнения зубной имплантации. Проблемы стоматологии и </a:t>
            </a:r>
            <a:r>
              <a:rPr lang="ru-RU" dirty="0" err="1" smtClean="0">
                <a:solidFill>
                  <a:schemeClr val="tx1"/>
                </a:solidFill>
                <a:latin typeface="+mj-lt"/>
              </a:rPr>
              <a:t>нейростоматологии</a:t>
            </a:r>
            <a:r>
              <a:rPr lang="ru-RU" dirty="0" smtClean="0">
                <a:solidFill>
                  <a:schemeClr val="tx1"/>
                </a:solidFill>
                <a:latin typeface="+mj-lt"/>
              </a:rPr>
              <a:t>, 1999. </a:t>
            </a:r>
            <a:r>
              <a:rPr lang="ru-RU" smtClean="0">
                <a:solidFill>
                  <a:schemeClr val="tx1"/>
                </a:solidFill>
                <a:latin typeface="+mj-lt"/>
              </a:rPr>
              <a:t>№4 45с</a:t>
            </a:r>
            <a:endParaRPr lang="ru-RU" dirty="0" smtClean="0">
              <a:solidFill>
                <a:schemeClr val="tx1"/>
              </a:solidFill>
              <a:latin typeface="+mj-lt"/>
            </a:endParaRPr>
          </a:p>
          <a:p>
            <a:endParaRPr lang="ru-RU" dirty="0"/>
          </a:p>
        </p:txBody>
      </p:sp>
    </p:spTree>
    <p:extLst>
      <p:ext uri="{BB962C8B-B14F-4D97-AF65-F5344CB8AC3E}">
        <p14:creationId xmlns:p14="http://schemas.microsoft.com/office/powerpoint/2010/main" val="47263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6250" y="148693"/>
            <a:ext cx="8596668" cy="804421"/>
          </a:xfrm>
        </p:spPr>
        <p:txBody>
          <a:bodyPr>
            <a:normAutofit/>
          </a:bodyPr>
          <a:lstStyle/>
          <a:p>
            <a:r>
              <a:rPr lang="ru-RU" sz="3200" dirty="0" smtClean="0">
                <a:solidFill>
                  <a:schemeClr val="accent2"/>
                </a:solidFill>
                <a:latin typeface="Casper"/>
                <a:ea typeface="+mn-ea"/>
                <a:cs typeface="+mn-cs"/>
              </a:rPr>
              <a:t>Имплантация. Причины осложнения</a:t>
            </a:r>
            <a:endParaRPr lang="ru-RU" sz="3200" dirty="0">
              <a:solidFill>
                <a:schemeClr val="accent2"/>
              </a:solidFill>
            </a:endParaRPr>
          </a:p>
        </p:txBody>
      </p:sp>
      <p:sp>
        <p:nvSpPr>
          <p:cNvPr id="3" name="Объект 2"/>
          <p:cNvSpPr>
            <a:spLocks noGrp="1"/>
          </p:cNvSpPr>
          <p:nvPr>
            <p:ph idx="1"/>
          </p:nvPr>
        </p:nvSpPr>
        <p:spPr>
          <a:xfrm>
            <a:off x="258589" y="939539"/>
            <a:ext cx="6802088" cy="3284977"/>
          </a:xfrm>
        </p:spPr>
        <p:txBody>
          <a:bodyPr>
            <a:normAutofit fontScale="92500" lnSpcReduction="20000"/>
          </a:bodyPr>
          <a:lstStyle/>
          <a:p>
            <a:r>
              <a:rPr lang="ru-RU" dirty="0" smtClean="0">
                <a:solidFill>
                  <a:schemeClr val="tx1"/>
                </a:solidFill>
              </a:rPr>
              <a:t>Имплантация – </a:t>
            </a:r>
            <a:r>
              <a:rPr lang="ru-RU" dirty="0">
                <a:solidFill>
                  <a:schemeClr val="tx1"/>
                </a:solidFill>
              </a:rPr>
              <a:t>это способ восстановления зубного ряда, при котором на место отсутствующего корня ввинчивают титановый штифт. Дентальная имплантация, единственная на сегодняшний день процедура, которая восстанавливает функциональность и эстетику зубов в полной </a:t>
            </a:r>
            <a:r>
              <a:rPr lang="ru-RU" dirty="0" smtClean="0">
                <a:solidFill>
                  <a:schemeClr val="tx1"/>
                </a:solidFill>
              </a:rPr>
              <a:t>мере</a:t>
            </a:r>
          </a:p>
          <a:p>
            <a:pPr marL="0" lvl="0" indent="0">
              <a:buClr>
                <a:srgbClr val="90C226"/>
              </a:buClr>
              <a:buNone/>
            </a:pPr>
            <a:r>
              <a:rPr lang="ru-RU" dirty="0">
                <a:solidFill>
                  <a:schemeClr val="tx1"/>
                </a:solidFill>
              </a:rPr>
              <a:t>Биологические факторы: </a:t>
            </a:r>
          </a:p>
          <a:p>
            <a:pPr lvl="0">
              <a:buClr>
                <a:srgbClr val="90C226"/>
              </a:buClr>
            </a:pPr>
            <a:r>
              <a:rPr lang="ru-RU" dirty="0">
                <a:solidFill>
                  <a:schemeClr val="tx1"/>
                </a:solidFill>
              </a:rPr>
              <a:t>недостаточное кровоснабжение костной ткани, </a:t>
            </a:r>
          </a:p>
          <a:p>
            <a:pPr lvl="0">
              <a:buClr>
                <a:srgbClr val="90C226"/>
              </a:buClr>
            </a:pPr>
            <a:r>
              <a:rPr lang="ru-RU" dirty="0">
                <a:solidFill>
                  <a:schemeClr val="tx1"/>
                </a:solidFill>
              </a:rPr>
              <a:t>регионарный остеопороз, </a:t>
            </a:r>
          </a:p>
          <a:p>
            <a:pPr lvl="0">
              <a:buClr>
                <a:srgbClr val="90C226"/>
              </a:buClr>
            </a:pPr>
            <a:r>
              <a:rPr lang="ru-RU" dirty="0">
                <a:solidFill>
                  <a:schemeClr val="tx1"/>
                </a:solidFill>
              </a:rPr>
              <a:t>своевременно не выявленные заболевания, нарушающие </a:t>
            </a:r>
            <a:r>
              <a:rPr lang="ru-RU" dirty="0" err="1">
                <a:solidFill>
                  <a:schemeClr val="tx1"/>
                </a:solidFill>
              </a:rPr>
              <a:t>остеогенез</a:t>
            </a:r>
            <a:r>
              <a:rPr lang="ru-RU" dirty="0">
                <a:solidFill>
                  <a:schemeClr val="tx1"/>
                </a:solidFill>
              </a:rPr>
              <a:t>,</a:t>
            </a:r>
          </a:p>
          <a:p>
            <a:pPr lvl="0">
              <a:buClr>
                <a:srgbClr val="90C226"/>
              </a:buClr>
            </a:pPr>
            <a:r>
              <a:rPr lang="ru-RU" dirty="0">
                <a:solidFill>
                  <a:schemeClr val="tx1"/>
                </a:solidFill>
              </a:rPr>
              <a:t>неконтролируемая и непредсказуемая функциональная нагрузка на имплантаты. </a:t>
            </a:r>
            <a:endParaRPr lang="ru-RU" dirty="0" smtClean="0">
              <a:solidFill>
                <a:schemeClr val="tx1"/>
              </a:solidFill>
            </a:endParaRPr>
          </a:p>
          <a:p>
            <a:pPr lvl="0">
              <a:buClr>
                <a:srgbClr val="90C226"/>
              </a:buClr>
            </a:pPr>
            <a:endParaRPr lang="ru-RU" dirty="0">
              <a:solidFill>
                <a:srgbClr val="1A1A1A"/>
              </a:solidFill>
            </a:endParaRPr>
          </a:p>
          <a:p>
            <a:endParaRPr lang="ru-RU" dirty="0"/>
          </a:p>
        </p:txBody>
      </p:sp>
      <p:pic>
        <p:nvPicPr>
          <p:cNvPr id="1026" name="Picture 2" descr="Строение зубного импланта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88" y="4130033"/>
            <a:ext cx="1909577" cy="272796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526" y="703869"/>
            <a:ext cx="5250474" cy="4782531"/>
          </a:xfrm>
          <a:prstGeom prst="rect">
            <a:avLst/>
          </a:prstGeom>
        </p:spPr>
      </p:pic>
      <p:sp>
        <p:nvSpPr>
          <p:cNvPr id="5" name="TextBox 4"/>
          <p:cNvSpPr txBox="1"/>
          <p:nvPr/>
        </p:nvSpPr>
        <p:spPr>
          <a:xfrm>
            <a:off x="2168165" y="4516747"/>
            <a:ext cx="4584825" cy="1554272"/>
          </a:xfrm>
          <a:prstGeom prst="rect">
            <a:avLst/>
          </a:prstGeom>
          <a:noFill/>
        </p:spPr>
        <p:txBody>
          <a:bodyPr wrap="square" rtlCol="0">
            <a:spAutoFit/>
          </a:bodyPr>
          <a:lstStyle/>
          <a:p>
            <a:pPr lvl="0">
              <a:spcBef>
                <a:spcPts val="1000"/>
              </a:spcBef>
              <a:buClr>
                <a:srgbClr val="90C226"/>
              </a:buClr>
              <a:buSzPct val="80000"/>
            </a:pPr>
            <a:r>
              <a:rPr lang="ru-RU" sz="1900" b="1" i="1" dirty="0">
                <a:solidFill>
                  <a:srgbClr val="1A1A1A"/>
                </a:solidFill>
              </a:rPr>
              <a:t>Однако в большинстве случаев осложнения обусловлены ошибками при планировании лечения, проведении оперативного вмешательства и протезировании.</a:t>
            </a:r>
          </a:p>
        </p:txBody>
      </p:sp>
    </p:spTree>
    <p:extLst>
      <p:ext uri="{BB962C8B-B14F-4D97-AF65-F5344CB8AC3E}">
        <p14:creationId xmlns:p14="http://schemas.microsoft.com/office/powerpoint/2010/main" val="1577529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642" y="175967"/>
            <a:ext cx="8596668" cy="879835"/>
          </a:xfrm>
        </p:spPr>
        <p:txBody>
          <a:bodyPr/>
          <a:lstStyle/>
          <a:p>
            <a:r>
              <a:rPr lang="ru-RU" dirty="0" smtClean="0"/>
              <a:t>Причины осложнения имплантации</a:t>
            </a:r>
            <a:endParaRPr lang="ru-RU" dirty="0"/>
          </a:p>
        </p:txBody>
      </p:sp>
      <p:sp>
        <p:nvSpPr>
          <p:cNvPr id="3" name="Объект 2"/>
          <p:cNvSpPr>
            <a:spLocks noGrp="1"/>
          </p:cNvSpPr>
          <p:nvPr>
            <p:ph idx="1"/>
          </p:nvPr>
        </p:nvSpPr>
        <p:spPr>
          <a:xfrm>
            <a:off x="568750" y="1055802"/>
            <a:ext cx="11623250" cy="5627802"/>
          </a:xfrm>
        </p:spPr>
        <p:txBody>
          <a:bodyPr>
            <a:normAutofit/>
          </a:bodyPr>
          <a:lstStyle/>
          <a:p>
            <a:pPr marL="0" indent="0">
              <a:buNone/>
            </a:pPr>
            <a:endParaRPr lang="ru-RU" sz="2100" dirty="0">
              <a:solidFill>
                <a:srgbClr val="1A1A1A"/>
              </a:solidFill>
              <a:latin typeface="+mj-lt"/>
            </a:endParaRPr>
          </a:p>
          <a:p>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2919688452"/>
              </p:ext>
            </p:extLst>
          </p:nvPr>
        </p:nvGraphicFramePr>
        <p:xfrm>
          <a:off x="568750" y="789495"/>
          <a:ext cx="10428080" cy="3048000"/>
        </p:xfrm>
        <a:graphic>
          <a:graphicData uri="http://schemas.openxmlformats.org/drawingml/2006/table">
            <a:tbl>
              <a:tblPr firstRow="1" bandRow="1">
                <a:tableStyleId>{5C22544A-7EE6-4342-B048-85BDC9FD1C3A}</a:tableStyleId>
              </a:tblPr>
              <a:tblGrid>
                <a:gridCol w="6074011"/>
                <a:gridCol w="4354069"/>
              </a:tblGrid>
              <a:tr h="370840">
                <a:tc>
                  <a:txBody>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Осложнения во время имплантации:</a:t>
                      </a:r>
                    </a:p>
                  </a:txBody>
                  <a:tcPr/>
                </a:tc>
                <a:tc>
                  <a:txBody>
                    <a:bodyPr/>
                    <a:lstStyle/>
                    <a:p>
                      <a:r>
                        <a:rPr kumimoji="0" lang="ru-RU" sz="1600" b="0" i="0" u="none" strike="noStrike" kern="1200" cap="none" spc="0" normalizeH="0" baseline="0" noProof="0" dirty="0" smtClean="0">
                          <a:ln>
                            <a:noFill/>
                          </a:ln>
                          <a:solidFill>
                            <a:srgbClr val="1A1A1A"/>
                          </a:solidFill>
                          <a:effectLst/>
                          <a:uLnTx/>
                          <a:uFillTx/>
                          <a:latin typeface="+mn-lt"/>
                          <a:ea typeface="+mn-ea"/>
                          <a:cs typeface="+mn-cs"/>
                        </a:rPr>
                        <a:t>Осложнения в послеоперационном периоде</a:t>
                      </a:r>
                      <a:endParaRPr lang="ru-RU" sz="1600" dirty="0"/>
                    </a:p>
                  </a:txBody>
                  <a:tcPr/>
                </a:tc>
              </a:tr>
              <a:tr h="370840">
                <a:tc>
                  <a:txBody>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перелом инструмента;</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перфорация дна верхнечелюстной пазухи и полости носа;</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повреждение стенок  нижнечелюстного канала и травма </a:t>
                      </a:r>
                      <a:r>
                        <a:rPr kumimoji="0" lang="ru-RU" sz="1600" b="0" i="0" u="none" strike="noStrike" kern="1200" cap="none" spc="0" normalizeH="0" baseline="0" noProof="0" dirty="0" err="1" smtClean="0">
                          <a:ln>
                            <a:noFill/>
                          </a:ln>
                          <a:solidFill>
                            <a:srgbClr val="1A1A1A"/>
                          </a:solidFill>
                          <a:effectLst/>
                          <a:uLnTx/>
                          <a:uFillTx/>
                          <a:latin typeface="+mn-lt"/>
                          <a:ea typeface="+mn-ea"/>
                          <a:cs typeface="+mn-cs"/>
                        </a:rPr>
                        <a:t>нижнелуночкового</a:t>
                      </a:r>
                      <a:r>
                        <a:rPr kumimoji="0" lang="ru-RU" sz="1600" b="0" i="0" u="none" strike="noStrike" kern="1200" cap="none" spc="0" normalizeH="0" baseline="0" noProof="0" dirty="0" smtClean="0">
                          <a:ln>
                            <a:noFill/>
                          </a:ln>
                          <a:solidFill>
                            <a:srgbClr val="1A1A1A"/>
                          </a:solidFill>
                          <a:effectLst/>
                          <a:uLnTx/>
                          <a:uFillTx/>
                          <a:latin typeface="+mn-lt"/>
                          <a:ea typeface="+mn-ea"/>
                          <a:cs typeface="+mn-cs"/>
                        </a:rPr>
                        <a:t> нерва;</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перфорация компактного слоя нижнего и боковых отделов нижней челюсти;</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отсутствие первичной фиксации имплантата;</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перелом стенки альвеолярного отростка.</a:t>
                      </a:r>
                      <a:endParaRPr lang="ru-RU" sz="1600" dirty="0"/>
                    </a:p>
                  </a:txBody>
                  <a:tcPr/>
                </a:tc>
                <a:tc>
                  <a:txBody>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err="1" smtClean="0">
                          <a:ln>
                            <a:noFill/>
                          </a:ln>
                          <a:solidFill>
                            <a:srgbClr val="1A1A1A"/>
                          </a:solidFill>
                          <a:effectLst/>
                          <a:uLnTx/>
                          <a:uFillTx/>
                          <a:latin typeface="+mn-lt"/>
                          <a:ea typeface="+mn-ea"/>
                          <a:cs typeface="+mn-cs"/>
                        </a:rPr>
                        <a:t>периимплантит</a:t>
                      </a:r>
                      <a:r>
                        <a:rPr kumimoji="0" lang="ru-RU" sz="1600" b="0" i="0" u="none" strike="noStrike" kern="1200" cap="none" spc="0" normalizeH="0" baseline="0" noProof="0" dirty="0" smtClean="0">
                          <a:ln>
                            <a:noFill/>
                          </a:ln>
                          <a:solidFill>
                            <a:srgbClr val="1A1A1A"/>
                          </a:solidFill>
                          <a:effectLst/>
                          <a:uLnTx/>
                          <a:uFillTx/>
                          <a:latin typeface="+mn-lt"/>
                          <a:ea typeface="+mn-ea"/>
                          <a:cs typeface="+mn-cs"/>
                        </a:rPr>
                        <a: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отторжение имплантата;</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перемещение (миграция) внутрикостного элемента имплантата </a:t>
                      </a:r>
                      <a:r>
                        <a:rPr kumimoji="0" lang="ru-RU" sz="1600" b="0" i="0" u="none" strike="noStrike" kern="1200" cap="none" spc="0" normalizeH="0" baseline="0" noProof="0" dirty="0" smtClean="0">
                          <a:ln>
                            <a:noFill/>
                          </a:ln>
                          <a:solidFill>
                            <a:srgbClr val="1A1A1A"/>
                          </a:solidFill>
                          <a:effectLst/>
                          <a:uLnTx/>
                          <a:uFillTx/>
                          <a:latin typeface="+mn-lt"/>
                          <a:ea typeface="+mn-ea"/>
                          <a:cs typeface="+mn-cs"/>
                        </a:rPr>
                        <a:t>в верхнечелюстную </a:t>
                      </a:r>
                      <a:r>
                        <a:rPr kumimoji="0" lang="ru-RU" sz="1600" b="0" i="0" u="none" strike="noStrike" kern="1200" cap="none" spc="0" normalizeH="0" baseline="0" noProof="0" dirty="0" smtClean="0">
                          <a:ln>
                            <a:noFill/>
                          </a:ln>
                          <a:solidFill>
                            <a:srgbClr val="1A1A1A"/>
                          </a:solidFill>
                          <a:effectLst/>
                          <a:uLnTx/>
                          <a:uFillTx/>
                          <a:latin typeface="+mn-lt"/>
                          <a:ea typeface="+mn-ea"/>
                          <a:cs typeface="+mn-cs"/>
                        </a:rPr>
                        <a:t>пазуху</a:t>
                      </a:r>
                      <a:endParaRPr lang="ru-RU" sz="1600" dirty="0"/>
                    </a:p>
                  </a:txBody>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3471605142"/>
              </p:ext>
            </p:extLst>
          </p:nvPr>
        </p:nvGraphicFramePr>
        <p:xfrm>
          <a:off x="568750" y="3837495"/>
          <a:ext cx="10428080" cy="3002280"/>
        </p:xfrm>
        <a:graphic>
          <a:graphicData uri="http://schemas.openxmlformats.org/drawingml/2006/table">
            <a:tbl>
              <a:tblPr firstRow="1" bandRow="1">
                <a:tableStyleId>{5C22544A-7EE6-4342-B048-85BDC9FD1C3A}</a:tableStyleId>
              </a:tblPr>
              <a:tblGrid>
                <a:gridCol w="5146379"/>
                <a:gridCol w="5281701"/>
              </a:tblGrid>
              <a:tr h="370840">
                <a:tc>
                  <a:txBody>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Осложнения во время протезирования:</a:t>
                      </a:r>
                    </a:p>
                    <a:p>
                      <a:endParaRPr lang="ru-RU" sz="1600" dirty="0"/>
                    </a:p>
                  </a:txBody>
                  <a:tcPr/>
                </a:tc>
                <a:tc>
                  <a:txBody>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Осложнения в период функционирования имплантатов:</a:t>
                      </a:r>
                      <a:endParaRPr lang="ru-RU" sz="1600" dirty="0"/>
                    </a:p>
                  </a:txBody>
                  <a:tcPr/>
                </a:tc>
              </a:tr>
              <a:tr h="370840">
                <a:tc>
                  <a:txBody>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нагревание имплантата во время препарирования его головки /</a:t>
                      </a:r>
                      <a:r>
                        <a:rPr kumimoji="0" lang="ru-RU" sz="1600" b="0" i="0" u="none" strike="noStrike" kern="1200" cap="none" spc="0" normalizeH="0" baseline="0" noProof="0" dirty="0" err="1" smtClean="0">
                          <a:ln>
                            <a:noFill/>
                          </a:ln>
                          <a:solidFill>
                            <a:srgbClr val="1A1A1A"/>
                          </a:solidFill>
                          <a:effectLst/>
                          <a:uLnTx/>
                          <a:uFillTx/>
                          <a:latin typeface="YS Text"/>
                          <a:ea typeface="+mn-ea"/>
                          <a:cs typeface="+mn-cs"/>
                        </a:rPr>
                        <a:t>абатмента</a:t>
                      </a: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некорректная установка головок имплантатов;</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некорректная установка протезов.</a:t>
                      </a:r>
                    </a:p>
                    <a:p>
                      <a:endParaRPr lang="ru-RU" sz="1600" dirty="0"/>
                    </a:p>
                  </a:txBody>
                  <a:tcPr/>
                </a:tc>
                <a:tc>
                  <a:txBody>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мукозит и гиперплазия слизистой оболочки </a:t>
                      </a:r>
                      <a:r>
                        <a:rPr kumimoji="0" lang="ru-RU" sz="1600" b="0" i="0" u="none" strike="noStrike" kern="1200" cap="none" spc="0" normalizeH="0" baseline="0" noProof="0" dirty="0" err="1" smtClean="0">
                          <a:ln>
                            <a:noFill/>
                          </a:ln>
                          <a:solidFill>
                            <a:srgbClr val="1A1A1A"/>
                          </a:solidFill>
                          <a:effectLst/>
                          <a:uLnTx/>
                          <a:uFillTx/>
                          <a:latin typeface="YS Text"/>
                          <a:ea typeface="+mn-ea"/>
                          <a:cs typeface="+mn-cs"/>
                        </a:rPr>
                        <a:t>десневой</a:t>
                      </a: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 манжетки имплантатов;</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периимплантиты в области функционирующих имплантатов;</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синуситы верхнечелюстных пазух;</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ru-RU" sz="1600" b="0" i="0" u="none" strike="noStrike" kern="1200" cap="none" spc="0" normalizeH="0" baseline="0" noProof="0" dirty="0" smtClean="0">
                          <a:ln>
                            <a:noFill/>
                          </a:ln>
                          <a:solidFill>
                            <a:srgbClr val="1A1A1A"/>
                          </a:solidFill>
                          <a:effectLst/>
                          <a:uLnTx/>
                          <a:uFillTx/>
                          <a:latin typeface="YS Text"/>
                          <a:ea typeface="+mn-ea"/>
                          <a:cs typeface="+mn-cs"/>
                        </a:rPr>
                        <a:t>механические повреждения и переломы компонентов имплантатов и протезов.</a:t>
                      </a:r>
                    </a:p>
                    <a:p>
                      <a:endParaRPr lang="ru-RU" sz="1600" dirty="0"/>
                    </a:p>
                  </a:txBody>
                  <a:tcPr/>
                </a:tc>
              </a:tr>
            </a:tbl>
          </a:graphicData>
        </a:graphic>
      </p:graphicFrame>
    </p:spTree>
    <p:extLst>
      <p:ext uri="{BB962C8B-B14F-4D97-AF65-F5344CB8AC3E}">
        <p14:creationId xmlns:p14="http://schemas.microsoft.com/office/powerpoint/2010/main" val="3817883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199" y="307940"/>
            <a:ext cx="8596668" cy="860981"/>
          </a:xfrm>
        </p:spPr>
        <p:txBody>
          <a:bodyPr>
            <a:normAutofit fontScale="90000"/>
          </a:bodyPr>
          <a:lstStyle/>
          <a:p>
            <a:r>
              <a:rPr lang="ru-RU" dirty="0" smtClean="0"/>
              <a:t>Профилактика осложнений имплантации</a:t>
            </a:r>
            <a:endParaRPr lang="ru-RU" dirty="0"/>
          </a:p>
        </p:txBody>
      </p:sp>
      <p:sp>
        <p:nvSpPr>
          <p:cNvPr id="3" name="Объект 2"/>
          <p:cNvSpPr>
            <a:spLocks noGrp="1"/>
          </p:cNvSpPr>
          <p:nvPr>
            <p:ph idx="1"/>
          </p:nvPr>
        </p:nvSpPr>
        <p:spPr>
          <a:xfrm>
            <a:off x="254523" y="942680"/>
            <a:ext cx="11444141" cy="5574879"/>
          </a:xfrm>
        </p:spPr>
        <p:txBody>
          <a:bodyPr>
            <a:noAutofit/>
          </a:bodyPr>
          <a:lstStyle/>
          <a:p>
            <a:pPr marL="0" indent="0">
              <a:buNone/>
            </a:pPr>
            <a:r>
              <a:rPr lang="ru-RU" sz="1600" dirty="0">
                <a:solidFill>
                  <a:srgbClr val="000000"/>
                </a:solidFill>
                <a:latin typeface="+mj-lt"/>
              </a:rPr>
              <a:t>Поврежденные во время имплантации ткани должны зажить. </a:t>
            </a:r>
            <a:r>
              <a:rPr lang="ru-RU" sz="1600" dirty="0" smtClean="0">
                <a:solidFill>
                  <a:srgbClr val="000000"/>
                </a:solidFill>
                <a:latin typeface="+mj-lt"/>
              </a:rPr>
              <a:t>Имплантат </a:t>
            </a:r>
            <a:r>
              <a:rPr lang="ru-RU" sz="1600" dirty="0">
                <a:solidFill>
                  <a:srgbClr val="000000"/>
                </a:solidFill>
                <a:latin typeface="+mj-lt"/>
              </a:rPr>
              <a:t>постепенно срастается с костью, закрепляется в десне. Только после завершения </a:t>
            </a:r>
            <a:r>
              <a:rPr lang="ru-RU" sz="1600" dirty="0" err="1">
                <a:solidFill>
                  <a:srgbClr val="000000"/>
                </a:solidFill>
                <a:latin typeface="+mj-lt"/>
              </a:rPr>
              <a:t>остеоинтеграции</a:t>
            </a:r>
            <a:r>
              <a:rPr lang="ru-RU" sz="1600" dirty="0">
                <a:solidFill>
                  <a:srgbClr val="000000"/>
                </a:solidFill>
                <a:latin typeface="+mj-lt"/>
              </a:rPr>
              <a:t> можно устанавливать постоянный протез.</a:t>
            </a:r>
          </a:p>
          <a:p>
            <a:r>
              <a:rPr lang="ru-RU" sz="1600" dirty="0">
                <a:solidFill>
                  <a:srgbClr val="000000"/>
                </a:solidFill>
                <a:latin typeface="+mj-lt"/>
              </a:rPr>
              <a:t>Для профилактики появления осложнений после имплантации необходимо соблюдать определенные правила:</a:t>
            </a:r>
          </a:p>
          <a:p>
            <a:pPr>
              <a:buFont typeface="Arial" panose="020B0604020202020204" pitchFamily="34" charset="0"/>
              <a:buChar char="•"/>
            </a:pPr>
            <a:r>
              <a:rPr lang="ru-RU" sz="1600" dirty="0" smtClean="0">
                <a:solidFill>
                  <a:srgbClr val="000000"/>
                </a:solidFill>
                <a:latin typeface="+mj-lt"/>
              </a:rPr>
              <a:t>избегайте </a:t>
            </a:r>
            <a:r>
              <a:rPr lang="ru-RU" sz="1600" dirty="0">
                <a:solidFill>
                  <a:srgbClr val="000000"/>
                </a:solidFill>
                <a:latin typeface="+mj-lt"/>
              </a:rPr>
              <a:t>лишнего давления на ткани полости рта, спите на спине или на боку с противоположной стороны от установленного </a:t>
            </a:r>
            <a:r>
              <a:rPr lang="ru-RU" sz="1600" dirty="0" smtClean="0">
                <a:solidFill>
                  <a:srgbClr val="000000"/>
                </a:solidFill>
                <a:latin typeface="+mj-lt"/>
              </a:rPr>
              <a:t>имплантата</a:t>
            </a:r>
            <a:r>
              <a:rPr lang="ru-RU" sz="1600" dirty="0">
                <a:solidFill>
                  <a:srgbClr val="000000"/>
                </a:solidFill>
                <a:latin typeface="+mj-lt"/>
              </a:rPr>
              <a:t>;</a:t>
            </a:r>
          </a:p>
          <a:p>
            <a:pPr>
              <a:buFont typeface="Arial" panose="020B0604020202020204" pitchFamily="34" charset="0"/>
              <a:buChar char="•"/>
            </a:pPr>
            <a:r>
              <a:rPr lang="ru-RU" sz="1600" dirty="0">
                <a:solidFill>
                  <a:srgbClr val="000000"/>
                </a:solidFill>
                <a:latin typeface="+mj-lt"/>
              </a:rPr>
              <a:t>пользуйтесь зубными щетками с мягкой щетиной, которая не повреждает десны;</a:t>
            </a:r>
          </a:p>
          <a:p>
            <a:pPr>
              <a:buFont typeface="Arial" panose="020B0604020202020204" pitchFamily="34" charset="0"/>
              <a:buChar char="•"/>
            </a:pPr>
            <a:r>
              <a:rPr lang="ru-RU" sz="1600" dirty="0">
                <a:solidFill>
                  <a:srgbClr val="000000"/>
                </a:solidFill>
                <a:latin typeface="+mj-lt"/>
              </a:rPr>
              <a:t>не применяйте ирригаторы из-за возможного давления струи воды;</a:t>
            </a:r>
          </a:p>
          <a:p>
            <a:pPr>
              <a:buFont typeface="Arial" panose="020B0604020202020204" pitchFamily="34" charset="0"/>
              <a:buChar char="•"/>
            </a:pPr>
            <a:r>
              <a:rPr lang="ru-RU" sz="1600" dirty="0">
                <a:solidFill>
                  <a:srgbClr val="000000"/>
                </a:solidFill>
                <a:latin typeface="+mj-lt"/>
              </a:rPr>
              <a:t>откажитесь от температурных перепадов: пища и напитки не должны быть чрезмерно </a:t>
            </a:r>
            <a:r>
              <a:rPr lang="ru-RU" sz="1600" dirty="0" smtClean="0">
                <a:solidFill>
                  <a:srgbClr val="000000"/>
                </a:solidFill>
                <a:latin typeface="+mj-lt"/>
              </a:rPr>
              <a:t>горячими</a:t>
            </a:r>
            <a:r>
              <a:rPr lang="en-US" sz="1600" dirty="0" smtClean="0">
                <a:solidFill>
                  <a:srgbClr val="000000"/>
                </a:solidFill>
                <a:latin typeface="+mj-lt"/>
              </a:rPr>
              <a:t>  </a:t>
            </a:r>
            <a:r>
              <a:rPr lang="ru-RU" sz="1600" dirty="0" smtClean="0">
                <a:solidFill>
                  <a:srgbClr val="000000"/>
                </a:solidFill>
                <a:latin typeface="+mj-lt"/>
              </a:rPr>
              <a:t> </a:t>
            </a:r>
            <a:r>
              <a:rPr lang="en-US" sz="1600" dirty="0" smtClean="0">
                <a:solidFill>
                  <a:srgbClr val="000000"/>
                </a:solidFill>
                <a:latin typeface="+mj-lt"/>
              </a:rPr>
              <a:t>                </a:t>
            </a:r>
            <a:r>
              <a:rPr lang="ru-RU" sz="1600" dirty="0" smtClean="0">
                <a:solidFill>
                  <a:srgbClr val="000000"/>
                </a:solidFill>
                <a:latin typeface="+mj-lt"/>
              </a:rPr>
              <a:t>или </a:t>
            </a:r>
            <a:r>
              <a:rPr lang="ru-RU" sz="1600" dirty="0">
                <a:solidFill>
                  <a:srgbClr val="000000"/>
                </a:solidFill>
                <a:latin typeface="+mj-lt"/>
              </a:rPr>
              <a:t>холодными;</a:t>
            </a:r>
          </a:p>
          <a:p>
            <a:pPr>
              <a:buFont typeface="Arial" panose="020B0604020202020204" pitchFamily="34" charset="0"/>
              <a:buChar char="•"/>
            </a:pPr>
            <a:r>
              <a:rPr lang="ru-RU" sz="1600" dirty="0">
                <a:solidFill>
                  <a:srgbClr val="000000"/>
                </a:solidFill>
                <a:latin typeface="+mj-lt"/>
              </a:rPr>
              <a:t>избегайте сильного кашля, резкого чихания и сморкания;</a:t>
            </a:r>
          </a:p>
          <a:p>
            <a:pPr>
              <a:buFont typeface="Arial" panose="020B0604020202020204" pitchFamily="34" charset="0"/>
              <a:buChar char="•"/>
            </a:pPr>
            <a:r>
              <a:rPr lang="ru-RU" sz="1600" dirty="0">
                <a:solidFill>
                  <a:srgbClr val="000000"/>
                </a:solidFill>
                <a:latin typeface="+mj-lt"/>
              </a:rPr>
              <a:t>употребляйте продукты, которые не нужно разгрызать</a:t>
            </a:r>
            <a:r>
              <a:rPr lang="ru-RU" sz="1600" dirty="0" smtClean="0">
                <a:solidFill>
                  <a:srgbClr val="000000"/>
                </a:solidFill>
                <a:latin typeface="+mj-lt"/>
              </a:rPr>
              <a:t>.</a:t>
            </a:r>
          </a:p>
          <a:p>
            <a:pPr marL="0" indent="0">
              <a:buNone/>
            </a:pPr>
            <a:r>
              <a:rPr lang="ru-RU" sz="1600" dirty="0" smtClean="0">
                <a:solidFill>
                  <a:srgbClr val="000000"/>
                </a:solidFill>
                <a:latin typeface="+mj-lt"/>
              </a:rPr>
              <a:t>В </a:t>
            </a:r>
            <a:r>
              <a:rPr lang="ru-RU" sz="1600" dirty="0">
                <a:solidFill>
                  <a:srgbClr val="000000"/>
                </a:solidFill>
                <a:latin typeface="+mj-lt"/>
              </a:rPr>
              <a:t>первую неделю после установки </a:t>
            </a:r>
            <a:r>
              <a:rPr lang="ru-RU" sz="1600" dirty="0" smtClean="0">
                <a:solidFill>
                  <a:srgbClr val="000000"/>
                </a:solidFill>
                <a:latin typeface="+mj-lt"/>
              </a:rPr>
              <a:t>имплантата </a:t>
            </a:r>
            <a:r>
              <a:rPr lang="ru-RU" sz="1600" dirty="0">
                <a:solidFill>
                  <a:srgbClr val="000000"/>
                </a:solidFill>
                <a:latin typeface="+mj-lt"/>
              </a:rPr>
              <a:t>нельзя принимать горячую ванну, посещать общественные бассейны, парную, загорать на солнце, заниматься спортом, долго держать голову наклоненной вниз. Воздействие высоких температур может спровоцировать кровотечение, присоединение вторичной инфекции. По назначению врача необходимо делать противовоспалительные ванночки, использовать антисептики.</a:t>
            </a:r>
          </a:p>
          <a:p>
            <a:pPr marL="0" indent="0">
              <a:buNone/>
            </a:pPr>
            <a:r>
              <a:rPr lang="ru-RU" sz="1600" dirty="0">
                <a:solidFill>
                  <a:srgbClr val="000000"/>
                </a:solidFill>
                <a:latin typeface="+mj-lt"/>
              </a:rPr>
              <a:t>Заживление поврежденных тканей происходит несколько месяцев. В раннем восстановительном </a:t>
            </a:r>
            <a:r>
              <a:rPr lang="ru-RU" sz="1600" dirty="0" smtClean="0">
                <a:solidFill>
                  <a:srgbClr val="000000"/>
                </a:solidFill>
                <a:latin typeface="+mj-lt"/>
              </a:rPr>
              <a:t>периоде </a:t>
            </a:r>
            <a:r>
              <a:rPr lang="ru-RU" sz="1600" dirty="0">
                <a:solidFill>
                  <a:srgbClr val="000000"/>
                </a:solidFill>
                <a:latin typeface="+mj-lt"/>
              </a:rPr>
              <a:t>сохраняются отечность и покраснение десны, а также болевые ощущения, которые легко купируются анальгетиками.</a:t>
            </a:r>
          </a:p>
          <a:p>
            <a:pPr marL="0" indent="0">
              <a:buNone/>
            </a:pPr>
            <a:endParaRPr lang="ru-RU" sz="1600" dirty="0">
              <a:latin typeface="+mj-l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321" y="2297991"/>
            <a:ext cx="2424837" cy="2424837"/>
          </a:xfrm>
          <a:prstGeom prst="rect">
            <a:avLst/>
          </a:prstGeom>
        </p:spPr>
      </p:pic>
    </p:spTree>
    <p:extLst>
      <p:ext uri="{BB962C8B-B14F-4D97-AF65-F5344CB8AC3E}">
        <p14:creationId xmlns:p14="http://schemas.microsoft.com/office/powerpoint/2010/main" val="326640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555" y="270235"/>
            <a:ext cx="10955342" cy="1320800"/>
          </a:xfrm>
        </p:spPr>
        <p:txBody>
          <a:bodyPr>
            <a:noAutofit/>
          </a:bodyPr>
          <a:lstStyle/>
          <a:p>
            <a:pPr marL="342900" lvl="0" indent="-342900">
              <a:spcBef>
                <a:spcPts val="1000"/>
              </a:spcBef>
            </a:pPr>
            <a:r>
              <a:rPr lang="ru-RU" sz="2800" dirty="0">
                <a:solidFill>
                  <a:prstClr val="black"/>
                </a:solidFill>
                <a:ea typeface="+mn-ea"/>
                <a:cs typeface="+mn-cs"/>
              </a:rPr>
              <a:t>Лечение осложнений стоматологической имплантации</a:t>
            </a:r>
            <a:br>
              <a:rPr lang="ru-RU" sz="2800" dirty="0">
                <a:solidFill>
                  <a:prstClr val="black"/>
                </a:solidFill>
                <a:ea typeface="+mn-ea"/>
                <a:cs typeface="+mn-cs"/>
              </a:rPr>
            </a:br>
            <a:endParaRPr lang="ru-RU" sz="2800" dirty="0"/>
          </a:p>
        </p:txBody>
      </p:sp>
      <p:sp>
        <p:nvSpPr>
          <p:cNvPr id="3" name="Объект 2"/>
          <p:cNvSpPr>
            <a:spLocks noGrp="1"/>
          </p:cNvSpPr>
          <p:nvPr>
            <p:ph idx="1"/>
          </p:nvPr>
        </p:nvSpPr>
        <p:spPr>
          <a:xfrm>
            <a:off x="356823" y="1030378"/>
            <a:ext cx="8692909" cy="5398701"/>
          </a:xfrm>
        </p:spPr>
        <p:txBody>
          <a:bodyPr>
            <a:normAutofit fontScale="62500" lnSpcReduction="20000"/>
          </a:bodyPr>
          <a:lstStyle/>
          <a:p>
            <a:pPr marL="0" indent="0" algn="just">
              <a:buNone/>
            </a:pPr>
            <a:r>
              <a:rPr lang="ru-RU" sz="2900" dirty="0" smtClean="0">
                <a:solidFill>
                  <a:srgbClr val="000000"/>
                </a:solidFill>
                <a:latin typeface="+mj-lt"/>
              </a:rPr>
              <a:t>Осложнения после имплантации зубов условно разделяют на 3 вида:</a:t>
            </a:r>
          </a:p>
          <a:p>
            <a:pPr algn="just">
              <a:buAutoNum type="arabicPeriod"/>
            </a:pPr>
            <a:r>
              <a:rPr lang="ru-RU" sz="2900" dirty="0" smtClean="0">
                <a:solidFill>
                  <a:srgbClr val="000000"/>
                </a:solidFill>
                <a:latin typeface="+mj-lt"/>
              </a:rPr>
              <a:t>Операционные</a:t>
            </a:r>
          </a:p>
          <a:p>
            <a:pPr algn="just">
              <a:buAutoNum type="arabicPeriod"/>
            </a:pPr>
            <a:r>
              <a:rPr lang="ru-RU" sz="2900" dirty="0" err="1" smtClean="0">
                <a:solidFill>
                  <a:srgbClr val="000000"/>
                </a:solidFill>
                <a:latin typeface="+mj-lt"/>
              </a:rPr>
              <a:t>Послеоперционные</a:t>
            </a:r>
            <a:r>
              <a:rPr lang="ru-RU" sz="2900" dirty="0" smtClean="0">
                <a:solidFill>
                  <a:srgbClr val="000000"/>
                </a:solidFill>
                <a:latin typeface="+mj-lt"/>
              </a:rPr>
              <a:t> ранние</a:t>
            </a:r>
          </a:p>
          <a:p>
            <a:pPr algn="just">
              <a:buAutoNum type="arabicPeriod"/>
            </a:pPr>
            <a:r>
              <a:rPr lang="ru-RU" sz="2900" dirty="0" smtClean="0">
                <a:solidFill>
                  <a:srgbClr val="000000"/>
                </a:solidFill>
                <a:latin typeface="+mj-lt"/>
              </a:rPr>
              <a:t>Послеоперационные поздние</a:t>
            </a:r>
          </a:p>
          <a:p>
            <a:pPr marL="0" indent="0" algn="just">
              <a:buNone/>
            </a:pPr>
            <a:r>
              <a:rPr lang="ru-RU" sz="2900" b="1" i="1" dirty="0" smtClean="0">
                <a:solidFill>
                  <a:srgbClr val="000000"/>
                </a:solidFill>
                <a:latin typeface="+mj-lt"/>
              </a:rPr>
              <a:t>1.Операционные </a:t>
            </a:r>
            <a:r>
              <a:rPr lang="ru-RU" b="1" i="1" dirty="0" smtClean="0">
                <a:solidFill>
                  <a:srgbClr val="000000"/>
                </a:solidFill>
                <a:latin typeface="Times New Roman" panose="02020603050405020304" pitchFamily="18" charset="0"/>
              </a:rPr>
              <a:t>:  </a:t>
            </a:r>
            <a:r>
              <a:rPr lang="ru-RU" sz="2900" b="1" i="1" dirty="0" smtClean="0">
                <a:solidFill>
                  <a:srgbClr val="000000"/>
                </a:solidFill>
                <a:latin typeface="Times New Roman" panose="02020603050405020304" pitchFamily="18" charset="0"/>
              </a:rPr>
              <a:t>Перелом инструмента</a:t>
            </a:r>
          </a:p>
          <a:p>
            <a:pPr marL="0" indent="0" algn="just">
              <a:buNone/>
            </a:pPr>
            <a:r>
              <a:rPr lang="ru-RU" sz="2700" dirty="0" smtClean="0">
                <a:solidFill>
                  <a:srgbClr val="000000"/>
                </a:solidFill>
              </a:rPr>
              <a:t>Этот вид осложнений больше касается операций </a:t>
            </a:r>
            <a:r>
              <a:rPr lang="ru-RU" sz="2700" dirty="0">
                <a:solidFill>
                  <a:srgbClr val="000000"/>
                </a:solidFill>
              </a:rPr>
              <a:t>с использованием пластиночных </a:t>
            </a:r>
            <a:r>
              <a:rPr lang="ru-RU" sz="2700" dirty="0" smtClean="0">
                <a:solidFill>
                  <a:srgbClr val="000000"/>
                </a:solidFill>
              </a:rPr>
              <a:t>имплантатов.  </a:t>
            </a:r>
            <a:r>
              <a:rPr lang="ru-RU" sz="2700" b="1" i="1" dirty="0" smtClean="0">
                <a:solidFill>
                  <a:srgbClr val="000000"/>
                </a:solidFill>
              </a:rPr>
              <a:t>При </a:t>
            </a:r>
            <a:r>
              <a:rPr lang="ru-RU" sz="2700" b="1" i="1" dirty="0">
                <a:solidFill>
                  <a:srgbClr val="000000"/>
                </a:solidFill>
              </a:rPr>
              <a:t>переломе бора </a:t>
            </a:r>
            <a:r>
              <a:rPr lang="ru-RU" sz="2700" dirty="0" smtClean="0">
                <a:solidFill>
                  <a:srgbClr val="000000"/>
                </a:solidFill>
              </a:rPr>
              <a:t>основной задачей </a:t>
            </a:r>
            <a:r>
              <a:rPr lang="ru-RU" sz="2700" dirty="0">
                <a:solidFill>
                  <a:srgbClr val="000000"/>
                </a:solidFill>
              </a:rPr>
              <a:t>является обнаружение его отломанной части и </a:t>
            </a:r>
            <a:r>
              <a:rPr lang="ru-RU" sz="2700" dirty="0" smtClean="0">
                <a:solidFill>
                  <a:srgbClr val="000000"/>
                </a:solidFill>
              </a:rPr>
              <a:t>удаление. Крайне </a:t>
            </a:r>
            <a:r>
              <a:rPr lang="ru-RU" sz="2700" dirty="0">
                <a:solidFill>
                  <a:srgbClr val="000000"/>
                </a:solidFill>
              </a:rPr>
              <a:t>нежелательно оставлять отломанный фрагмент в костном ложе имплантата.</a:t>
            </a:r>
          </a:p>
          <a:p>
            <a:pPr marL="0" indent="0">
              <a:buNone/>
            </a:pPr>
            <a:r>
              <a:rPr lang="ru-RU" sz="2700" dirty="0" smtClean="0">
                <a:solidFill>
                  <a:srgbClr val="000000"/>
                </a:solidFill>
              </a:rPr>
              <a:t>Перелом бора происходит чаще всего, </a:t>
            </a:r>
            <a:r>
              <a:rPr lang="ru-RU" sz="2700" dirty="0">
                <a:solidFill>
                  <a:srgbClr val="000000"/>
                </a:solidFill>
              </a:rPr>
              <a:t>когда формируются глубокие отделы ложа для </a:t>
            </a:r>
            <a:r>
              <a:rPr lang="ru-RU" sz="2700" dirty="0" smtClean="0">
                <a:solidFill>
                  <a:srgbClr val="000000"/>
                </a:solidFill>
              </a:rPr>
              <a:t>имплантата. Иногда </a:t>
            </a:r>
            <a:r>
              <a:rPr lang="ru-RU" sz="2700" dirty="0">
                <a:solidFill>
                  <a:srgbClr val="000000"/>
                </a:solidFill>
              </a:rPr>
              <a:t>происходит перелом в пределах твердосплавной части </a:t>
            </a:r>
            <a:r>
              <a:rPr lang="ru-RU" sz="2700" dirty="0" smtClean="0">
                <a:solidFill>
                  <a:srgbClr val="000000"/>
                </a:solidFill>
              </a:rPr>
              <a:t>бора.</a:t>
            </a:r>
            <a:r>
              <a:rPr lang="en-US" sz="2700" dirty="0" smtClean="0">
                <a:solidFill>
                  <a:srgbClr val="000000"/>
                </a:solidFill>
              </a:rPr>
              <a:t> </a:t>
            </a:r>
            <a:endParaRPr lang="ru-RU" sz="2700" dirty="0" smtClean="0">
              <a:solidFill>
                <a:srgbClr val="000000"/>
              </a:solidFill>
            </a:endParaRPr>
          </a:p>
          <a:p>
            <a:pPr marL="0" indent="0">
              <a:buNone/>
            </a:pPr>
            <a:r>
              <a:rPr lang="ru-RU" sz="2700" dirty="0" smtClean="0">
                <a:solidFill>
                  <a:srgbClr val="000000"/>
                </a:solidFill>
              </a:rPr>
              <a:t>С </a:t>
            </a:r>
            <a:r>
              <a:rPr lang="ru-RU" sz="2700" dirty="0">
                <a:solidFill>
                  <a:srgbClr val="000000"/>
                </a:solidFill>
              </a:rPr>
              <a:t>помощью стоматологического углового зонда или тонкой гладилки проводят осторожное зондирование костной раны и извлечение обнаруженного фрагмента </a:t>
            </a:r>
            <a:r>
              <a:rPr lang="ru-RU" sz="2700" dirty="0" smtClean="0">
                <a:solidFill>
                  <a:srgbClr val="000000"/>
                </a:solidFill>
              </a:rPr>
              <a:t>бора. Необходимо </a:t>
            </a:r>
            <a:r>
              <a:rPr lang="ru-RU" sz="2700" dirty="0">
                <a:solidFill>
                  <a:srgbClr val="000000"/>
                </a:solidFill>
              </a:rPr>
              <a:t>учитывать, что при нажиме инструментом на фрагмент бора он может </a:t>
            </a:r>
            <a:r>
              <a:rPr lang="ru-RU" sz="2700" dirty="0" smtClean="0">
                <a:solidFill>
                  <a:srgbClr val="000000"/>
                </a:solidFill>
              </a:rPr>
              <a:t>внедриться в </a:t>
            </a:r>
            <a:r>
              <a:rPr lang="ru-RU" sz="2700" dirty="0">
                <a:solidFill>
                  <a:srgbClr val="000000"/>
                </a:solidFill>
              </a:rPr>
              <a:t>губчатое вещество, и тогда </a:t>
            </a:r>
            <a:r>
              <a:rPr lang="ru-RU" sz="2700" dirty="0" smtClean="0">
                <a:solidFill>
                  <a:srgbClr val="000000"/>
                </a:solidFill>
              </a:rPr>
              <a:t>найти его </a:t>
            </a:r>
            <a:r>
              <a:rPr lang="ru-RU" sz="2700" dirty="0">
                <a:solidFill>
                  <a:srgbClr val="000000"/>
                </a:solidFill>
              </a:rPr>
              <a:t>методом </a:t>
            </a:r>
            <a:r>
              <a:rPr lang="ru-RU" sz="2700" dirty="0" smtClean="0">
                <a:solidFill>
                  <a:srgbClr val="000000"/>
                </a:solidFill>
              </a:rPr>
              <a:t>зондирования практически невозможно.</a:t>
            </a:r>
            <a:endParaRPr lang="ru-RU" sz="2700" dirty="0">
              <a:solidFill>
                <a:srgbClr val="000000"/>
              </a:solidFill>
            </a:endParaRPr>
          </a:p>
          <a:p>
            <a:pPr marL="0" indent="0">
              <a:buNone/>
            </a:pPr>
            <a:r>
              <a:rPr lang="ru-RU" sz="2700" dirty="0">
                <a:solidFill>
                  <a:srgbClr val="000000"/>
                </a:solidFill>
              </a:rPr>
              <a:t>К</a:t>
            </a:r>
            <a:r>
              <a:rPr lang="ru-RU" sz="2700" dirty="0" smtClean="0">
                <a:solidFill>
                  <a:srgbClr val="000000"/>
                </a:solidFill>
              </a:rPr>
              <a:t>огда </a:t>
            </a:r>
            <a:r>
              <a:rPr lang="ru-RU" sz="2700" dirty="0">
                <a:solidFill>
                  <a:srgbClr val="000000"/>
                </a:solidFill>
              </a:rPr>
              <a:t>возникают сложности в обнаружении и удалении бора, </a:t>
            </a:r>
            <a:r>
              <a:rPr lang="ru-RU" sz="2700" dirty="0" smtClean="0">
                <a:solidFill>
                  <a:srgbClr val="000000"/>
                </a:solidFill>
              </a:rPr>
              <a:t>операцию приходится прерывать и проводить рентгенографию с целью уточнения его локализации в кости .</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659" t="206" r="56185" b="71970"/>
          <a:stretch/>
        </p:blipFill>
        <p:spPr>
          <a:xfrm>
            <a:off x="9049732" y="2032202"/>
            <a:ext cx="3046301" cy="2102043"/>
          </a:xfrm>
          <a:prstGeom prst="rect">
            <a:avLst/>
          </a:prstGeom>
        </p:spPr>
      </p:pic>
      <p:sp>
        <p:nvSpPr>
          <p:cNvPr id="6" name="TextBox 5"/>
          <p:cNvSpPr txBox="1"/>
          <p:nvPr/>
        </p:nvSpPr>
        <p:spPr>
          <a:xfrm>
            <a:off x="9285672" y="4207879"/>
            <a:ext cx="3110576" cy="1292662"/>
          </a:xfrm>
          <a:prstGeom prst="rect">
            <a:avLst/>
          </a:prstGeom>
          <a:noFill/>
        </p:spPr>
        <p:txBody>
          <a:bodyPr wrap="square" rtlCol="0">
            <a:spAutoFit/>
          </a:bodyPr>
          <a:lstStyle/>
          <a:p>
            <a:r>
              <a:rPr lang="ru-RU" sz="1400" b="1" i="1" dirty="0" smtClean="0">
                <a:solidFill>
                  <a:srgbClr val="000000"/>
                </a:solidFill>
                <a:latin typeface="Times New Roman" panose="02020603050405020304" pitchFamily="18" charset="0"/>
              </a:rPr>
              <a:t>146 .</a:t>
            </a:r>
            <a:r>
              <a:rPr lang="ru-RU" sz="1400" b="1" i="1" dirty="0" err="1" smtClean="0">
                <a:solidFill>
                  <a:srgbClr val="000000"/>
                </a:solidFill>
                <a:latin typeface="Times New Roman" panose="02020603050405020304" pitchFamily="18" charset="0"/>
              </a:rPr>
              <a:t>Отлом</a:t>
            </a:r>
            <a:r>
              <a:rPr lang="ru-RU" sz="1400" b="1" i="1" dirty="0" smtClean="0">
                <a:solidFill>
                  <a:srgbClr val="000000"/>
                </a:solidFill>
                <a:latin typeface="Times New Roman" panose="02020603050405020304" pitchFamily="18" charset="0"/>
              </a:rPr>
              <a:t> </a:t>
            </a:r>
            <a:r>
              <a:rPr lang="ru-RU" sz="1400" b="1" i="1" dirty="0">
                <a:solidFill>
                  <a:srgbClr val="000000"/>
                </a:solidFill>
                <a:latin typeface="Times New Roman" panose="02020603050405020304" pitchFamily="18" charset="0"/>
              </a:rPr>
              <a:t>инструмента при формировании имплантационного ложа.</a:t>
            </a:r>
          </a:p>
          <a:p>
            <a:r>
              <a:rPr lang="ru-RU" dirty="0"/>
              <a:t/>
            </a:r>
            <a:br>
              <a:rPr lang="ru-RU" dirty="0"/>
            </a:br>
            <a:endParaRPr lang="ru-RU" dirty="0"/>
          </a:p>
        </p:txBody>
      </p:sp>
    </p:spTree>
    <p:extLst>
      <p:ext uri="{BB962C8B-B14F-4D97-AF65-F5344CB8AC3E}">
        <p14:creationId xmlns:p14="http://schemas.microsoft.com/office/powerpoint/2010/main" val="76691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6411" y="156237"/>
            <a:ext cx="10965754" cy="1320800"/>
          </a:xfrm>
        </p:spPr>
        <p:txBody>
          <a:bodyPr>
            <a:normAutofit/>
          </a:bodyPr>
          <a:lstStyle/>
          <a:p>
            <a:r>
              <a:rPr lang="ru-RU" sz="2800" dirty="0">
                <a:solidFill>
                  <a:prstClr val="black"/>
                </a:solidFill>
              </a:rPr>
              <a:t>Лечение осложнений стоматологической имплантации</a:t>
            </a:r>
            <a:br>
              <a:rPr lang="ru-RU" sz="2800" dirty="0">
                <a:solidFill>
                  <a:prstClr val="black"/>
                </a:solidFill>
              </a:rPr>
            </a:br>
            <a:endParaRPr lang="ru-RU" dirty="0"/>
          </a:p>
        </p:txBody>
      </p:sp>
      <p:sp>
        <p:nvSpPr>
          <p:cNvPr id="3" name="Объект 2"/>
          <p:cNvSpPr>
            <a:spLocks noGrp="1"/>
          </p:cNvSpPr>
          <p:nvPr>
            <p:ph idx="1"/>
          </p:nvPr>
        </p:nvSpPr>
        <p:spPr>
          <a:xfrm>
            <a:off x="346410" y="893902"/>
            <a:ext cx="8938991" cy="5554032"/>
          </a:xfrm>
        </p:spPr>
        <p:txBody>
          <a:bodyPr>
            <a:normAutofit lnSpcReduction="10000"/>
          </a:bodyPr>
          <a:lstStyle/>
          <a:p>
            <a:pPr marL="0" lvl="0" indent="0">
              <a:buClr>
                <a:srgbClr val="90C226"/>
              </a:buClr>
              <a:buNone/>
            </a:pPr>
            <a:r>
              <a:rPr lang="ru-RU" sz="1500" b="1" i="1" dirty="0">
                <a:solidFill>
                  <a:srgbClr val="000000"/>
                </a:solidFill>
              </a:rPr>
              <a:t>ПЕРЕЛОМ ЩЕЧНОЙ ИЛИ НЕБНОЙ КОРТИКАЛЬНОЙ ПЛАСТИНКИ  </a:t>
            </a:r>
            <a:r>
              <a:rPr lang="ru-RU" sz="1600" dirty="0">
                <a:solidFill>
                  <a:srgbClr val="000000"/>
                </a:solidFill>
              </a:rPr>
              <a:t>Это осложнение наиболее часто обнаруживается во время установки пластиночных имплантатов. Если это произошло, то установку лучше прекратить. В случаях, когда сломанная пластинка прикреплена к </a:t>
            </a:r>
            <a:r>
              <a:rPr lang="ru-RU" sz="1600" dirty="0" err="1">
                <a:solidFill>
                  <a:srgbClr val="000000"/>
                </a:solidFill>
              </a:rPr>
              <a:t>мукопериостальному</a:t>
            </a:r>
            <a:r>
              <a:rPr lang="ru-RU" sz="1600" dirty="0">
                <a:solidFill>
                  <a:srgbClr val="000000"/>
                </a:solidFill>
              </a:rPr>
              <a:t> лоскуту, можно ожидать, что она самопроизвольно срастется.</a:t>
            </a:r>
          </a:p>
          <a:p>
            <a:pPr marL="0" lvl="0" indent="0" algn="just">
              <a:buClr>
                <a:srgbClr val="90C226"/>
              </a:buClr>
              <a:buNone/>
            </a:pPr>
            <a:r>
              <a:rPr lang="ru-RU" sz="1600" dirty="0">
                <a:solidFill>
                  <a:srgbClr val="000000"/>
                </a:solidFill>
              </a:rPr>
              <a:t>Если </a:t>
            </a:r>
            <a:r>
              <a:rPr lang="ru-RU" sz="1600" dirty="0" err="1">
                <a:solidFill>
                  <a:srgbClr val="000000"/>
                </a:solidFill>
              </a:rPr>
              <a:t>отлом</a:t>
            </a:r>
            <a:r>
              <a:rPr lang="ru-RU" sz="1600" dirty="0">
                <a:solidFill>
                  <a:srgbClr val="000000"/>
                </a:solidFill>
              </a:rPr>
              <a:t> кортикальной пластинки произошел при установке пластиночного имплантата на незначительном участке и удалось добиться первичной стабильности, оголенный участок имплантата можно закрыть </a:t>
            </a:r>
            <a:r>
              <a:rPr lang="ru-RU" sz="1600" dirty="0" err="1">
                <a:solidFill>
                  <a:srgbClr val="000000"/>
                </a:solidFill>
              </a:rPr>
              <a:t>резорбируемой</a:t>
            </a:r>
            <a:r>
              <a:rPr lang="ru-RU" sz="1600" dirty="0">
                <a:solidFill>
                  <a:srgbClr val="000000"/>
                </a:solidFill>
              </a:rPr>
              <a:t> или </a:t>
            </a:r>
            <a:r>
              <a:rPr lang="ru-RU" sz="1600" dirty="0" err="1">
                <a:solidFill>
                  <a:srgbClr val="000000"/>
                </a:solidFill>
              </a:rPr>
              <a:t>нерезорбируемой</a:t>
            </a:r>
            <a:r>
              <a:rPr lang="ru-RU" sz="1600" dirty="0">
                <a:solidFill>
                  <a:srgbClr val="000000"/>
                </a:solidFill>
              </a:rPr>
              <a:t> мембраной (например, фирм «</a:t>
            </a:r>
            <a:r>
              <a:rPr lang="ru-RU" sz="1600" dirty="0" err="1">
                <a:solidFill>
                  <a:srgbClr val="000000"/>
                </a:solidFill>
              </a:rPr>
              <a:t>Goretex</a:t>
            </a:r>
            <a:r>
              <a:rPr lang="ru-RU" sz="1600" dirty="0">
                <a:solidFill>
                  <a:srgbClr val="000000"/>
                </a:solidFill>
              </a:rPr>
              <a:t>», «</a:t>
            </a:r>
            <a:r>
              <a:rPr lang="ru-RU" sz="1600" dirty="0" err="1">
                <a:solidFill>
                  <a:srgbClr val="000000"/>
                </a:solidFill>
              </a:rPr>
              <a:t>Tefgen</a:t>
            </a:r>
            <a:r>
              <a:rPr lang="ru-RU" sz="1600" dirty="0">
                <a:solidFill>
                  <a:srgbClr val="000000"/>
                </a:solidFill>
              </a:rPr>
              <a:t>» или «</a:t>
            </a:r>
            <a:r>
              <a:rPr lang="ru-RU" sz="1600" dirty="0" err="1">
                <a:solidFill>
                  <a:srgbClr val="000000"/>
                </a:solidFill>
              </a:rPr>
              <a:t>Полистом</a:t>
            </a:r>
            <a:r>
              <a:rPr lang="ru-RU" sz="1600" dirty="0">
                <a:solidFill>
                  <a:srgbClr val="000000"/>
                </a:solidFill>
              </a:rPr>
              <a:t>»).</a:t>
            </a:r>
          </a:p>
          <a:p>
            <a:pPr marL="0" lvl="0" indent="0">
              <a:buClr>
                <a:srgbClr val="90C226"/>
              </a:buClr>
              <a:buNone/>
            </a:pPr>
            <a:r>
              <a:rPr lang="ru-RU" sz="1600" dirty="0">
                <a:solidFill>
                  <a:srgbClr val="000000"/>
                </a:solidFill>
              </a:rPr>
              <a:t>На сегодняшний день известны и активно применяются мембраны на основе политетрафторэтилена(ПТФЕ), коллагена, </a:t>
            </a:r>
            <a:r>
              <a:rPr lang="ru-RU" sz="1600" dirty="0" err="1">
                <a:solidFill>
                  <a:srgbClr val="000000"/>
                </a:solidFill>
              </a:rPr>
              <a:t>гидролизирующихся</a:t>
            </a:r>
            <a:r>
              <a:rPr lang="ru-RU" sz="1600" dirty="0">
                <a:solidFill>
                  <a:srgbClr val="000000"/>
                </a:solidFill>
              </a:rPr>
              <a:t> эфиров, оксидированной целлюлозы, </a:t>
            </a:r>
            <a:r>
              <a:rPr lang="ru-RU" sz="1600" dirty="0" err="1">
                <a:solidFill>
                  <a:srgbClr val="000000"/>
                </a:solidFill>
              </a:rPr>
              <a:t>викриловой</a:t>
            </a:r>
            <a:r>
              <a:rPr lang="ru-RU" sz="1600" dirty="0">
                <a:solidFill>
                  <a:srgbClr val="000000"/>
                </a:solidFill>
              </a:rPr>
              <a:t> массы и т.д</a:t>
            </a:r>
            <a:r>
              <a:rPr lang="ru-RU" sz="1600" dirty="0" smtClean="0">
                <a:solidFill>
                  <a:srgbClr val="000000"/>
                </a:solidFill>
              </a:rPr>
              <a:t>.</a:t>
            </a:r>
            <a:endParaRPr lang="en-US" sz="1600" dirty="0" smtClean="0">
              <a:solidFill>
                <a:srgbClr val="000000"/>
              </a:solidFill>
            </a:endParaRPr>
          </a:p>
          <a:p>
            <a:pPr marL="0" lvl="0" indent="0">
              <a:buClr>
                <a:srgbClr val="90C226"/>
              </a:buClr>
              <a:buNone/>
            </a:pPr>
            <a:r>
              <a:rPr lang="ru-RU" sz="1400" b="1" i="1" dirty="0">
                <a:solidFill>
                  <a:srgbClr val="000000"/>
                </a:solidFill>
              </a:rPr>
              <a:t>ПОВРЕЖДЕНИЕ НИЖНЕЛУНОЧКОВОГО НЕРВА</a:t>
            </a:r>
          </a:p>
          <a:p>
            <a:pPr marL="0" lvl="0" indent="0">
              <a:buClr>
                <a:srgbClr val="90C226"/>
              </a:buClr>
              <a:buNone/>
            </a:pPr>
            <a:r>
              <a:rPr lang="ru-RU" sz="1600" dirty="0">
                <a:solidFill>
                  <a:srgbClr val="000000"/>
                </a:solidFill>
              </a:rPr>
              <a:t>Для более быстрого купирования последствий травмы нерва необходимо использовать комплексную терапию. Это может быть физиотерапия (ультра-</a:t>
            </a:r>
            <a:r>
              <a:rPr lang="ru-RU" sz="1600" dirty="0" err="1">
                <a:solidFill>
                  <a:srgbClr val="000000"/>
                </a:solidFill>
              </a:rPr>
              <a:t>фонофорез</a:t>
            </a:r>
            <a:r>
              <a:rPr lang="ru-RU" sz="1600" dirty="0">
                <a:solidFill>
                  <a:srgbClr val="000000"/>
                </a:solidFill>
              </a:rPr>
              <a:t> с гидрокортизоном), витаминотерапия (комплекс витаминов </a:t>
            </a:r>
            <a:r>
              <a:rPr lang="ru-RU" sz="1600" dirty="0" err="1">
                <a:solidFill>
                  <a:srgbClr val="000000"/>
                </a:solidFill>
              </a:rPr>
              <a:t>трибексол</a:t>
            </a:r>
            <a:r>
              <a:rPr lang="ru-RU" sz="1600" dirty="0">
                <a:solidFill>
                  <a:srgbClr val="000000"/>
                </a:solidFill>
              </a:rPr>
              <a:t>). Если субъективных перемен в течение 6 недель не наблюдается, следует обратиться за помощью к </a:t>
            </a:r>
            <a:r>
              <a:rPr lang="ru-RU" sz="1600" dirty="0" err="1">
                <a:solidFill>
                  <a:srgbClr val="000000"/>
                </a:solidFill>
              </a:rPr>
              <a:t>стоматоневрологу</a:t>
            </a:r>
            <a:r>
              <a:rPr lang="ru-RU" sz="1600" dirty="0">
                <a:solidFill>
                  <a:srgbClr val="000000"/>
                </a:solidFill>
              </a:rPr>
              <a:t>. В случаях попадания инструмента или имплантата в </a:t>
            </a:r>
            <a:r>
              <a:rPr lang="ru-RU" sz="1600" dirty="0" err="1">
                <a:solidFill>
                  <a:srgbClr val="000000"/>
                </a:solidFill>
              </a:rPr>
              <a:t>мандибулярный</a:t>
            </a:r>
            <a:r>
              <a:rPr lang="ru-RU" sz="1600" dirty="0">
                <a:solidFill>
                  <a:srgbClr val="000000"/>
                </a:solidFill>
              </a:rPr>
              <a:t> канал имплантат следует извлечь и проинформировать пациента о возможной парестезии.</a:t>
            </a:r>
          </a:p>
          <a:p>
            <a:pPr marL="0" lvl="0" indent="0">
              <a:buClr>
                <a:srgbClr val="90C226"/>
              </a:buClr>
              <a:buNone/>
            </a:pPr>
            <a:r>
              <a:rPr lang="ru-RU" sz="1600" dirty="0">
                <a:solidFill>
                  <a:srgbClr val="000000"/>
                </a:solidFill>
              </a:rPr>
              <a:t> Если нерв был поврежден или перерезан внутри костного канала, потребуется некоторое время для выздоровления. Если сосудисто-нервный пучок поврежден в мягких тканях, то шансов на выздоровление будет меньше</a:t>
            </a:r>
            <a:r>
              <a:rPr lang="ru-RU" sz="1600" dirty="0" smtClean="0">
                <a:solidFill>
                  <a:srgbClr val="000000"/>
                </a:solidFill>
              </a:rPr>
              <a:t>.</a:t>
            </a:r>
            <a:endParaRPr lang="ru-RU" sz="1600" dirty="0">
              <a:solidFill>
                <a:srgbClr val="000000"/>
              </a:solidFill>
            </a:endParaRPr>
          </a:p>
        </p:txBody>
      </p:sp>
      <p:pic>
        <p:nvPicPr>
          <p:cNvPr id="4" name="Рисунок 3"/>
          <p:cNvPicPr>
            <a:picLocks noChangeAspect="1"/>
          </p:cNvPicPr>
          <p:nvPr/>
        </p:nvPicPr>
        <p:blipFill rotWithShape="1">
          <a:blip r:embed="rId2"/>
          <a:srcRect l="50718"/>
          <a:stretch/>
        </p:blipFill>
        <p:spPr>
          <a:xfrm>
            <a:off x="9285402" y="893902"/>
            <a:ext cx="2806229" cy="1908213"/>
          </a:xfrm>
          <a:prstGeom prst="rect">
            <a:avLst/>
          </a:prstGeom>
        </p:spPr>
      </p:pic>
      <p:sp>
        <p:nvSpPr>
          <p:cNvPr id="5" name="TextBox 4"/>
          <p:cNvSpPr txBox="1"/>
          <p:nvPr/>
        </p:nvSpPr>
        <p:spPr>
          <a:xfrm>
            <a:off x="9587060" y="2802115"/>
            <a:ext cx="1800519" cy="1143903"/>
          </a:xfrm>
          <a:prstGeom prst="rect">
            <a:avLst/>
          </a:prstGeom>
          <a:noFill/>
        </p:spPr>
        <p:txBody>
          <a:bodyPr wrap="square" rtlCol="0">
            <a:spAutoFit/>
          </a:bodyPr>
          <a:lstStyle/>
          <a:p>
            <a:pPr lvl="0" algn="just"/>
            <a:r>
              <a:rPr lang="ru-RU" sz="1400" b="1" i="1">
                <a:solidFill>
                  <a:srgbClr val="000000"/>
                </a:solidFill>
                <a:latin typeface="Times New Roman" panose="02020603050405020304" pitchFamily="18" charset="0"/>
              </a:rPr>
              <a:t>147.Перелом шейки пластиночного имплантата.</a:t>
            </a:r>
          </a:p>
          <a:p>
            <a:pPr marL="342900" lvl="0" indent="-342900">
              <a:spcBef>
                <a:spcPts val="1000"/>
              </a:spcBef>
              <a:buClr>
                <a:srgbClr val="90C226"/>
              </a:buClr>
              <a:buSzPct val="80000"/>
              <a:buFont typeface="Wingdings 3" charset="2"/>
              <a:buChar char=""/>
            </a:pPr>
            <a:endParaRPr lang="ru-RU" dirty="0">
              <a:solidFill>
                <a:prstClr val="black">
                  <a:lumMod val="75000"/>
                  <a:lumOff val="25000"/>
                </a:prstClr>
              </a:solidFill>
            </a:endParaRPr>
          </a:p>
        </p:txBody>
      </p:sp>
      <p:sp>
        <p:nvSpPr>
          <p:cNvPr id="6" name="Прямоугольник 5"/>
          <p:cNvSpPr/>
          <p:nvPr/>
        </p:nvSpPr>
        <p:spPr>
          <a:xfrm>
            <a:off x="9285401" y="3876217"/>
            <a:ext cx="2394409" cy="2558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9285402" y="4049337"/>
            <a:ext cx="2394408" cy="2031325"/>
          </a:xfrm>
          <a:prstGeom prst="rect">
            <a:avLst/>
          </a:prstGeom>
          <a:noFill/>
        </p:spPr>
        <p:txBody>
          <a:bodyPr wrap="square" rtlCol="0">
            <a:spAutoFit/>
          </a:bodyPr>
          <a:lstStyle/>
          <a:p>
            <a:pPr lvl="0">
              <a:spcBef>
                <a:spcPts val="1000"/>
              </a:spcBef>
              <a:buClr>
                <a:srgbClr val="90C226"/>
              </a:buClr>
              <a:buSzPct val="80000"/>
            </a:pPr>
            <a:r>
              <a:rPr lang="ru-RU" sz="1300" dirty="0">
                <a:solidFill>
                  <a:srgbClr val="000000"/>
                </a:solidFill>
              </a:rPr>
              <a:t> </a:t>
            </a:r>
            <a:r>
              <a:rPr lang="ru-RU" sz="1400" dirty="0">
                <a:solidFill>
                  <a:srgbClr val="000000"/>
                </a:solidFill>
              </a:rPr>
              <a:t>Если в течение 8 недель анестезия или парестезия не ослабеет, ее глубина и характер не изменятся, следует подумать о хирургическом лечении. Рекомендуется хирургическое восстановление нерва.</a:t>
            </a:r>
          </a:p>
        </p:txBody>
      </p:sp>
    </p:spTree>
    <p:extLst>
      <p:ext uri="{BB962C8B-B14F-4D97-AF65-F5344CB8AC3E}">
        <p14:creationId xmlns:p14="http://schemas.microsoft.com/office/powerpoint/2010/main" val="348670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823" y="86637"/>
            <a:ext cx="8596668" cy="483909"/>
          </a:xfrm>
        </p:spPr>
        <p:txBody>
          <a:bodyPr>
            <a:normAutofit fontScale="90000"/>
          </a:bodyPr>
          <a:lstStyle/>
          <a:p>
            <a:r>
              <a:rPr lang="ru-RU" sz="2800" dirty="0">
                <a:solidFill>
                  <a:prstClr val="black"/>
                </a:solidFill>
              </a:rPr>
              <a:t>Лечение осложнений стоматологической имплантации</a:t>
            </a:r>
            <a:br>
              <a:rPr lang="ru-RU" sz="2800" dirty="0">
                <a:solidFill>
                  <a:prstClr val="black"/>
                </a:solidFill>
              </a:rPr>
            </a:br>
            <a:endParaRPr lang="ru-RU" dirty="0"/>
          </a:p>
        </p:txBody>
      </p:sp>
      <p:sp>
        <p:nvSpPr>
          <p:cNvPr id="3" name="Объект 2"/>
          <p:cNvSpPr>
            <a:spLocks noGrp="1"/>
          </p:cNvSpPr>
          <p:nvPr>
            <p:ph idx="1"/>
          </p:nvPr>
        </p:nvSpPr>
        <p:spPr>
          <a:xfrm>
            <a:off x="356823" y="914399"/>
            <a:ext cx="8938006" cy="5738949"/>
          </a:xfrm>
        </p:spPr>
        <p:txBody>
          <a:bodyPr>
            <a:normAutofit/>
          </a:bodyPr>
          <a:lstStyle/>
          <a:p>
            <a:pPr marL="0" indent="0">
              <a:buNone/>
            </a:pPr>
            <a:r>
              <a:rPr lang="ru-RU" dirty="0" smtClean="0">
                <a:solidFill>
                  <a:srgbClr val="000000"/>
                </a:solidFill>
                <a:latin typeface="+mj-lt"/>
              </a:rPr>
              <a:t> </a:t>
            </a:r>
            <a:r>
              <a:rPr lang="ru-RU" b="1" i="1" dirty="0" smtClean="0">
                <a:solidFill>
                  <a:srgbClr val="000000"/>
                </a:solidFill>
                <a:latin typeface="+mj-lt"/>
              </a:rPr>
              <a:t>ПЕРФОРАЦИЯ ДНА ВЕРХНЕЧЕЛЮСТНОГО </a:t>
            </a:r>
            <a:r>
              <a:rPr lang="ru-RU" b="1" i="1" dirty="0">
                <a:solidFill>
                  <a:srgbClr val="000000"/>
                </a:solidFill>
                <a:latin typeface="+mj-lt"/>
              </a:rPr>
              <a:t>СИНУСА</a:t>
            </a:r>
            <a:endParaRPr lang="ru-RU" b="1" i="1" dirty="0" smtClean="0">
              <a:solidFill>
                <a:srgbClr val="000000"/>
              </a:solidFill>
              <a:latin typeface="+mj-lt"/>
            </a:endParaRPr>
          </a:p>
          <a:p>
            <a:pPr marL="0" indent="0">
              <a:buNone/>
            </a:pPr>
            <a:r>
              <a:rPr lang="ru-RU" sz="1600" dirty="0" smtClean="0">
                <a:solidFill>
                  <a:srgbClr val="000000"/>
                </a:solidFill>
                <a:latin typeface="+mj-lt"/>
              </a:rPr>
              <a:t>Это </a:t>
            </a:r>
            <a:r>
              <a:rPr lang="ru-RU" sz="1600" dirty="0">
                <a:solidFill>
                  <a:srgbClr val="000000"/>
                </a:solidFill>
                <a:latin typeface="+mj-lt"/>
              </a:rPr>
              <a:t>одно из наиболее трудных осложнений, с которыми можно столкнуться. </a:t>
            </a:r>
            <a:r>
              <a:rPr lang="ru-RU" sz="1600" dirty="0" smtClean="0">
                <a:solidFill>
                  <a:srgbClr val="000000"/>
                </a:solidFill>
                <a:latin typeface="+mj-lt"/>
              </a:rPr>
              <a:t>Перфорацию  </a:t>
            </a:r>
            <a:r>
              <a:rPr lang="ru-RU" sz="1600" dirty="0">
                <a:solidFill>
                  <a:srgbClr val="000000"/>
                </a:solidFill>
                <a:latin typeface="+mj-lt"/>
              </a:rPr>
              <a:t>можно определить по </a:t>
            </a:r>
            <a:r>
              <a:rPr lang="ru-RU" sz="1600" dirty="0" smtClean="0">
                <a:solidFill>
                  <a:srgbClr val="000000"/>
                </a:solidFill>
                <a:latin typeface="+mj-lt"/>
              </a:rPr>
              <a:t>эффекту «</a:t>
            </a:r>
            <a:r>
              <a:rPr lang="ru-RU" sz="1600" dirty="0">
                <a:solidFill>
                  <a:srgbClr val="000000"/>
                </a:solidFill>
                <a:latin typeface="+mj-lt"/>
              </a:rPr>
              <a:t>проваливания» в полость. При этом </a:t>
            </a:r>
            <a:r>
              <a:rPr lang="ru-RU" sz="1600" dirty="0" smtClean="0">
                <a:solidFill>
                  <a:srgbClr val="000000"/>
                </a:solidFill>
                <a:latin typeface="+mj-lt"/>
              </a:rPr>
              <a:t>носовая проба не всегда </a:t>
            </a:r>
            <a:r>
              <a:rPr lang="ru-RU" sz="1600" dirty="0">
                <a:solidFill>
                  <a:srgbClr val="000000"/>
                </a:solidFill>
                <a:latin typeface="+mj-lt"/>
              </a:rPr>
              <a:t>будет </a:t>
            </a:r>
            <a:r>
              <a:rPr lang="ru-RU" sz="1600" dirty="0" smtClean="0">
                <a:solidFill>
                  <a:srgbClr val="000000"/>
                </a:solidFill>
                <a:latin typeface="+mj-lt"/>
              </a:rPr>
              <a:t>положительной, т</a:t>
            </a:r>
            <a:r>
              <a:rPr lang="ru-RU" sz="1600" dirty="0">
                <a:solidFill>
                  <a:srgbClr val="000000"/>
                </a:solidFill>
                <a:latin typeface="+mj-lt"/>
              </a:rPr>
              <a:t>.</a:t>
            </a:r>
            <a:r>
              <a:rPr lang="ru-RU" sz="1600" dirty="0" smtClean="0">
                <a:solidFill>
                  <a:srgbClr val="000000"/>
                </a:solidFill>
                <a:latin typeface="+mj-lt"/>
              </a:rPr>
              <a:t> к. </a:t>
            </a:r>
            <a:r>
              <a:rPr lang="ru-RU" sz="1600" dirty="0">
                <a:solidFill>
                  <a:srgbClr val="000000"/>
                </a:solidFill>
                <a:latin typeface="+mj-lt"/>
              </a:rPr>
              <a:t>синусовая мембрана может быть не </a:t>
            </a:r>
            <a:r>
              <a:rPr lang="ru-RU" sz="1600" dirty="0" smtClean="0">
                <a:solidFill>
                  <a:srgbClr val="000000"/>
                </a:solidFill>
                <a:latin typeface="+mj-lt"/>
              </a:rPr>
              <a:t>повреждена.</a:t>
            </a:r>
            <a:endParaRPr lang="ru-RU" sz="1600" dirty="0">
              <a:solidFill>
                <a:srgbClr val="000000"/>
              </a:solidFill>
              <a:latin typeface="+mj-lt"/>
            </a:endParaRPr>
          </a:p>
          <a:p>
            <a:pPr marL="0" indent="0" algn="just">
              <a:buNone/>
            </a:pPr>
            <a:r>
              <a:rPr lang="ru-RU" sz="1600" dirty="0" smtClean="0">
                <a:solidFill>
                  <a:srgbClr val="000000"/>
                </a:solidFill>
                <a:latin typeface="+mj-lt"/>
              </a:rPr>
              <a:t>Лучше </a:t>
            </a:r>
            <a:r>
              <a:rPr lang="ru-RU" sz="1600" dirty="0">
                <a:solidFill>
                  <a:srgbClr val="000000"/>
                </a:solidFill>
                <a:latin typeface="+mj-lt"/>
              </a:rPr>
              <a:t>сформировать ложе в другом месте, а перфорационное отверстие заполнить костеобразующим материалом. Если это сделать невозможно, и имплантат необходимо установить именно в это место, дно ложа аккуратно заполняется </a:t>
            </a:r>
            <a:r>
              <a:rPr lang="ru-RU" sz="1600" dirty="0" smtClean="0">
                <a:solidFill>
                  <a:srgbClr val="000000"/>
                </a:solidFill>
                <a:latin typeface="+mj-lt"/>
              </a:rPr>
              <a:t>костеобразующим материалом. При </a:t>
            </a:r>
            <a:r>
              <a:rPr lang="ru-RU" sz="1600" dirty="0">
                <a:solidFill>
                  <a:srgbClr val="000000"/>
                </a:solidFill>
                <a:latin typeface="+mj-lt"/>
              </a:rPr>
              <a:t>этом имплантат используется меньшей, </a:t>
            </a:r>
            <a:r>
              <a:rPr lang="ru-RU" sz="1600" dirty="0" smtClean="0">
                <a:solidFill>
                  <a:srgbClr val="000000"/>
                </a:solidFill>
                <a:latin typeface="+mj-lt"/>
              </a:rPr>
              <a:t>чем предполагалось, </a:t>
            </a:r>
            <a:r>
              <a:rPr lang="ru-RU" sz="1600" dirty="0">
                <a:solidFill>
                  <a:srgbClr val="000000"/>
                </a:solidFill>
                <a:latin typeface="+mj-lt"/>
              </a:rPr>
              <a:t>длины.</a:t>
            </a:r>
          </a:p>
          <a:p>
            <a:pPr marL="0" indent="0">
              <a:buNone/>
            </a:pPr>
            <a:r>
              <a:rPr lang="ru-RU" sz="1600" dirty="0">
                <a:solidFill>
                  <a:srgbClr val="000000"/>
                </a:solidFill>
                <a:latin typeface="+mj-lt"/>
              </a:rPr>
              <a:t>Сформированное под пластиночный имплантат ложе продлевается, а место перфорации заполняется костеобразующим материалом.</a:t>
            </a:r>
          </a:p>
          <a:p>
            <a:pPr marL="0" indent="0">
              <a:buNone/>
            </a:pPr>
            <a:r>
              <a:rPr lang="ru-RU" sz="1600" dirty="0">
                <a:solidFill>
                  <a:srgbClr val="000000"/>
                </a:solidFill>
                <a:latin typeface="+mj-lt"/>
              </a:rPr>
              <a:t>К сожалению, чаще происходит перфорация с нарушением синусовой </a:t>
            </a:r>
            <a:r>
              <a:rPr lang="ru-RU" sz="1600" dirty="0" smtClean="0">
                <a:solidFill>
                  <a:srgbClr val="000000"/>
                </a:solidFill>
                <a:latin typeface="+mj-lt"/>
              </a:rPr>
              <a:t>мембраны. </a:t>
            </a:r>
            <a:r>
              <a:rPr lang="ru-RU" sz="1600" dirty="0">
                <a:solidFill>
                  <a:srgbClr val="000000"/>
                </a:solidFill>
                <a:latin typeface="+mj-lt"/>
              </a:rPr>
              <a:t>При зондировании инструмент свободно входит в верхнечелюстной синус, носовая проба </a:t>
            </a:r>
            <a:r>
              <a:rPr lang="ru-RU" sz="1600" dirty="0" smtClean="0">
                <a:solidFill>
                  <a:srgbClr val="000000"/>
                </a:solidFill>
                <a:latin typeface="+mj-lt"/>
              </a:rPr>
              <a:t>положительная.</a:t>
            </a:r>
            <a:endParaRPr lang="ru-RU" sz="1600" dirty="0">
              <a:solidFill>
                <a:srgbClr val="000000"/>
              </a:solidFill>
              <a:latin typeface="+mj-lt"/>
            </a:endParaRPr>
          </a:p>
          <a:p>
            <a:pPr marL="0" indent="0">
              <a:buNone/>
            </a:pPr>
            <a:r>
              <a:rPr lang="ru-RU" sz="1600" dirty="0">
                <a:solidFill>
                  <a:srgbClr val="000000"/>
                </a:solidFill>
                <a:latin typeface="+mj-lt"/>
              </a:rPr>
              <a:t>Необходимо восстановить границу между ротовой полостью и пазухой с помощью щечного либо небного лоскута, при этом перфорационное отверстие заполняется костеобразующим </a:t>
            </a:r>
            <a:r>
              <a:rPr lang="ru-RU" sz="1600" dirty="0" smtClean="0">
                <a:solidFill>
                  <a:srgbClr val="000000"/>
                </a:solidFill>
                <a:latin typeface="+mj-lt"/>
              </a:rPr>
              <a:t>материалом. Ложе </a:t>
            </a:r>
            <a:r>
              <a:rPr lang="ru-RU" sz="1600" dirty="0">
                <a:solidFill>
                  <a:srgbClr val="000000"/>
                </a:solidFill>
                <a:latin typeface="+mj-lt"/>
              </a:rPr>
              <a:t>под имплантат, если возможно, формируется в другом месте.</a:t>
            </a:r>
          </a:p>
          <a:p>
            <a:pPr marL="0" indent="0">
              <a:buNone/>
            </a:pPr>
            <a:r>
              <a:rPr lang="ru-RU" sz="1600" dirty="0">
                <a:solidFill>
                  <a:srgbClr val="000000"/>
                </a:solidFill>
                <a:latin typeface="+mj-lt"/>
              </a:rPr>
              <a:t>В послеоперационном периоде пациенту обязательно назначают антибактериальную терапию, сосудосуживающие капли в </a:t>
            </a:r>
            <a:r>
              <a:rPr lang="ru-RU" sz="1600" dirty="0" smtClean="0">
                <a:solidFill>
                  <a:srgbClr val="000000"/>
                </a:solidFill>
                <a:latin typeface="+mj-lt"/>
              </a:rPr>
              <a:t>носовой ход</a:t>
            </a:r>
            <a:r>
              <a:rPr lang="ru-RU" sz="1600" dirty="0">
                <a:solidFill>
                  <a:srgbClr val="000000"/>
                </a:solidFill>
                <a:latin typeface="+mj-lt"/>
              </a:rPr>
              <a:t>. </a:t>
            </a:r>
            <a:r>
              <a:rPr lang="ru-RU" sz="1600" dirty="0" smtClean="0">
                <a:solidFill>
                  <a:srgbClr val="000000"/>
                </a:solidFill>
                <a:latin typeface="+mj-lt"/>
              </a:rPr>
              <a:t>Швы снимают не ранее </a:t>
            </a:r>
            <a:r>
              <a:rPr lang="ru-RU" sz="1600" dirty="0">
                <a:solidFill>
                  <a:srgbClr val="000000"/>
                </a:solidFill>
                <a:latin typeface="+mj-lt"/>
              </a:rPr>
              <a:t>10 </a:t>
            </a:r>
            <a:r>
              <a:rPr lang="ru-RU" sz="1600" dirty="0" smtClean="0">
                <a:solidFill>
                  <a:srgbClr val="000000"/>
                </a:solidFill>
                <a:latin typeface="+mj-lt"/>
              </a:rPr>
              <a:t>дней после операции </a:t>
            </a:r>
            <a:r>
              <a:rPr lang="ru-RU" sz="1600" dirty="0">
                <a:solidFill>
                  <a:srgbClr val="000000"/>
                </a:solidFill>
                <a:latin typeface="+mj-lt"/>
              </a:rPr>
              <a:t>.</a:t>
            </a:r>
          </a:p>
          <a:p>
            <a:pPr marL="0" indent="0">
              <a:buNone/>
            </a:pPr>
            <a:endParaRPr lang="ru-RU" dirty="0">
              <a:latin typeface="+mj-lt"/>
            </a:endParaRPr>
          </a:p>
        </p:txBody>
      </p:sp>
      <p:pic>
        <p:nvPicPr>
          <p:cNvPr id="4" name="Рисунок 3"/>
          <p:cNvPicPr>
            <a:picLocks noChangeAspect="1"/>
          </p:cNvPicPr>
          <p:nvPr/>
        </p:nvPicPr>
        <p:blipFill>
          <a:blip r:embed="rId2"/>
          <a:stretch>
            <a:fillRect/>
          </a:stretch>
        </p:blipFill>
        <p:spPr>
          <a:xfrm>
            <a:off x="9025541" y="2477794"/>
            <a:ext cx="3318543" cy="2612157"/>
          </a:xfrm>
          <a:prstGeom prst="rect">
            <a:avLst/>
          </a:prstGeom>
        </p:spPr>
      </p:pic>
    </p:spTree>
    <p:extLst>
      <p:ext uri="{BB962C8B-B14F-4D97-AF65-F5344CB8AC3E}">
        <p14:creationId xmlns:p14="http://schemas.microsoft.com/office/powerpoint/2010/main" val="348307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500" dirty="0">
                <a:solidFill>
                  <a:prstClr val="black"/>
                </a:solidFill>
              </a:rPr>
              <a:t>Лечение осложнений стоматологической имплантации</a:t>
            </a:r>
            <a:endParaRPr lang="ru-RU" dirty="0"/>
          </a:p>
        </p:txBody>
      </p:sp>
      <p:sp>
        <p:nvSpPr>
          <p:cNvPr id="3" name="Объект 2"/>
          <p:cNvSpPr>
            <a:spLocks noGrp="1"/>
          </p:cNvSpPr>
          <p:nvPr>
            <p:ph idx="1"/>
          </p:nvPr>
        </p:nvSpPr>
        <p:spPr>
          <a:xfrm>
            <a:off x="451091" y="1199055"/>
            <a:ext cx="10040942" cy="5248879"/>
          </a:xfrm>
        </p:spPr>
        <p:txBody>
          <a:bodyPr>
            <a:normAutofit fontScale="92500" lnSpcReduction="20000"/>
          </a:bodyPr>
          <a:lstStyle/>
          <a:p>
            <a:pPr marL="0" indent="0">
              <a:buNone/>
            </a:pPr>
            <a:r>
              <a:rPr lang="ru-RU" sz="1900" b="1" i="1" dirty="0" smtClean="0"/>
              <a:t>Отсутствие первичной фиксации имплантата и подвижности установленного в ложе имплантата </a:t>
            </a:r>
            <a:r>
              <a:rPr lang="ru-RU" dirty="0" smtClean="0"/>
              <a:t>могут быть вызваны остеопорозом или некорректным формированием костного ложа.</a:t>
            </a:r>
          </a:p>
          <a:p>
            <a:r>
              <a:rPr lang="ru-RU" dirty="0" smtClean="0"/>
              <a:t>При остеопорозе первичной фиксации имплантата можно достичь при помощи установки имплантата другой конструкции или ввести в сформированное ложе </a:t>
            </a:r>
            <a:r>
              <a:rPr lang="ru-RU" dirty="0" err="1" smtClean="0"/>
              <a:t>остеокондуктивный</a:t>
            </a:r>
            <a:r>
              <a:rPr lang="ru-RU" dirty="0" smtClean="0"/>
              <a:t> и </a:t>
            </a:r>
            <a:r>
              <a:rPr lang="ru-RU" dirty="0" err="1" smtClean="0"/>
              <a:t>остеоиндуктивный</a:t>
            </a:r>
            <a:r>
              <a:rPr lang="ru-RU" dirty="0" smtClean="0"/>
              <a:t> материалы и затем установить внутрикостный элемент, под который было сформировано ложе</a:t>
            </a:r>
          </a:p>
          <a:p>
            <a:r>
              <a:rPr lang="ru-RU" dirty="0" smtClean="0"/>
              <a:t>При некорректном формировании костного ложа можно использовать несколько приемов: установить имплантат аналогичной формы, но большего диаметра или оставить тот же имплантат в ложе и заполнить зазоры в верхней его части костной стружкой. Если планировалась установка одноэтапного имплантата, следует изменить тактику лечения и прибегнуть к двухэтапной методике с использованием соответствующей конструкции имплантата. Срок от имплантации до второго этапа следует увеличить до 4-6 месяцев</a:t>
            </a:r>
          </a:p>
          <a:p>
            <a:r>
              <a:rPr lang="ru-RU" sz="2100" b="1" i="1" dirty="0" smtClean="0"/>
              <a:t>Перелом стенки альвеолярного отростка</a:t>
            </a:r>
          </a:p>
          <a:p>
            <a:pPr marL="0" indent="0">
              <a:buNone/>
            </a:pPr>
            <a:r>
              <a:rPr lang="ru-RU" sz="1900" dirty="0" smtClean="0"/>
              <a:t>Осложнение может иметь место при установке пластиночных имплантатов в том случае, когда ложе под имплантат было сформировано меньшей, чем положено, длины и слишком близко к одному из компактных слоев кости </a:t>
            </a:r>
            <a:r>
              <a:rPr lang="ru-RU" sz="1900" dirty="0" smtClean="0"/>
              <a:t>или </a:t>
            </a:r>
            <a:r>
              <a:rPr lang="ru-RU" sz="1900" dirty="0" smtClean="0"/>
              <a:t>при узком альвеолярном отростке, или при перфорации компактного слоя в области внутренней косой линии нижней челюсти</a:t>
            </a:r>
          </a:p>
          <a:p>
            <a:r>
              <a:rPr lang="ru-RU" sz="1900" dirty="0" smtClean="0"/>
              <a:t>В данной ситуации следует прижать отломанную часть к отростку и наглухо зашить рану, обеспечить иммобилизацию фрагмента кости. От имплантации в </a:t>
            </a:r>
            <a:r>
              <a:rPr lang="ru-RU" sz="1900" dirty="0" smtClean="0"/>
              <a:t>данном </a:t>
            </a:r>
            <a:r>
              <a:rPr lang="ru-RU" sz="1900" dirty="0" smtClean="0"/>
              <a:t>участке следует отказаться в течение 6-8 месяцев</a:t>
            </a:r>
            <a:endParaRPr lang="ru-RU" sz="1900" dirty="0"/>
          </a:p>
        </p:txBody>
      </p:sp>
    </p:spTree>
    <p:extLst>
      <p:ext uri="{BB962C8B-B14F-4D97-AF65-F5344CB8AC3E}">
        <p14:creationId xmlns:p14="http://schemas.microsoft.com/office/powerpoint/2010/main" val="1941719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1495</TotalTime>
  <Words>3134</Words>
  <Application>Microsoft Office PowerPoint</Application>
  <PresentationFormat>Широкоэкранный</PresentationFormat>
  <Paragraphs>222</Paragraphs>
  <Slides>24</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24</vt:i4>
      </vt:variant>
    </vt:vector>
  </HeadingPairs>
  <TitlesOfParts>
    <vt:vector size="34" baseType="lpstr">
      <vt:lpstr>-apple-system</vt:lpstr>
      <vt:lpstr>Arial</vt:lpstr>
      <vt:lpstr>Casper</vt:lpstr>
      <vt:lpstr>Inter</vt:lpstr>
      <vt:lpstr>Times New Roman</vt:lpstr>
      <vt:lpstr>Trebuchet MS</vt:lpstr>
      <vt:lpstr>Wingdings</vt:lpstr>
      <vt:lpstr>Wingdings 3</vt:lpstr>
      <vt:lpstr>YS Text</vt:lpstr>
      <vt:lpstr>Грань</vt:lpstr>
      <vt:lpstr>Профилактика и лечение осложнений стоматологической имплантации. Профессиональная гигиена полости рта при использовании дентальных имплантатов</vt:lpstr>
      <vt:lpstr>План </vt:lpstr>
      <vt:lpstr>Имплантация. Причины осложнения</vt:lpstr>
      <vt:lpstr>Причины осложнения имплантации</vt:lpstr>
      <vt:lpstr>Профилактика осложнений имплантации</vt:lpstr>
      <vt:lpstr>Лечение осложнений стоматологической имплантации </vt:lpstr>
      <vt:lpstr>Лечение осложнений стоматологической имплантации </vt:lpstr>
      <vt:lpstr>Лечение осложнений стоматологической имплантации </vt:lpstr>
      <vt:lpstr>Лечение осложнений стоматологической имплантации</vt:lpstr>
      <vt:lpstr>2. Осложнения в послеоперационном периоде </vt:lpstr>
      <vt:lpstr>Осложнения в послеоперационном периоде</vt:lpstr>
      <vt:lpstr>Осложнения в послеоперационном периоде</vt:lpstr>
      <vt:lpstr>Осложнения в послеоперационном периоде </vt:lpstr>
      <vt:lpstr>Осложнения в послеоперационном периоде </vt:lpstr>
      <vt:lpstr>Осложнения в послеоперационном периоде</vt:lpstr>
      <vt:lpstr>Осложнения в послеоперационном периоде</vt:lpstr>
      <vt:lpstr>Осложнения в послеоперационном периоде поздние </vt:lpstr>
      <vt:lpstr>Осложнения в послеоперационном периоде поздние</vt:lpstr>
      <vt:lpstr>Механические повреждения и переломы компонентов имплантатов и протезов. </vt:lpstr>
      <vt:lpstr>Механические повреждения и переломы компонентов имплантатов и протезов. </vt:lpstr>
      <vt:lpstr>Профессиональная гигиена полости рта при использовании дентальных имплантов</vt:lpstr>
      <vt:lpstr>Профессиональная гигиена полости рта при использовании дентальных имплантов</vt:lpstr>
      <vt:lpstr>Профессиональная гигиена полости рта при использовании дентальных имплантов</vt:lpstr>
      <vt:lpstr>Список литературы</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Профилактика и лечение осложнений стоматологической имплантации. Профессиональная гигиена полости рта при использовании дентальных имплантов</dc:title>
  <dc:creator>Учетная запись Майкрософт</dc:creator>
  <cp:lastModifiedBy>Учетная запись Майкрософт</cp:lastModifiedBy>
  <cp:revision>102</cp:revision>
  <dcterms:created xsi:type="dcterms:W3CDTF">2024-01-24T16:04:41Z</dcterms:created>
  <dcterms:modified xsi:type="dcterms:W3CDTF">2024-01-29T08:20:42Z</dcterms:modified>
</cp:coreProperties>
</file>