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63" r:id="rId3"/>
    <p:sldId id="257" r:id="rId4"/>
    <p:sldId id="259" r:id="rId5"/>
    <p:sldId id="273" r:id="rId6"/>
    <p:sldId id="26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58" r:id="rId17"/>
    <p:sldId id="264" r:id="rId18"/>
    <p:sldId id="265" r:id="rId19"/>
    <p:sldId id="390" r:id="rId20"/>
    <p:sldId id="397" r:id="rId21"/>
    <p:sldId id="382" r:id="rId22"/>
    <p:sldId id="393" r:id="rId23"/>
    <p:sldId id="394" r:id="rId24"/>
    <p:sldId id="395" r:id="rId25"/>
    <p:sldId id="396" r:id="rId26"/>
    <p:sldId id="400" r:id="rId27"/>
    <p:sldId id="368" r:id="rId28"/>
    <p:sldId id="401" r:id="rId29"/>
    <p:sldId id="386" r:id="rId30"/>
    <p:sldId id="387" r:id="rId31"/>
    <p:sldId id="261" r:id="rId32"/>
    <p:sldId id="266" r:id="rId33"/>
    <p:sldId id="267" r:id="rId34"/>
    <p:sldId id="262" r:id="rId35"/>
    <p:sldId id="268" r:id="rId36"/>
    <p:sldId id="269" r:id="rId37"/>
    <p:sldId id="270" r:id="rId38"/>
    <p:sldId id="271" r:id="rId39"/>
    <p:sldId id="27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17851038499299"/>
          <c:y val="5.4721899202211002E-2"/>
          <c:w val="0.80419448148549"/>
          <c:h val="0.78515406787238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Инициальное обезболивание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Ноцицетивная боль</c:v>
                </c:pt>
                <c:pt idx="1">
                  <c:v>Нейропатическая боль</c:v>
                </c:pt>
                <c:pt idx="2">
                  <c:v>Смешанная боль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0.38</c:v>
                </c:pt>
                <c:pt idx="1">
                  <c:v>0.01</c:v>
                </c:pt>
                <c:pt idx="2">
                  <c:v>0.61599999999999999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6-456A-B302-19A54835E2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Обезболивание в конце жизни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Ноцицетивная боль</c:v>
                </c:pt>
                <c:pt idx="1">
                  <c:v>Нейропатическая боль</c:v>
                </c:pt>
                <c:pt idx="2">
                  <c:v>Смешанная боль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0.13</c:v>
                </c:pt>
                <c:pt idx="1">
                  <c:v>0</c:v>
                </c:pt>
                <c:pt idx="2" formatCode="0%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56-456A-B302-19A54835E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89883744"/>
        <c:axId val="-1306953776"/>
      </c:barChart>
      <c:catAx>
        <c:axId val="-12898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06953776"/>
        <c:crosses val="autoZero"/>
        <c:auto val="1"/>
        <c:lblAlgn val="ctr"/>
        <c:lblOffset val="100"/>
        <c:noMultiLvlLbl val="0"/>
      </c:catAx>
      <c:valAx>
        <c:axId val="-130695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8988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458661417322802E-2"/>
          <c:y val="3.2305433186490498E-2"/>
          <c:w val="0.86620843155143601"/>
          <c:h val="0.83238359522240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Инициальное обезболивание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НПВС</c:v>
                </c:pt>
                <c:pt idx="1">
                  <c:v>Слабые опиоидные анальгетики</c:v>
                </c:pt>
                <c:pt idx="2">
                  <c:v>Сильные опиоидные анальгетики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0.34899999999999998</c:v>
                </c:pt>
                <c:pt idx="1">
                  <c:v>0.54900000000000004</c:v>
                </c:pt>
                <c:pt idx="2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4-4B25-ABFC-64B54150FE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Обезболивание в конце жизни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НПВС</c:v>
                </c:pt>
                <c:pt idx="1">
                  <c:v>Слабые опиоидные анальгетики</c:v>
                </c:pt>
                <c:pt idx="2">
                  <c:v>Сильные опиоидные анальгетики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7.3999999999999996E-2</c:v>
                </c:pt>
                <c:pt idx="1">
                  <c:v>0.126</c:v>
                </c:pt>
                <c:pt idx="2" formatCode="0%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F4-4B25-ABFC-64B54150F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14860576"/>
        <c:axId val="-1337180736"/>
      </c:barChart>
      <c:catAx>
        <c:axId val="-131486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37180736"/>
        <c:crosses val="autoZero"/>
        <c:auto val="1"/>
        <c:lblAlgn val="ctr"/>
        <c:lblOffset val="100"/>
        <c:noMultiLvlLbl val="0"/>
      </c:catAx>
      <c:valAx>
        <c:axId val="-133718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1486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Инициальное обезболивание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НПВС</c:v>
                </c:pt>
                <c:pt idx="1">
                  <c:v>Слабые опиоидные анальгетики</c:v>
                </c:pt>
                <c:pt idx="2">
                  <c:v> Сильные опиоидные анальгетики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0.46500000000000002</c:v>
                </c:pt>
                <c:pt idx="1">
                  <c:v>0.49299999999999999</c:v>
                </c:pt>
                <c:pt idx="2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6-4CE1-9327-ACA39A88FC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Обезболивание в конце жизни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НПВС</c:v>
                </c:pt>
                <c:pt idx="1">
                  <c:v>Слабые опиоидные анальгетики</c:v>
                </c:pt>
                <c:pt idx="2">
                  <c:v> Сильные опиоидные анальгетики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 formatCode="0.00%">
                  <c:v>7.4999999999999997E-2</c:v>
                </c:pt>
                <c:pt idx="1">
                  <c:v>0.09</c:v>
                </c:pt>
                <c:pt idx="2" formatCode="0.00%">
                  <c:v>0.83499999999999996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6-4CE1-9327-ACA39A88F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02975440"/>
        <c:axId val="-1303538224"/>
      </c:barChart>
      <c:catAx>
        <c:axId val="-130297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03538224"/>
        <c:crosses val="autoZero"/>
        <c:auto val="1"/>
        <c:lblAlgn val="ctr"/>
        <c:lblOffset val="100"/>
        <c:noMultiLvlLbl val="0"/>
      </c:catAx>
      <c:valAx>
        <c:axId val="-130353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0297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Инициальное обезболивание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НПВС</c:v>
                </c:pt>
                <c:pt idx="1">
                  <c:v>Слабые опиоидные анальгетики</c:v>
                </c:pt>
                <c:pt idx="2">
                  <c:v> Сильные опиоидные анальгетики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0.27</c:v>
                </c:pt>
                <c:pt idx="1">
                  <c:v>0.59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3-4ECC-9B45-59E532DE7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Обезболивание в конце жизни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НПВС</c:v>
                </c:pt>
                <c:pt idx="1">
                  <c:v>Слабые опиоидные анальгетики</c:v>
                </c:pt>
                <c:pt idx="2">
                  <c:v> Сильные опиоидные анальгетики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 formatCode="0.00%">
                  <c:v>3.4000000000000002E-2</c:v>
                </c:pt>
                <c:pt idx="1">
                  <c:v>0.10100000000000001</c:v>
                </c:pt>
                <c:pt idx="2" formatCode="0.00%">
                  <c:v>0.86499999999999999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53-4ECC-9B45-59E532DE7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03321856"/>
        <c:axId val="-1303451952"/>
      </c:barChart>
      <c:catAx>
        <c:axId val="-130332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03451952"/>
        <c:crosses val="autoZero"/>
        <c:auto val="1"/>
        <c:lblAlgn val="ctr"/>
        <c:lblOffset val="100"/>
        <c:noMultiLvlLbl val="0"/>
      </c:catAx>
      <c:valAx>
        <c:axId val="-130345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0332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Инициальное обезболивание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НПВС</c:v>
                </c:pt>
                <c:pt idx="1">
                  <c:v>Слабые опиоидные анальгетики</c:v>
                </c:pt>
                <c:pt idx="2">
                  <c:v> Сильные опиоидные анальгетики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0.52300000000000002</c:v>
                </c:pt>
                <c:pt idx="1">
                  <c:v>0.46200000000000002</c:v>
                </c:pt>
                <c:pt idx="2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4-4EF2-B6F9-32FE5EAD43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Обезболивание в конце жизни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74-4EF2-B6F9-32FE5EAD43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НПВС</c:v>
                </c:pt>
                <c:pt idx="1">
                  <c:v>Слабые опиоидные анальгетики</c:v>
                </c:pt>
                <c:pt idx="2">
                  <c:v> Сильные опиоидные анальгетики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 formatCode="0.00%">
                  <c:v>0.25600000000000001</c:v>
                </c:pt>
                <c:pt idx="1">
                  <c:v>0.308</c:v>
                </c:pt>
                <c:pt idx="2" formatCode="0.00%">
                  <c:v>0.436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74-4EF2-B6F9-32FE5EAD4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16634144"/>
        <c:axId val="-1316550416"/>
      </c:barChart>
      <c:catAx>
        <c:axId val="-13166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16550416"/>
        <c:crosses val="autoZero"/>
        <c:auto val="1"/>
        <c:lblAlgn val="ctr"/>
        <c:lblOffset val="100"/>
        <c:noMultiLvlLbl val="0"/>
      </c:catAx>
      <c:valAx>
        <c:axId val="-131655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166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Медиана наблюдения 2 месяца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НПВС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 24 час</c:v>
                </c:pt>
                <c:pt idx="1">
                  <c:v>на 72 час</c:v>
                </c:pt>
                <c:pt idx="2">
                  <c:v>В конце жизни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3-47EC-8C82-A94FBBE6F4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Слабые опиоиды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 24 час</c:v>
                </c:pt>
                <c:pt idx="1">
                  <c:v>на 72 час</c:v>
                </c:pt>
                <c:pt idx="2">
                  <c:v>В конце жизни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 formatCode="0.00%">
                  <c:v>0.70499999999999996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F3-47EC-8C82-A94FBBE6F4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Сильные опиоиды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8888888888889E-2"/>
                  <c:y val="2.9368575624082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F3-47EC-8C82-A94FBBE6F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 24 час</c:v>
                </c:pt>
                <c:pt idx="1">
                  <c:v>на 72 час</c:v>
                </c:pt>
                <c:pt idx="2">
                  <c:v>В конце жизни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0.79</c:v>
                </c:pt>
                <c:pt idx="1">
                  <c:v>1</c:v>
                </c:pt>
                <c:pt idx="2" formatCode="0.00%">
                  <c:v>0.98899999999999999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F3-47EC-8C82-A94FBBE6F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417748544"/>
        <c:axId val="-1355179888"/>
      </c:barChart>
      <c:catAx>
        <c:axId val="-141774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55179888"/>
        <c:crosses val="autoZero"/>
        <c:auto val="1"/>
        <c:lblAlgn val="ctr"/>
        <c:lblOffset val="100"/>
        <c:noMultiLvlLbl val="0"/>
      </c:catAx>
      <c:valAx>
        <c:axId val="-1355179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1774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7AD24-27FC-4F2E-AB4A-1270D19D6B6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FED6F-E7C8-41F6-8F28-230F1780A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3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Common</a:t>
            </a:r>
            <a:r>
              <a:rPr lang="sk-SK" dirty="0"/>
              <a:t> </a:t>
            </a:r>
            <a:r>
              <a:rPr lang="sk-SK" dirty="0" err="1"/>
              <a:t>Terminology</a:t>
            </a:r>
            <a:r>
              <a:rPr lang="sk-SK" dirty="0"/>
              <a:t> </a:t>
            </a:r>
            <a:r>
              <a:rPr lang="sk-SK" dirty="0" err="1"/>
              <a:t>Criteria</a:t>
            </a:r>
            <a:r>
              <a:rPr lang="sk-SK" dirty="0"/>
              <a:t> </a:t>
            </a:r>
            <a:r>
              <a:rPr lang="sk-SK" dirty="0" err="1"/>
              <a:t>for</a:t>
            </a:r>
            <a:r>
              <a:rPr lang="sk-SK" dirty="0"/>
              <a:t> </a:t>
            </a:r>
            <a:r>
              <a:rPr lang="sk-SK" dirty="0" err="1"/>
              <a:t>Adverse</a:t>
            </a:r>
            <a:r>
              <a:rPr lang="sk-SK" dirty="0"/>
              <a:t> </a:t>
            </a:r>
            <a:r>
              <a:rPr lang="sk-SK" dirty="0" err="1"/>
              <a:t>Events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872DC-F47D-42A8-9064-6F27FCD8469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4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8424" y="2309563"/>
            <a:ext cx="8574622" cy="1104340"/>
          </a:xfrm>
        </p:spPr>
        <p:txBody>
          <a:bodyPr>
            <a:normAutofit fontScale="90000"/>
          </a:bodyPr>
          <a:lstStyle/>
          <a:p>
            <a:r>
              <a:rPr lang="ru-RU" dirty="0"/>
              <a:t>Клинические особенности</a:t>
            </a:r>
            <a:br>
              <a:rPr lang="ru-RU" dirty="0"/>
            </a:br>
            <a:r>
              <a:rPr lang="ru-RU" dirty="0"/>
              <a:t>терминального периода</a:t>
            </a:r>
            <a:br>
              <a:rPr lang="ru-RU" dirty="0"/>
            </a:br>
            <a:r>
              <a:rPr lang="ru-RU" dirty="0"/>
              <a:t>онкологических заболеваний у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4695" y="5469466"/>
            <a:ext cx="6987645" cy="1388534"/>
          </a:xfrm>
        </p:spPr>
        <p:txBody>
          <a:bodyPr/>
          <a:lstStyle/>
          <a:p>
            <a:r>
              <a:rPr lang="ru-RU" dirty="0"/>
              <a:t>Пшонкин Алексей Вадимович</a:t>
            </a:r>
          </a:p>
        </p:txBody>
      </p:sp>
    </p:spTree>
    <p:extLst>
      <p:ext uri="{BB962C8B-B14F-4D97-AF65-F5344CB8AC3E}">
        <p14:creationId xmlns:p14="http://schemas.microsoft.com/office/powerpoint/2010/main" val="404016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282AF-132A-4DA4-83D4-1A26AA65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35" y="0"/>
            <a:ext cx="10018713" cy="1752599"/>
          </a:xfrm>
        </p:spPr>
        <p:txBody>
          <a:bodyPr/>
          <a:lstStyle/>
          <a:p>
            <a:r>
              <a:rPr lang="ru-RU" dirty="0"/>
              <a:t>ФЗ№ 323 статья 66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B00D3-E959-48ED-A312-BD7C1ED2B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Согласие или несогласие пациента не может быть основанием для прекращения или непроведения реанимационных мероприятий. А это позволяет проводить реанимацию, даже если есть отказ.</a:t>
            </a:r>
          </a:p>
          <a:p>
            <a:r>
              <a:rPr lang="ru-RU" dirty="0"/>
              <a:t> Медики, в свою очередь, опасаются ситуаций, которые могут быть истолкованы как неоказание помощи больному согласно статьи 124 Уголовного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369195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1CAF9-87D9-4013-A8CA-236C374A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Статья 66 ФЗ № 323 «Определение момента смерти человека и прекращение реанимационных мероприятий» и в Постановлении Правительства РФ № 950 от 20 сентября 2012 года.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40441-B438-479C-A293-98EE0C664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 закону реанимация может даже не начинаться в двух случаях:</a:t>
            </a:r>
          </a:p>
          <a:p>
            <a:r>
              <a:rPr lang="ru-RU" dirty="0">
                <a:solidFill>
                  <a:srgbClr val="C00000"/>
                </a:solidFill>
              </a:rPr>
              <a:t>При состоянии клинической смерти на фоне прогрессирования достоверно установленных неизлечимых заболеваний или неизлечимых последствий острой травмы, несовместимых с жизнью;</a:t>
            </a:r>
          </a:p>
          <a:p>
            <a:endParaRPr lang="ru-RU" dirty="0"/>
          </a:p>
          <a:p>
            <a:r>
              <a:rPr lang="ru-RU" dirty="0"/>
              <a:t>При наличии признаков биологической смерти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6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CF1EC-EBE4-4221-A181-3C2ACC17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263" y="-76200"/>
            <a:ext cx="10018713" cy="1752599"/>
          </a:xfrm>
        </p:spPr>
        <p:txBody>
          <a:bodyPr/>
          <a:lstStyle/>
          <a:p>
            <a:r>
              <a:rPr lang="ru-RU" dirty="0"/>
              <a:t>Грустно, но факт….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0731D-7648-4CA0-90A6-019F5A45F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 медперсонала, который не сталкивается каждый день с паллиативными пациентами, всегда будет страх о том, что им предъявят обвинения  по статье 124 УК РФ «Неоказание помощи больному».</a:t>
            </a:r>
          </a:p>
          <a:p>
            <a:r>
              <a:rPr lang="ru-RU" dirty="0"/>
              <a:t>  Медицинский работник обязан спасать жизнь, под угрозой статьи 124 УК РФ, на основании все тех же статей 20 (часть 9) и 66 закона «Об основах охраны здоровья граждан в РФ».</a:t>
            </a:r>
          </a:p>
          <a:p>
            <a:r>
              <a:rPr lang="ru-RU" dirty="0">
                <a:solidFill>
                  <a:srgbClr val="C00000"/>
                </a:solidFill>
              </a:rPr>
              <a:t>  Даже подписанный отказ от реанимации в России не работает.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37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4EA0F-A452-4526-835D-77F5E4EC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817" y="-94130"/>
            <a:ext cx="10018713" cy="1752599"/>
          </a:xfrm>
        </p:spPr>
        <p:txBody>
          <a:bodyPr/>
          <a:lstStyle/>
          <a:p>
            <a:r>
              <a:rPr lang="ru-RU" dirty="0"/>
              <a:t>Заместительная гемотрансфузионная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7B0BA-88FF-4F98-A973-8E6565028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424" y="1721225"/>
            <a:ext cx="10086599" cy="406997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Насколько она необходима в последние дни жизни ребенка?</a:t>
            </a:r>
          </a:p>
        </p:txBody>
      </p:sp>
    </p:spTree>
    <p:extLst>
      <p:ext uri="{BB962C8B-B14F-4D97-AF65-F5344CB8AC3E}">
        <p14:creationId xmlns:p14="http://schemas.microsoft.com/office/powerpoint/2010/main" val="130921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CF80E-B15A-4917-A277-13B91190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0"/>
            <a:ext cx="10018713" cy="1752599"/>
          </a:xfrm>
        </p:spPr>
        <p:txBody>
          <a:bodyPr>
            <a:noAutofit/>
          </a:bodyPr>
          <a:lstStyle/>
          <a:p>
            <a:r>
              <a:rPr lang="ru-RU" sz="2800" dirty="0"/>
              <a:t>Приказ Министерства здравоохранения Российской Федерации (Минздрав России) от 2 апреля 2013 г. N 183н г. Москва "Об утверждении правил клинического использования донорской крови и (или) ее компонентов"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82069-A1A9-4AF0-852D-96F21B2CB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2151530"/>
            <a:ext cx="10018713" cy="3657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Пункт 53. Конкретные показания к трансфузии (переливанию) тромбоцитов определяет лечащий врач на основании анализа клинической картины и причин тромбоцитопении, степени ее выраженности и локализации кровотечения, объема и тяжести предстоящей операции.</a:t>
            </a:r>
          </a:p>
          <a:p>
            <a:endParaRPr lang="ru-RU" dirty="0"/>
          </a:p>
          <a:p>
            <a:r>
              <a:rPr lang="ru-RU" dirty="0"/>
              <a:t>Пункт 77. Критерием оценки трансфузии (переливания) донорской крови и </a:t>
            </a:r>
            <a:r>
              <a:rPr lang="ru-RU" dirty="0" err="1"/>
              <a:t>эритроцитсодержащих</a:t>
            </a:r>
            <a:r>
              <a:rPr lang="ru-RU" dirty="0"/>
              <a:t> компонентов у детей является комплексная оценка клинического состояния ребенка и данных лабораторного исследования.</a:t>
            </a:r>
          </a:p>
          <a:p>
            <a:pPr marL="0" indent="0">
              <a:buNone/>
            </a:pPr>
            <a:r>
              <a:rPr lang="ru-RU" dirty="0"/>
              <a:t>Для детей до 1 года в критическом состоянии трансфузия (переливание) донорской крови и (или) </a:t>
            </a:r>
            <a:r>
              <a:rPr lang="ru-RU" dirty="0" err="1"/>
              <a:t>эритроцитсодержащих</a:t>
            </a:r>
            <a:r>
              <a:rPr lang="ru-RU" dirty="0"/>
              <a:t> компонентов проводится при уровне гемоглобина менее 85 г/л. Для детей старшего возраста трансфузия (переливание) донорской крови и (или) </a:t>
            </a:r>
            <a:r>
              <a:rPr lang="ru-RU" dirty="0" err="1"/>
              <a:t>эритроцитсодержащих</a:t>
            </a:r>
            <a:r>
              <a:rPr lang="ru-RU" dirty="0"/>
              <a:t> компонентов - при уровне гемоглобина менее 70 г/л.</a:t>
            </a:r>
          </a:p>
        </p:txBody>
      </p:sp>
    </p:spTree>
    <p:extLst>
      <p:ext uri="{BB962C8B-B14F-4D97-AF65-F5344CB8AC3E}">
        <p14:creationId xmlns:p14="http://schemas.microsoft.com/office/powerpoint/2010/main" val="161437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A16DB6-4A02-47E4-BAA9-4F1F8C1D5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6" r="2" b="2"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6CA7D-66AA-47A1-BF29-17409674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86" y="190500"/>
            <a:ext cx="5260680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4000" dirty="0"/>
              <a:t>Но все таки показания к трансфузиям определят врач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9A0D642-AD26-410B-B37C-82057135E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r>
              <a:rPr lang="ru-RU" sz="2000" dirty="0"/>
              <a:t>Если нет эффекта от заместительной гемотрансфузионной терапии на фоне массивной прогрессии ЗНО</a:t>
            </a:r>
          </a:p>
          <a:p>
            <a:r>
              <a:rPr lang="ru-RU" sz="2000" dirty="0"/>
              <a:t>Если транспортировка ребенка до стационара для трансфузии опасна в терминальном периоде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КАКОЙ СМЫСЛ ПРОВОДИТЬ ТРАНСФУЗИИ?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8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41075"/>
          </a:xfrm>
        </p:spPr>
        <p:txBody>
          <a:bodyPr/>
          <a:lstStyle/>
          <a:p>
            <a:r>
              <a:rPr lang="ru-RU" dirty="0"/>
              <a:t>Изменение целей лечения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94295"/>
            <a:ext cx="10018713" cy="3996906"/>
          </a:xfrm>
        </p:spPr>
        <p:txBody>
          <a:bodyPr/>
          <a:lstStyle/>
          <a:p>
            <a:r>
              <a:rPr lang="ru-RU" dirty="0"/>
              <a:t>Трудность переходного периода для семьи</a:t>
            </a:r>
          </a:p>
          <a:p>
            <a:r>
              <a:rPr lang="ru-RU" dirty="0"/>
              <a:t>Продолжать ли переливать компоненты крови</a:t>
            </a:r>
          </a:p>
          <a:p>
            <a:r>
              <a:rPr lang="ru-RU" dirty="0"/>
              <a:t>Кормить ли и поить ли ребенка и как именно</a:t>
            </a:r>
          </a:p>
          <a:p>
            <a:pPr lvl="1"/>
            <a:r>
              <a:rPr lang="ru-RU" dirty="0"/>
              <a:t>Полезно заранее знать позицию семьи, что бы не принимать поспешных решений в кризисной ситуации</a:t>
            </a:r>
          </a:p>
          <a:p>
            <a:pPr lvl="1"/>
            <a:r>
              <a:rPr lang="ru-RU" dirty="0"/>
              <a:t>Семья имеет право поменять свое решение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45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176" y="487393"/>
            <a:ext cx="10018713" cy="685799"/>
          </a:xfrm>
        </p:spPr>
        <p:txBody>
          <a:bodyPr>
            <a:normAutofit fontScale="90000"/>
          </a:bodyPr>
          <a:lstStyle/>
          <a:p>
            <a:r>
              <a:rPr lang="ru-RU" dirty="0"/>
              <a:t>Усталость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62975"/>
            <a:ext cx="10018713" cy="5650300"/>
          </a:xfrm>
        </p:spPr>
        <p:txBody>
          <a:bodyPr/>
          <a:lstStyle/>
          <a:p>
            <a:r>
              <a:rPr lang="ru-RU" sz="2800" dirty="0"/>
              <a:t>Один из наиболее частых симптомов у паллиативных пациентов</a:t>
            </a:r>
          </a:p>
          <a:p>
            <a:r>
              <a:rPr lang="ru-RU" sz="2800" dirty="0"/>
              <a:t>Выраженная усталость часто является предвестником скорой смерти</a:t>
            </a:r>
          </a:p>
          <a:p>
            <a:r>
              <a:rPr lang="ru-RU" sz="2800" dirty="0"/>
              <a:t>Помощь:</a:t>
            </a:r>
          </a:p>
          <a:p>
            <a:pPr lvl="2"/>
            <a:r>
              <a:rPr lang="ru-RU" sz="2800" dirty="0"/>
              <a:t>Более удобное окружающее пространство</a:t>
            </a:r>
          </a:p>
          <a:p>
            <a:pPr lvl="2"/>
            <a:r>
              <a:rPr lang="ru-RU" sz="2800" dirty="0"/>
              <a:t>Контроль боли и других беспокоящих симптомов</a:t>
            </a:r>
          </a:p>
          <a:p>
            <a:pPr lvl="2"/>
            <a:r>
              <a:rPr lang="ru-RU" sz="2800" dirty="0" err="1"/>
              <a:t>Дексаметазон</a:t>
            </a:r>
            <a:r>
              <a:rPr lang="ru-RU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239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94426"/>
          </a:xfrm>
        </p:spPr>
        <p:txBody>
          <a:bodyPr>
            <a:normAutofit fontScale="90000"/>
          </a:bodyPr>
          <a:lstStyle/>
          <a:p>
            <a:r>
              <a:rPr lang="ru-RU" dirty="0"/>
              <a:t>Боль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56273"/>
            <a:ext cx="10018713" cy="413492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Внимательная оценка боли, особенно когда ребенок не может уже сам говорить</a:t>
            </a:r>
          </a:p>
          <a:p>
            <a:r>
              <a:rPr lang="ru-RU" sz="2800" dirty="0"/>
              <a:t>Обезболивающие препараты не отменяются, даже если ребенок не может сообщить о боли</a:t>
            </a:r>
          </a:p>
          <a:p>
            <a:r>
              <a:rPr lang="ru-RU" sz="2800" dirty="0"/>
              <a:t>У части детей необходим переход на парентеральное введение анальгетиков (при проблемах с глотанием, при повторной рвоте или парезе кишечника)</a:t>
            </a:r>
          </a:p>
          <a:p>
            <a:r>
              <a:rPr lang="ru-RU" sz="2800" dirty="0"/>
              <a:t>Дозы анальгетиков должны наращиваться при усилении боли</a:t>
            </a:r>
          </a:p>
          <a:p>
            <a:r>
              <a:rPr lang="ru-RU" sz="2800" dirty="0"/>
              <a:t>Иногда необходима терминальная </a:t>
            </a:r>
            <a:r>
              <a:rPr lang="ru-RU" sz="2800" dirty="0" err="1"/>
              <a:t>седация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2578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A452D2-3551-4CF0-AE74-FB9F8B4E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923895"/>
            <a:ext cx="4410635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242852"/>
                </a:solidFill>
              </a:rPr>
              <a:t>Динамика встречаемости типов болевого синдрома в исследовании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938B4E3-77DE-4518-8F78-05C06472DAEC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1869141" y="1842247"/>
          <a:ext cx="4226859" cy="475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06A8B575-F2FB-44EE-BDA4-45A771C31463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69426" y="1483290"/>
          <a:ext cx="4074459" cy="2214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802">
                  <a:extLst>
                    <a:ext uri="{9D8B030D-6E8A-4147-A177-3AD203B41FA5}">
                      <a16:colId xmlns:a16="http://schemas.microsoft.com/office/drawing/2014/main" val="3282628619"/>
                    </a:ext>
                  </a:extLst>
                </a:gridCol>
                <a:gridCol w="1079577">
                  <a:extLst>
                    <a:ext uri="{9D8B030D-6E8A-4147-A177-3AD203B41FA5}">
                      <a16:colId xmlns:a16="http://schemas.microsoft.com/office/drawing/2014/main" val="756685005"/>
                    </a:ext>
                  </a:extLst>
                </a:gridCol>
                <a:gridCol w="1079577">
                  <a:extLst>
                    <a:ext uri="{9D8B030D-6E8A-4147-A177-3AD203B41FA5}">
                      <a16:colId xmlns:a16="http://schemas.microsoft.com/office/drawing/2014/main" val="2258215068"/>
                    </a:ext>
                  </a:extLst>
                </a:gridCol>
                <a:gridCol w="727503">
                  <a:extLst>
                    <a:ext uri="{9D8B030D-6E8A-4147-A177-3AD203B41FA5}">
                      <a16:colId xmlns:a16="http://schemas.microsoft.com/office/drawing/2014/main" val="4151887828"/>
                    </a:ext>
                  </a:extLst>
                </a:gridCol>
              </a:tblGrid>
              <a:tr h="827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Диагноз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Ноцицептивная боль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Нейропатическая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Смешанная боль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0962297"/>
                  </a:ext>
                </a:extLst>
              </a:tr>
              <a:tr h="337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Гемобластозы (</a:t>
                      </a:r>
                      <a:r>
                        <a:rPr lang="en-US" sz="1000" dirty="0">
                          <a:effectLst/>
                        </a:rPr>
                        <a:t>n)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39 (13,7%)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28 (9,9%)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3286738"/>
                  </a:ext>
                </a:extLst>
              </a:tr>
              <a:tr h="337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Опухоли ЦНС</a:t>
                      </a:r>
                      <a:r>
                        <a:rPr lang="en-US" sz="1000" dirty="0">
                          <a:effectLst/>
                        </a:rPr>
                        <a:t> (n)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27 (9,5%)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12 (4,2%)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8636480"/>
                  </a:ext>
                </a:extLst>
              </a:tr>
              <a:tr h="506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Экстракраниальные солидные новообразования </a:t>
                      </a:r>
                      <a:r>
                        <a:rPr lang="en-US" sz="1000" dirty="0">
                          <a:effectLst/>
                        </a:rPr>
                        <a:t>(n)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42 (14,8%)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 (0,4%)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135 (47,5%)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7168049"/>
                  </a:ext>
                </a:extLst>
              </a:tr>
              <a:tr h="206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108 (38%)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 (0,4%)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175 (61,6%)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6886064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8AAE6BC-CDB7-4241-B145-9AB705875829}"/>
              </a:ext>
            </a:extLst>
          </p:cNvPr>
          <p:cNvGraphicFramePr>
            <a:graphicFrameLocks noGrp="1"/>
          </p:cNvGraphicFramePr>
          <p:nvPr/>
        </p:nvGraphicFramePr>
        <p:xfrm>
          <a:off x="6369425" y="4251092"/>
          <a:ext cx="4074458" cy="2485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803">
                  <a:extLst>
                    <a:ext uri="{9D8B030D-6E8A-4147-A177-3AD203B41FA5}">
                      <a16:colId xmlns:a16="http://schemas.microsoft.com/office/drawing/2014/main" val="4090692131"/>
                    </a:ext>
                  </a:extLst>
                </a:gridCol>
                <a:gridCol w="1079577">
                  <a:extLst>
                    <a:ext uri="{9D8B030D-6E8A-4147-A177-3AD203B41FA5}">
                      <a16:colId xmlns:a16="http://schemas.microsoft.com/office/drawing/2014/main" val="498051475"/>
                    </a:ext>
                  </a:extLst>
                </a:gridCol>
                <a:gridCol w="1079577">
                  <a:extLst>
                    <a:ext uri="{9D8B030D-6E8A-4147-A177-3AD203B41FA5}">
                      <a16:colId xmlns:a16="http://schemas.microsoft.com/office/drawing/2014/main" val="2306480601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1083921604"/>
                    </a:ext>
                  </a:extLst>
                </a:gridCol>
              </a:tblGrid>
              <a:tr h="11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Диагноз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Ноцицептивная боль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Нейропатическая боль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Смешанная боль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979652"/>
                  </a:ext>
                </a:extLst>
              </a:tr>
              <a:tr h="279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Гемобластозы (</a:t>
                      </a:r>
                      <a:r>
                        <a:rPr lang="en-US" sz="900">
                          <a:effectLst/>
                        </a:rPr>
                        <a:t>n)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14 (4,9%)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53 (18,7%)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0792310"/>
                  </a:ext>
                </a:extLst>
              </a:tr>
              <a:tr h="279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Опухоли ЦНС</a:t>
                      </a:r>
                      <a:r>
                        <a:rPr lang="en-US" sz="900">
                          <a:effectLst/>
                        </a:rPr>
                        <a:t> (n)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21 (7,4%)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18 (6,3%)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6679884"/>
                  </a:ext>
                </a:extLst>
              </a:tr>
              <a:tr h="465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Экстракраниальные солидные новообразования </a:t>
                      </a:r>
                      <a:r>
                        <a:rPr lang="en-US" sz="900">
                          <a:effectLst/>
                        </a:rPr>
                        <a:t>(n)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 (0,7%)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176 (62%)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5738150"/>
                  </a:ext>
                </a:extLst>
              </a:tr>
              <a:tr h="358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37 (13%)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247 (87%)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8183241"/>
                  </a:ext>
                </a:extLst>
              </a:tr>
            </a:tbl>
          </a:graphicData>
        </a:graphic>
      </p:graphicFrame>
      <p:sp>
        <p:nvSpPr>
          <p:cNvPr id="16" name="Текст 15">
            <a:extLst>
              <a:ext uri="{FF2B5EF4-FFF2-40B4-BE49-F238E27FC236}">
                <a16:creationId xmlns:a16="http://schemas.microsoft.com/office/drawing/2014/main" id="{31292AB4-821E-4BFE-A78A-1A0658681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5830" y="999747"/>
            <a:ext cx="4041648" cy="457200"/>
          </a:xfrm>
        </p:spPr>
        <p:txBody>
          <a:bodyPr/>
          <a:lstStyle/>
          <a:p>
            <a:pPr marL="45720">
              <a:spcBef>
                <a:spcPts val="300"/>
              </a:spcBef>
              <a:buClr>
                <a:schemeClr val="accent3"/>
              </a:buClr>
            </a:pPr>
            <a:r>
              <a:rPr lang="ru-RU" sz="1900" dirty="0">
                <a:solidFill>
                  <a:schemeClr val="tx1">
                    <a:tint val="95000"/>
                  </a:schemeClr>
                </a:solidFill>
              </a:rPr>
              <a:t>Тип боли при первичном обращении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38D149F6-AE5A-4CEE-8FC4-3E1CDFE1DCA3}"/>
              </a:ext>
            </a:extLst>
          </p:cNvPr>
          <p:cNvSpPr txBox="1">
            <a:spLocks/>
          </p:cNvSpPr>
          <p:nvPr/>
        </p:nvSpPr>
        <p:spPr>
          <a:xfrm>
            <a:off x="6369425" y="3793891"/>
            <a:ext cx="4041648" cy="45720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>
            <a:lvl1pPr marL="45720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Тип боли в конце жизни</a:t>
            </a:r>
          </a:p>
        </p:txBody>
      </p:sp>
      <p:sp>
        <p:nvSpPr>
          <p:cNvPr id="2" name="Овал 1"/>
          <p:cNvSpPr/>
          <p:nvPr/>
        </p:nvSpPr>
        <p:spPr>
          <a:xfrm>
            <a:off x="9687339" y="3379305"/>
            <a:ext cx="756544" cy="4770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687339" y="6355936"/>
            <a:ext cx="756544" cy="4770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5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20305"/>
          </a:xfrm>
        </p:spPr>
        <p:txBody>
          <a:bodyPr>
            <a:normAutofit/>
          </a:bodyPr>
          <a:lstStyle/>
          <a:p>
            <a:r>
              <a:rPr lang="ru-RU" dirty="0"/>
              <a:t>Признаки приближающейся смерти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39019"/>
            <a:ext cx="10018713" cy="4152181"/>
          </a:xfrm>
        </p:spPr>
        <p:txBody>
          <a:bodyPr/>
          <a:lstStyle/>
          <a:p>
            <a:r>
              <a:rPr lang="ru-RU" dirty="0"/>
              <a:t>Нарастание слабости и истощения</a:t>
            </a:r>
          </a:p>
          <a:p>
            <a:r>
              <a:rPr lang="ru-RU" dirty="0"/>
              <a:t>Необходимость спать большую часть времени</a:t>
            </a:r>
          </a:p>
          <a:p>
            <a:r>
              <a:rPr lang="ru-RU" dirty="0"/>
              <a:t>Прогрессирующая потеря веса</a:t>
            </a:r>
          </a:p>
          <a:p>
            <a:r>
              <a:rPr lang="ru-RU" dirty="0"/>
              <a:t>Отказ от еды и питья</a:t>
            </a:r>
          </a:p>
          <a:p>
            <a:r>
              <a:rPr lang="ru-RU" dirty="0"/>
              <a:t>Отсутствие интереса к общению с родными, к играм</a:t>
            </a:r>
            <a:endParaRPr lang="en-US" dirty="0"/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Вопрос – насколько эти признаки абсолютны и четко ориентируют врача о приближении смерти пациента?</a:t>
            </a:r>
          </a:p>
        </p:txBody>
      </p:sp>
    </p:spTree>
    <p:extLst>
      <p:ext uri="{BB962C8B-B14F-4D97-AF65-F5344CB8AC3E}">
        <p14:creationId xmlns:p14="http://schemas.microsoft.com/office/powerpoint/2010/main" val="18685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3F6B0-BC60-4F4B-AF06-1D6202F3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285" y="308044"/>
            <a:ext cx="8521430" cy="1596957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Количество пациентов, нуждающихся в анальгетической терапии в исследовании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5D12DB9-C59D-4639-9B35-DF9C66E5C0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16222" y="1838527"/>
            <a:ext cx="6693731" cy="47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62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862ED-E8A1-4B6F-A8FD-D84FE07A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845" y="69513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Различия частоты встречаемости болевого синдрома в зависимости от основного заболевания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EC05AC2-A2EC-4173-B95A-DE0F7C63A54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81200" y="2249489"/>
          <a:ext cx="3939702" cy="3497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097">
                  <a:extLst>
                    <a:ext uri="{9D8B030D-6E8A-4147-A177-3AD203B41FA5}">
                      <a16:colId xmlns:a16="http://schemas.microsoft.com/office/drawing/2014/main" val="2295044357"/>
                    </a:ext>
                  </a:extLst>
                </a:gridCol>
                <a:gridCol w="1313097">
                  <a:extLst>
                    <a:ext uri="{9D8B030D-6E8A-4147-A177-3AD203B41FA5}">
                      <a16:colId xmlns:a16="http://schemas.microsoft.com/office/drawing/2014/main" val="3950583196"/>
                    </a:ext>
                  </a:extLst>
                </a:gridCol>
                <a:gridCol w="1313508">
                  <a:extLst>
                    <a:ext uri="{9D8B030D-6E8A-4147-A177-3AD203B41FA5}">
                      <a16:colId xmlns:a16="http://schemas.microsoft.com/office/drawing/2014/main" val="25223972"/>
                    </a:ext>
                  </a:extLst>
                </a:gridCol>
              </a:tblGrid>
              <a:tr h="95933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Основное заболевание</a:t>
                      </a: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Болевой синдром присутствовал</a:t>
                      </a: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Болевой синдром отсутствовал</a:t>
                      </a:r>
                    </a:p>
                  </a:txBody>
                  <a:tcPr marL="55830" marR="55830" marT="0" marB="0"/>
                </a:tc>
                <a:extLst>
                  <a:ext uri="{0D108BD9-81ED-4DB2-BD59-A6C34878D82A}">
                    <a16:rowId xmlns:a16="http://schemas.microsoft.com/office/drawing/2014/main" val="675512266"/>
                  </a:ext>
                </a:extLst>
              </a:tr>
              <a:tr h="116862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Экстракраниальные солидные новообразования</a:t>
                      </a: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178 пациентов</a:t>
                      </a: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пациентов</a:t>
                      </a:r>
                    </a:p>
                  </a:txBody>
                  <a:tcPr marL="55830" marR="55830" marT="0" marB="0"/>
                </a:tc>
                <a:extLst>
                  <a:ext uri="{0D108BD9-81ED-4DB2-BD59-A6C34878D82A}">
                    <a16:rowId xmlns:a16="http://schemas.microsoft.com/office/drawing/2014/main" val="272934888"/>
                  </a:ext>
                </a:extLst>
              </a:tr>
              <a:tr h="68464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Опухоли ЦНС</a:t>
                      </a: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пациентов</a:t>
                      </a: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пациентов</a:t>
                      </a:r>
                    </a:p>
                  </a:txBody>
                  <a:tcPr marL="55830" marR="55830" marT="0" marB="0"/>
                </a:tc>
                <a:extLst>
                  <a:ext uri="{0D108BD9-81ED-4DB2-BD59-A6C34878D82A}">
                    <a16:rowId xmlns:a16="http://schemas.microsoft.com/office/drawing/2014/main" val="3899056999"/>
                  </a:ext>
                </a:extLst>
              </a:tr>
              <a:tr h="68464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830" marR="5583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p&lt;0,001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30" marR="55830" marT="0" marB="0"/>
                </a:tc>
                <a:extLst>
                  <a:ext uri="{0D108BD9-81ED-4DB2-BD59-A6C34878D82A}">
                    <a16:rowId xmlns:a16="http://schemas.microsoft.com/office/drawing/2014/main" val="713623555"/>
                  </a:ext>
                </a:extLst>
              </a:tr>
            </a:tbl>
          </a:graphicData>
        </a:graphic>
      </p:graphicFrame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id="{E773097C-15EF-432D-8091-1690AB37959F}"/>
              </a:ext>
            </a:extLst>
          </p:cNvPr>
          <p:cNvGraphicFramePr>
            <a:graphicFrameLocks/>
          </p:cNvGraphicFramePr>
          <p:nvPr/>
        </p:nvGraphicFramePr>
        <p:xfrm>
          <a:off x="6266327" y="2249490"/>
          <a:ext cx="4137214" cy="3483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928">
                  <a:extLst>
                    <a:ext uri="{9D8B030D-6E8A-4147-A177-3AD203B41FA5}">
                      <a16:colId xmlns:a16="http://schemas.microsoft.com/office/drawing/2014/main" val="1363364750"/>
                    </a:ext>
                  </a:extLst>
                </a:gridCol>
                <a:gridCol w="1378928">
                  <a:extLst>
                    <a:ext uri="{9D8B030D-6E8A-4147-A177-3AD203B41FA5}">
                      <a16:colId xmlns:a16="http://schemas.microsoft.com/office/drawing/2014/main" val="1630263640"/>
                    </a:ext>
                  </a:extLst>
                </a:gridCol>
                <a:gridCol w="1379358">
                  <a:extLst>
                    <a:ext uri="{9D8B030D-6E8A-4147-A177-3AD203B41FA5}">
                      <a16:colId xmlns:a16="http://schemas.microsoft.com/office/drawing/2014/main" val="1318742307"/>
                    </a:ext>
                  </a:extLst>
                </a:gridCol>
              </a:tblGrid>
              <a:tr h="970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Основное заболевание</a:t>
                      </a:r>
                    </a:p>
                  </a:txBody>
                  <a:tcPr marL="45601" marR="45601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Болевой синдром присутствовал</a:t>
                      </a:r>
                    </a:p>
                  </a:txBody>
                  <a:tcPr marL="45601" marR="45601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Болевой синдром отсутствовал</a:t>
                      </a:r>
                    </a:p>
                  </a:txBody>
                  <a:tcPr marL="45601" marR="45601" marT="0" marB="0"/>
                </a:tc>
                <a:extLst>
                  <a:ext uri="{0D108BD9-81ED-4DB2-BD59-A6C34878D82A}">
                    <a16:rowId xmlns:a16="http://schemas.microsoft.com/office/drawing/2014/main" val="1383802288"/>
                  </a:ext>
                </a:extLst>
              </a:tr>
              <a:tr h="113354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Гемобластозы</a:t>
                      </a:r>
                      <a:endParaRPr kumimoji="0"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601" marR="45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67 пациентов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5601" marR="45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27 пациентов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5601" marR="45601" marT="0" marB="0"/>
                </a:tc>
                <a:extLst>
                  <a:ext uri="{0D108BD9-81ED-4DB2-BD59-A6C34878D82A}">
                    <a16:rowId xmlns:a16="http://schemas.microsoft.com/office/drawing/2014/main" val="2296783507"/>
                  </a:ext>
                </a:extLst>
              </a:tr>
              <a:tr h="71011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kumimoji="0"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Опухоли ЦНС</a:t>
                      </a:r>
                    </a:p>
                  </a:txBody>
                  <a:tcPr marL="45601" marR="45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39 пациентов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5601" marR="45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78 пациентов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5601" marR="45601" marT="0" marB="0"/>
                </a:tc>
                <a:extLst>
                  <a:ext uri="{0D108BD9-81ED-4DB2-BD59-A6C34878D82A}">
                    <a16:rowId xmlns:a16="http://schemas.microsoft.com/office/drawing/2014/main" val="3648241809"/>
                  </a:ext>
                </a:extLst>
              </a:tr>
              <a:tr h="6694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5601" marR="45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5601" marR="456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p&lt;0,001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5601" marR="45601" marT="0" marB="0"/>
                </a:tc>
                <a:extLst>
                  <a:ext uri="{0D108BD9-81ED-4DB2-BD59-A6C34878D82A}">
                    <a16:rowId xmlns:a16="http://schemas.microsoft.com/office/drawing/2014/main" val="222337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851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7B364-152B-453F-8281-BAF5A468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771939"/>
            <a:ext cx="8229600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800" dirty="0"/>
              <a:t>Сравнение инициального обезболивания и анальгетической терапии в конце жизни (все пациенты)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B032A4F-A2E0-42C8-8324-D33261F151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199" y="2249487"/>
          <a:ext cx="7602072" cy="416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714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ADA62-1415-4081-8BFF-EB45C82E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98443"/>
            <a:ext cx="8229600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800" dirty="0"/>
              <a:t>Сравнение инициального обезболивания и анальгетической терапии в конце жизни (больные гемобластозами)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00E8F45-DC01-4AC4-BC20-FBAAC059AB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3007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ABCFA-5F50-477F-8C11-40B3A72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679" y="877957"/>
            <a:ext cx="8229600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800" dirty="0"/>
              <a:t>Сравнение инициального обезболивания и анальгетической терапии в конце жизни (больные с экстракраниальными солидными опухолями в исследовании)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8BCC551-BA7A-49F2-8B35-71F20746D1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500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9688A-A3DB-4BC4-8A91-3AD97440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800" dirty="0"/>
              <a:t>Сравнение инициального обезболивания и анальгетической терапии в конце жизни (больные с опухолями ЦНС)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0CBE2CF-1F56-49BA-A563-4B4646B0C3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9234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70" y="773349"/>
            <a:ext cx="8229600" cy="106680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800" dirty="0"/>
              <a:t>Применение сильных опиоидных анальгетиков в различных возрастных группах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76" y="1840149"/>
            <a:ext cx="82295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31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80CD7-83FF-4752-B51F-197B9BEB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082" y="210140"/>
            <a:ext cx="8382000" cy="702068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400" dirty="0"/>
              <a:t>Переносимость и безопасность сильных опиоидных анальгетиков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</p:nvPr>
        </p:nvGraphicFramePr>
        <p:xfrm>
          <a:off x="1640733" y="1332690"/>
          <a:ext cx="8482518" cy="5124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566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Нежелательное явление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Количество пациентов с НЯ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% от общего числа больных, получавших терапию сильными опиоидами (</a:t>
                      </a: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</a:t>
                      </a:r>
                      <a:r>
                        <a:rPr lang="ru-RU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=227)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Количество пациентов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Степень 1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по </a:t>
                      </a:r>
                      <a:r>
                        <a:rPr lang="en-US" sz="1200" b="1" dirty="0"/>
                        <a:t>CTCAE</a:t>
                      </a:r>
                      <a:endParaRPr lang="ru-RU" sz="1200" b="1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Степень 2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по </a:t>
                      </a:r>
                      <a:r>
                        <a:rPr lang="en-US" sz="1200" b="1" dirty="0"/>
                        <a:t>CTCAE</a:t>
                      </a:r>
                      <a:endParaRPr lang="ru-RU" sz="1200" b="1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Степень 3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по </a:t>
                      </a:r>
                      <a:r>
                        <a:rPr lang="en-US" sz="1200" b="1" dirty="0"/>
                        <a:t>CTCAE</a:t>
                      </a:r>
                      <a:endParaRPr lang="ru-RU" sz="1200" b="1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Степень 4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по </a:t>
                      </a:r>
                      <a:r>
                        <a:rPr lang="en-US" sz="1200" b="1" dirty="0"/>
                        <a:t>CTCAE</a:t>
                      </a:r>
                      <a:endParaRPr lang="ru-RU" sz="1200" b="1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Тошнота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13 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5,7%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Рвота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 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1,8%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Кожная токсичность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(зуд)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4,4%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Дыхательная недостаточность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 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0%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Запор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25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11%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19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3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Задержка мочи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2,66%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52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Опиоид</a:t>
                      </a:r>
                      <a:r>
                        <a:rPr lang="ru-RU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-индуцированная </a:t>
                      </a:r>
                      <a:r>
                        <a:rPr lang="ru-RU" sz="105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гипералгезия</a:t>
                      </a:r>
                      <a:r>
                        <a:rPr lang="ru-RU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и </a:t>
                      </a:r>
                      <a:r>
                        <a:rPr lang="ru-RU" sz="105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опиоид</a:t>
                      </a:r>
                      <a:r>
                        <a:rPr lang="ru-RU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-индуцированная </a:t>
                      </a:r>
                      <a:r>
                        <a:rPr lang="ru-RU" sz="105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нейротоксичность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0,44%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96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Всего пациентов с побочными эффектами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59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26%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marL="21915" marR="21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9303026" y="2875723"/>
            <a:ext cx="477078" cy="2650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25409" y="4803915"/>
            <a:ext cx="477078" cy="2650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60036" y="3564835"/>
            <a:ext cx="6652591" cy="6626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90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0669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Эффективность анальгетической терапии в исследовании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756680"/>
              </p:ext>
            </p:extLst>
          </p:nvPr>
        </p:nvGraphicFramePr>
        <p:xfrm>
          <a:off x="1470211" y="1335741"/>
          <a:ext cx="9619129" cy="527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5726350" y="2830749"/>
            <a:ext cx="778213" cy="0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868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AABD4D-9381-4539-B5D1-0E32D17565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48913" y="238528"/>
            <a:ext cx="7717064" cy="6924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96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99868"/>
          </a:xfrm>
        </p:spPr>
        <p:txBody>
          <a:bodyPr>
            <a:normAutofit fontScale="90000"/>
          </a:bodyPr>
          <a:lstStyle/>
          <a:p>
            <a:r>
              <a:rPr lang="ru-RU" dirty="0"/>
              <a:t>Ливерпульский алгоритм помощи в конце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020018"/>
            <a:ext cx="10018713" cy="4708586"/>
          </a:xfrm>
        </p:spPr>
        <p:txBody>
          <a:bodyPr>
            <a:normAutofit/>
          </a:bodyPr>
          <a:lstStyle/>
          <a:p>
            <a:r>
              <a:rPr lang="ru-RU" dirty="0"/>
              <a:t>Фокус на последние дни и часы жизни</a:t>
            </a:r>
          </a:p>
          <a:p>
            <a:r>
              <a:rPr lang="ru-RU" dirty="0"/>
              <a:t>Комфортное выявление симптомов и их устранение</a:t>
            </a:r>
          </a:p>
          <a:p>
            <a:r>
              <a:rPr lang="ru-RU" dirty="0"/>
              <a:t>Психологическая поддержка</a:t>
            </a:r>
          </a:p>
          <a:p>
            <a:r>
              <a:rPr lang="ru-RU" dirty="0"/>
              <a:t>Религиозная и духовная поддержка</a:t>
            </a:r>
          </a:p>
          <a:p>
            <a:r>
              <a:rPr lang="ru-RU" dirty="0"/>
              <a:t>Общение с пациентом </a:t>
            </a:r>
            <a:r>
              <a:rPr lang="ru-RU"/>
              <a:t>и его семьей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55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6BD4D5CC-C465-463D-B6AF-4736F82FE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037" y="466166"/>
            <a:ext cx="8643501" cy="57911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978CAC-C7F1-49FA-9ACE-4072D995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658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03053"/>
          </a:xfrm>
        </p:spPr>
        <p:txBody>
          <a:bodyPr/>
          <a:lstStyle/>
          <a:p>
            <a:r>
              <a:rPr lang="ru-RU" dirty="0"/>
              <a:t>Одышка и шумное дыхание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78635"/>
            <a:ext cx="10018713" cy="4212566"/>
          </a:xfrm>
        </p:spPr>
        <p:txBody>
          <a:bodyPr/>
          <a:lstStyle/>
          <a:p>
            <a:r>
              <a:rPr lang="ru-RU" dirty="0"/>
              <a:t>Встречается почти у 70% детей в терминальном периоде</a:t>
            </a:r>
          </a:p>
          <a:p>
            <a:r>
              <a:rPr lang="ru-RU" dirty="0"/>
              <a:t>Обычно не мешают самому ребенку</a:t>
            </a:r>
          </a:p>
          <a:p>
            <a:r>
              <a:rPr lang="ru-RU" dirty="0"/>
              <a:t>Помощь:</a:t>
            </a:r>
          </a:p>
          <a:p>
            <a:pPr lvl="1"/>
            <a:r>
              <a:rPr lang="ru-RU" dirty="0"/>
              <a:t>Приподнятый головной конец кровати</a:t>
            </a:r>
          </a:p>
          <a:p>
            <a:pPr lvl="1"/>
            <a:r>
              <a:rPr lang="ru-RU" dirty="0" err="1"/>
              <a:t>Опиоиды</a:t>
            </a:r>
            <a:r>
              <a:rPr lang="ru-RU" dirty="0"/>
              <a:t> могут облегчить одышку в терминальном периоде</a:t>
            </a:r>
          </a:p>
          <a:p>
            <a:pPr lvl="1"/>
            <a:r>
              <a:rPr lang="ru-RU" dirty="0" err="1"/>
              <a:t>Бензодиазепины</a:t>
            </a:r>
            <a:r>
              <a:rPr lang="ru-RU" dirty="0"/>
              <a:t> и терминальная </a:t>
            </a:r>
            <a:r>
              <a:rPr lang="ru-RU" dirty="0" err="1"/>
              <a:t>седация</a:t>
            </a:r>
            <a:endParaRPr lang="ru-RU" dirty="0"/>
          </a:p>
          <a:p>
            <a:pPr lvl="1"/>
            <a:r>
              <a:rPr lang="ru-RU" dirty="0" err="1"/>
              <a:t>Бронходилататоры</a:t>
            </a:r>
            <a:r>
              <a:rPr lang="ru-RU" dirty="0"/>
              <a:t> и </a:t>
            </a:r>
            <a:r>
              <a:rPr lang="ru-RU" dirty="0" err="1"/>
              <a:t>дексаметазон</a:t>
            </a:r>
            <a:endParaRPr lang="ru-RU" dirty="0"/>
          </a:p>
          <a:p>
            <a:pPr lvl="1"/>
            <a:r>
              <a:rPr lang="ru-RU" dirty="0"/>
              <a:t>Кислород через лицевую маску</a:t>
            </a:r>
            <a:r>
              <a:rPr lang="en-US" dirty="0"/>
              <a:t>/</a:t>
            </a:r>
            <a:r>
              <a:rPr lang="ru-RU" dirty="0"/>
              <a:t>канюли</a:t>
            </a:r>
          </a:p>
        </p:txBody>
      </p:sp>
    </p:spTree>
    <p:extLst>
      <p:ext uri="{BB962C8B-B14F-4D97-AF65-F5344CB8AC3E}">
        <p14:creationId xmlns:p14="http://schemas.microsoft.com/office/powerpoint/2010/main" val="803701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677175"/>
            <a:ext cx="10018713" cy="780690"/>
          </a:xfrm>
        </p:spPr>
        <p:txBody>
          <a:bodyPr/>
          <a:lstStyle/>
          <a:p>
            <a:r>
              <a:rPr lang="ru-RU" dirty="0"/>
              <a:t>Отсутствие аппетита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25283"/>
            <a:ext cx="10018713" cy="4065917"/>
          </a:xfrm>
        </p:spPr>
        <p:txBody>
          <a:bodyPr/>
          <a:lstStyle/>
          <a:p>
            <a:pPr algn="just"/>
            <a:r>
              <a:rPr lang="ru-RU" dirty="0"/>
              <a:t>Важно! Хороший контроль боли и других тревожащих симптомов.</a:t>
            </a:r>
          </a:p>
          <a:p>
            <a:pPr algn="just"/>
            <a:r>
              <a:rPr lang="ru-RU" dirty="0"/>
              <a:t>В терминальном периоде потребность в еде и жидкости резко снижены</a:t>
            </a:r>
          </a:p>
          <a:p>
            <a:r>
              <a:rPr lang="ru-RU" dirty="0"/>
              <a:t>Не оправдана постановка </a:t>
            </a:r>
            <a:r>
              <a:rPr lang="ru-RU" dirty="0" err="1"/>
              <a:t>назо-гастрального</a:t>
            </a:r>
            <a:r>
              <a:rPr lang="ru-RU" dirty="0"/>
              <a:t> зонда или парентеральное питание. Но может быть полезно смачивание губ и полости рта обычной водой.</a:t>
            </a:r>
          </a:p>
        </p:txBody>
      </p:sp>
    </p:spTree>
    <p:extLst>
      <p:ext uri="{BB962C8B-B14F-4D97-AF65-F5344CB8AC3E}">
        <p14:creationId xmlns:p14="http://schemas.microsoft.com/office/powerpoint/2010/main" val="2771069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03053"/>
          </a:xfrm>
        </p:spPr>
        <p:txBody>
          <a:bodyPr>
            <a:normAutofit/>
          </a:bodyPr>
          <a:lstStyle/>
          <a:p>
            <a:r>
              <a:rPr lang="ru-RU" dirty="0"/>
              <a:t>Тошнота и рвота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99405"/>
            <a:ext cx="10018713" cy="4091796"/>
          </a:xfrm>
        </p:spPr>
        <p:txBody>
          <a:bodyPr/>
          <a:lstStyle/>
          <a:p>
            <a:r>
              <a:rPr lang="ru-RU" sz="2800" dirty="0"/>
              <a:t>Исключение обратимых причин (</a:t>
            </a:r>
            <a:r>
              <a:rPr lang="ru-RU" sz="2800" dirty="0" err="1"/>
              <a:t>эметогенный</a:t>
            </a:r>
            <a:r>
              <a:rPr lang="ru-RU" sz="2800" dirty="0"/>
              <a:t> эффект анальгетиков, инфекционные проблемы)</a:t>
            </a:r>
          </a:p>
          <a:p>
            <a:r>
              <a:rPr lang="ru-RU" sz="2800" dirty="0"/>
              <a:t>Помощь:</a:t>
            </a:r>
          </a:p>
          <a:p>
            <a:pPr lvl="2"/>
            <a:r>
              <a:rPr lang="ru-RU" sz="2400" dirty="0"/>
              <a:t>Антагонисты 5НТ3-рецепторов</a:t>
            </a:r>
          </a:p>
          <a:p>
            <a:pPr lvl="2"/>
            <a:r>
              <a:rPr lang="ru-RU" sz="2400" dirty="0" err="1"/>
              <a:t>Галоперидол</a:t>
            </a:r>
            <a:endParaRPr lang="ru-RU" sz="2400" dirty="0"/>
          </a:p>
          <a:p>
            <a:pPr lvl="2"/>
            <a:r>
              <a:rPr lang="ru-RU" sz="2400" dirty="0" err="1"/>
              <a:t>Дексаметазон</a:t>
            </a:r>
            <a:r>
              <a:rPr lang="ru-RU" sz="2400" dirty="0"/>
              <a:t>?</a:t>
            </a:r>
          </a:p>
          <a:p>
            <a:pPr lvl="2"/>
            <a:r>
              <a:rPr lang="ru-RU" sz="2400" dirty="0"/>
              <a:t>Симптоматическая терапия (например, слабительные)</a:t>
            </a:r>
          </a:p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743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89317"/>
          </a:xfrm>
        </p:spPr>
        <p:txBody>
          <a:bodyPr/>
          <a:lstStyle/>
          <a:p>
            <a:r>
              <a:rPr lang="ru-RU" dirty="0" err="1"/>
              <a:t>Психо</a:t>
            </a:r>
            <a:r>
              <a:rPr lang="ru-RU" dirty="0"/>
              <a:t>-моторное возбуждение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04513"/>
            <a:ext cx="10018713" cy="4186687"/>
          </a:xfrm>
        </p:spPr>
        <p:txBody>
          <a:bodyPr/>
          <a:lstStyle/>
          <a:p>
            <a:endParaRPr lang="ru-RU" sz="2800" dirty="0"/>
          </a:p>
          <a:p>
            <a:r>
              <a:rPr lang="ru-RU" sz="2800" dirty="0"/>
              <a:t>Важно! Сначала исключить обратимые причины беспокойства: боль, задержка мочи, запор, тошнота, неудобное положение и т.п.</a:t>
            </a:r>
          </a:p>
          <a:p>
            <a:r>
              <a:rPr lang="ru-RU" sz="2800" dirty="0"/>
              <a:t>Помощь:</a:t>
            </a:r>
          </a:p>
          <a:p>
            <a:pPr lvl="1"/>
            <a:r>
              <a:rPr lang="ru-RU" sz="2400" dirty="0" err="1"/>
              <a:t>Бензодиазепины</a:t>
            </a:r>
            <a:endParaRPr lang="ru-RU" sz="2400" dirty="0"/>
          </a:p>
          <a:p>
            <a:pPr lvl="1"/>
            <a:r>
              <a:rPr lang="ru-RU" sz="2400" dirty="0" err="1"/>
              <a:t>Галоперидол</a:t>
            </a:r>
            <a:endParaRPr lang="ru-RU" sz="2400" dirty="0"/>
          </a:p>
          <a:p>
            <a:pPr lvl="1"/>
            <a:r>
              <a:rPr lang="ru-RU" sz="2400" dirty="0" err="1"/>
              <a:t>Хлорпромазин</a:t>
            </a:r>
            <a:endParaRPr lang="ru-RU" sz="2400" dirty="0"/>
          </a:p>
          <a:p>
            <a:pPr marL="457200" lvl="1" indent="0">
              <a:buNone/>
            </a:pPr>
            <a:endParaRPr lang="ru-RU" dirty="0"/>
          </a:p>
          <a:p>
            <a:pPr lvl="1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45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30525"/>
          </a:xfrm>
        </p:spPr>
        <p:txBody>
          <a:bodyPr>
            <a:normAutofit fontScale="90000"/>
          </a:bodyPr>
          <a:lstStyle/>
          <a:p>
            <a:r>
              <a:rPr lang="ru-RU" dirty="0"/>
              <a:t>Судороги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475117"/>
            <a:ext cx="10018713" cy="4316083"/>
          </a:xfrm>
        </p:spPr>
        <p:txBody>
          <a:bodyPr/>
          <a:lstStyle/>
          <a:p>
            <a:r>
              <a:rPr lang="ru-RU" dirty="0"/>
              <a:t>Назначение плановой противосудорожной терапии на первый же эпизод судорог</a:t>
            </a:r>
          </a:p>
          <a:p>
            <a:r>
              <a:rPr lang="ru-RU" dirty="0"/>
              <a:t>Лекарственные взаимодействия: несовместимость морфина и </a:t>
            </a:r>
            <a:r>
              <a:rPr lang="ru-RU" dirty="0" err="1"/>
              <a:t>карбамазепина</a:t>
            </a:r>
            <a:r>
              <a:rPr lang="ru-RU" dirty="0"/>
              <a:t> в одной схеме терапии</a:t>
            </a:r>
          </a:p>
          <a:p>
            <a:r>
              <a:rPr lang="ru-RU" dirty="0"/>
              <a:t>Препарат выбора – </a:t>
            </a:r>
            <a:r>
              <a:rPr lang="ru-RU" dirty="0" err="1"/>
              <a:t>диазепам</a:t>
            </a:r>
            <a:endParaRPr lang="ru-RU" dirty="0"/>
          </a:p>
          <a:p>
            <a:r>
              <a:rPr lang="ru-RU" dirty="0" err="1"/>
              <a:t>Дексаметазон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6772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6503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Запоры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449239"/>
            <a:ext cx="10018713" cy="4341962"/>
          </a:xfrm>
        </p:spPr>
        <p:txBody>
          <a:bodyPr/>
          <a:lstStyle/>
          <a:p>
            <a:r>
              <a:rPr lang="ru-RU" dirty="0"/>
              <a:t>Если это возможно, исключить обратимые причины (ротация </a:t>
            </a:r>
            <a:r>
              <a:rPr lang="ru-RU" dirty="0" err="1"/>
              <a:t>опиоидов</a:t>
            </a:r>
            <a:r>
              <a:rPr lang="ru-RU" dirty="0"/>
              <a:t>, достаточная гидратация)</a:t>
            </a:r>
          </a:p>
        </p:txBody>
      </p:sp>
    </p:spTree>
    <p:extLst>
      <p:ext uri="{BB962C8B-B14F-4D97-AF65-F5344CB8AC3E}">
        <p14:creationId xmlns:p14="http://schemas.microsoft.com/office/powerpoint/2010/main" val="592625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21898"/>
          </a:xfrm>
        </p:spPr>
        <p:txBody>
          <a:bodyPr>
            <a:normAutofit fontScale="90000"/>
          </a:bodyPr>
          <a:lstStyle/>
          <a:p>
            <a:r>
              <a:rPr lang="ru-RU" dirty="0"/>
              <a:t>Стойкая лихорадка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62975"/>
            <a:ext cx="10018713" cy="4428226"/>
          </a:xfrm>
        </p:spPr>
        <p:txBody>
          <a:bodyPr/>
          <a:lstStyle/>
          <a:p>
            <a:r>
              <a:rPr lang="ru-RU" dirty="0"/>
              <a:t>Часто проявляется в последние сутки жизни</a:t>
            </a:r>
          </a:p>
          <a:p>
            <a:r>
              <a:rPr lang="ru-RU" dirty="0"/>
              <a:t>Обычно не беспокоит самого ребенка</a:t>
            </a:r>
          </a:p>
          <a:p>
            <a:r>
              <a:rPr lang="ru-RU" dirty="0"/>
              <a:t>Плохо поддается коррекции лекарственными средствами</a:t>
            </a:r>
          </a:p>
          <a:p>
            <a:r>
              <a:rPr lang="ru-RU" dirty="0"/>
              <a:t>Препарат выбора </a:t>
            </a:r>
            <a:r>
              <a:rPr lang="ru-RU" dirty="0" err="1"/>
              <a:t>хлорпромазин</a:t>
            </a:r>
            <a:r>
              <a:rPr lang="ru-RU" dirty="0"/>
              <a:t>, но чаще лучше помогают физические методы охлаждения</a:t>
            </a:r>
          </a:p>
        </p:txBody>
      </p:sp>
    </p:spTree>
    <p:extLst>
      <p:ext uri="{BB962C8B-B14F-4D97-AF65-F5344CB8AC3E}">
        <p14:creationId xmlns:p14="http://schemas.microsoft.com/office/powerpoint/2010/main" val="2002437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18381"/>
          </a:xfrm>
        </p:spPr>
        <p:txBody>
          <a:bodyPr>
            <a:normAutofit fontScale="90000"/>
          </a:bodyPr>
          <a:lstStyle/>
          <a:p>
            <a:r>
              <a:rPr lang="ru-RU" dirty="0"/>
              <a:t>В идеале…..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190445"/>
            <a:ext cx="10018713" cy="4600755"/>
          </a:xfrm>
        </p:spPr>
        <p:txBody>
          <a:bodyPr/>
          <a:lstStyle/>
          <a:p>
            <a:r>
              <a:rPr lang="ru-RU" dirty="0"/>
              <a:t>Таким образом, задачей терминального периода является достижение максимального комфорта, но никак не продление жизни</a:t>
            </a:r>
          </a:p>
          <a:p>
            <a:r>
              <a:rPr lang="ru-RU" dirty="0"/>
              <a:t>Нужно суметь вовремя остановиться с активным лечением</a:t>
            </a:r>
          </a:p>
          <a:p>
            <a:r>
              <a:rPr lang="ru-RU" dirty="0"/>
              <a:t>Вероятно, перестать кормить и поить ребенка</a:t>
            </a:r>
          </a:p>
          <a:p>
            <a:r>
              <a:rPr lang="ru-RU" dirty="0"/>
              <a:t>Отказаться от заместительных гемотрансфузий, если они не приводят к облегчению симптомов и не дают положительной динамики в ОАК после переливания</a:t>
            </a:r>
          </a:p>
          <a:p>
            <a:r>
              <a:rPr lang="ru-RU" dirty="0"/>
              <a:t>Обеспечить адекватный контроль симптомов и терминальную </a:t>
            </a:r>
            <a:r>
              <a:rPr lang="ru-RU" dirty="0" err="1"/>
              <a:t>седацию</a:t>
            </a:r>
            <a:r>
              <a:rPr lang="ru-RU" dirty="0"/>
              <a:t>, если это нужно</a:t>
            </a:r>
          </a:p>
        </p:txBody>
      </p:sp>
    </p:spTree>
    <p:extLst>
      <p:ext uri="{BB962C8B-B14F-4D97-AF65-F5344CB8AC3E}">
        <p14:creationId xmlns:p14="http://schemas.microsoft.com/office/powerpoint/2010/main" val="1588084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84311" y="603848"/>
            <a:ext cx="10018713" cy="2415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095555"/>
            <a:ext cx="10018713" cy="4695645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6755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35966"/>
          </a:xfrm>
        </p:spPr>
        <p:txBody>
          <a:bodyPr/>
          <a:lstStyle/>
          <a:p>
            <a:r>
              <a:rPr lang="ru-RU" dirty="0"/>
              <a:t>Планирование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782" y="1337094"/>
            <a:ext cx="10018713" cy="4807789"/>
          </a:xfrm>
        </p:spPr>
        <p:txBody>
          <a:bodyPr/>
          <a:lstStyle/>
          <a:p>
            <a:r>
              <a:rPr lang="ru-RU" dirty="0"/>
              <a:t>Информирование семьи о возможных симптомах</a:t>
            </a:r>
          </a:p>
          <a:p>
            <a:r>
              <a:rPr lang="ru-RU" dirty="0"/>
              <a:t>Информирование о возможных внешних изменениях</a:t>
            </a:r>
          </a:p>
          <a:p>
            <a:r>
              <a:rPr lang="ru-RU" dirty="0"/>
              <a:t>Пошаговый план действий для семьи в различных критических ситуациях</a:t>
            </a:r>
          </a:p>
          <a:p>
            <a:r>
              <a:rPr lang="ru-RU" dirty="0"/>
              <a:t>План действий после смерти ребенка</a:t>
            </a:r>
          </a:p>
          <a:p>
            <a:r>
              <a:rPr lang="ru-RU" dirty="0"/>
              <a:t>Возможность круглосуточной связи с медицинской сестрой и врачом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9923787-A49E-47D5-967B-0D6AA5FADBEC}"/>
              </a:ext>
            </a:extLst>
          </p:cNvPr>
          <p:cNvSpPr/>
          <p:nvPr/>
        </p:nvSpPr>
        <p:spPr>
          <a:xfrm>
            <a:off x="1102660" y="3191435"/>
            <a:ext cx="9641558" cy="11385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0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15D0B5-649C-4DD8-A7FB-2D90A758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3423"/>
            <a:ext cx="10018713" cy="576263"/>
          </a:xfrm>
        </p:spPr>
        <p:txBody>
          <a:bodyPr>
            <a:noAutofit/>
          </a:bodyPr>
          <a:lstStyle/>
          <a:p>
            <a:r>
              <a:rPr lang="ru-RU" sz="2800" dirty="0"/>
              <a:t>Попробуем решить проблемы с юридической точки зрения и с точки зрения философии паллиативной помощи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98F0B4-AFFC-4581-A251-484A08E89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994" y="1298998"/>
            <a:ext cx="4607188" cy="576262"/>
          </a:xfrm>
        </p:spPr>
        <p:txBody>
          <a:bodyPr/>
          <a:lstStyle/>
          <a:p>
            <a:pPr algn="ctr"/>
            <a:r>
              <a:rPr lang="ru-RU" dirty="0"/>
              <a:t>Ребенок в стационаре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BDE9389-8E03-44E3-9986-A5BA67B2E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2113" y="1266919"/>
            <a:ext cx="4622537" cy="576262"/>
          </a:xfrm>
        </p:spPr>
        <p:txBody>
          <a:bodyPr/>
          <a:lstStyle/>
          <a:p>
            <a:pPr algn="ctr"/>
            <a:r>
              <a:rPr lang="ru-RU" dirty="0"/>
              <a:t>	Ребенок дома</a:t>
            </a:r>
          </a:p>
        </p:txBody>
      </p:sp>
      <p:pic>
        <p:nvPicPr>
          <p:cNvPr id="9" name="Объект 5" descr="Изображение выглядит как человек, внутренний, кровать, укладывает&#10;&#10;Автоматически созданное описание">
            <a:extLst>
              <a:ext uri="{FF2B5EF4-FFF2-40B4-BE49-F238E27FC236}">
                <a16:creationId xmlns:a16="http://schemas.microsoft.com/office/drawing/2014/main" id="{F31EE6D2-2AB6-4D92-BB49-F50B70F8CB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35" y="1875261"/>
            <a:ext cx="3675530" cy="4709316"/>
          </a:xfrm>
        </p:spPr>
      </p:pic>
      <p:pic>
        <p:nvPicPr>
          <p:cNvPr id="10" name="Объект 5" descr="Изображение выглядит как человек, внутренний, кровать, укладывает&#10;&#10;Автоматически созданное описание">
            <a:extLst>
              <a:ext uri="{FF2B5EF4-FFF2-40B4-BE49-F238E27FC236}">
                <a16:creationId xmlns:a16="http://schemas.microsoft.com/office/drawing/2014/main" id="{3E11EA55-056A-4418-B6AB-7BAFE2F9CEF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52" y="3335338"/>
            <a:ext cx="1841896" cy="2455862"/>
          </a:xfrm>
        </p:spPr>
      </p:pic>
      <p:pic>
        <p:nvPicPr>
          <p:cNvPr id="11" name="Объект 7" descr="Изображение выглядит как внутренний, еда, торт, продукт&#10;&#10;Автоматически созданное описание">
            <a:extLst>
              <a:ext uri="{FF2B5EF4-FFF2-40B4-BE49-F238E27FC236}">
                <a16:creationId xmlns:a16="http://schemas.microsoft.com/office/drawing/2014/main" id="{6B36E04F-F3E5-4DBC-9558-A934F914F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10" y="1883994"/>
            <a:ext cx="3531987" cy="470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85576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72064"/>
          </a:xfrm>
        </p:spPr>
        <p:txBody>
          <a:bodyPr>
            <a:normAutofit fontScale="90000"/>
          </a:bodyPr>
          <a:lstStyle/>
          <a:p>
            <a:r>
              <a:rPr lang="ru-RU" dirty="0"/>
              <a:t>Наиболее частые симптомы в терминальном периоде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04513"/>
            <a:ext cx="10018713" cy="41866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Усталость (90%)</a:t>
            </a:r>
          </a:p>
          <a:p>
            <a:r>
              <a:rPr lang="ru-RU" dirty="0"/>
              <a:t>Боль (79%)</a:t>
            </a:r>
          </a:p>
          <a:p>
            <a:r>
              <a:rPr lang="ru-RU" dirty="0"/>
              <a:t>Одышка и шумное дыхание (69%)</a:t>
            </a:r>
          </a:p>
          <a:p>
            <a:r>
              <a:rPr lang="ru-RU" dirty="0"/>
              <a:t>Отсутствие аппетита (65%)</a:t>
            </a:r>
          </a:p>
          <a:p>
            <a:r>
              <a:rPr lang="ru-RU" dirty="0"/>
              <a:t>Тошнота и рвота (62%)</a:t>
            </a:r>
          </a:p>
          <a:p>
            <a:r>
              <a:rPr lang="ru-RU" dirty="0"/>
              <a:t>Неврологические проблемы: </a:t>
            </a:r>
            <a:r>
              <a:rPr lang="ru-RU" dirty="0" err="1"/>
              <a:t>психо</a:t>
            </a:r>
            <a:r>
              <a:rPr lang="ru-RU" dirty="0"/>
              <a:t>-моторное возбуждение, снижение уровня сознания, судороги (примерно 60-65%)</a:t>
            </a:r>
          </a:p>
          <a:p>
            <a:r>
              <a:rPr lang="ru-RU" dirty="0"/>
              <a:t>Запор (52%)</a:t>
            </a:r>
          </a:p>
          <a:p>
            <a:r>
              <a:rPr lang="ru-RU" dirty="0"/>
              <a:t>Стойкая лихорадка (45%)</a:t>
            </a:r>
          </a:p>
        </p:txBody>
      </p:sp>
    </p:spTree>
    <p:extLst>
      <p:ext uri="{BB962C8B-B14F-4D97-AF65-F5344CB8AC3E}">
        <p14:creationId xmlns:p14="http://schemas.microsoft.com/office/powerpoint/2010/main" val="152722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97AFB-9AAF-42E1-BF50-178B0529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394" y="-9413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/>
              <a:t>Ребенок в стационаре в ОРИТ  - врач должен проводить реанимационные мероприятия?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0BDA9F-1A0F-4BCE-9374-1610FB64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734" y="2124636"/>
            <a:ext cx="10018713" cy="423134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Родители подписали отказ от медицинской помощи, однако, если данный отказ создает угрозу жизни несовершеннолетнего пациента - врач имеет право </a:t>
            </a:r>
            <a:r>
              <a:rPr lang="ru-RU" dirty="0">
                <a:solidFill>
                  <a:srgbClr val="C00000"/>
                </a:solidFill>
              </a:rPr>
              <a:t>(должен?)  </a:t>
            </a:r>
            <a:r>
              <a:rPr lang="ru-RU" dirty="0"/>
              <a:t>обратиться в суд: это предусмотрено частью 5 статьи 20 Федерального закона № 323. В этом случае применяется упрощенное судопроизводство – дело рассматривается в срок до 5 дней, а решение суда должно быть исполнено немедленно.</a:t>
            </a:r>
          </a:p>
          <a:p>
            <a:endParaRPr lang="ru-RU" dirty="0"/>
          </a:p>
          <a:p>
            <a:r>
              <a:rPr lang="ru-RU" dirty="0"/>
              <a:t>В России эвтаназия – </a:t>
            </a:r>
            <a:r>
              <a:rPr lang="ru-RU" dirty="0">
                <a:solidFill>
                  <a:srgbClr val="C00000"/>
                </a:solidFill>
              </a:rPr>
              <a:t>вне закона</a:t>
            </a:r>
            <a:r>
              <a:rPr lang="ru-RU" dirty="0"/>
              <a:t>: врач не имеет права, например, отключить человека от аппарата искусственной вентиляции легких, зная, что это приведет к смерти. Даже если пациент просит об этом. Для врача такое действие квалифицировано как   по статье 105 Уголовного кодекса РФ – Убийство…..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90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190D-9680-4128-82D0-8E516406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188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D329C8-E0AC-464C-8FED-93B470ED7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66899"/>
            <a:ext cx="10018713" cy="3124201"/>
          </a:xfrm>
        </p:spPr>
        <p:txBody>
          <a:bodyPr/>
          <a:lstStyle/>
          <a:p>
            <a:r>
              <a:rPr lang="ru-RU" dirty="0"/>
              <a:t>В ФЗ № 323 есть статья 45, в которой очень коротко прописано следующее : «Медицинским работникам запрещается осуществление эвтаназии, то есть ускорение по просьбе пациента его смерти какими-либо действиями (бездействием) или средствами, в том числе прекращение искусственных мероприятий по поддержанию жизни пациента».</a:t>
            </a:r>
          </a:p>
        </p:txBody>
      </p:sp>
    </p:spTree>
    <p:extLst>
      <p:ext uri="{BB962C8B-B14F-4D97-AF65-F5344CB8AC3E}">
        <p14:creationId xmlns:p14="http://schemas.microsoft.com/office/powerpoint/2010/main" val="11837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4CFDF-2317-4CE1-9C3B-E7A6F302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43753"/>
          </a:xfrm>
        </p:spPr>
        <p:txBody>
          <a:bodyPr>
            <a:normAutofit fontScale="90000"/>
          </a:bodyPr>
          <a:lstStyle/>
          <a:p>
            <a:r>
              <a:rPr lang="ru-RU" dirty="0"/>
              <a:t>Когда врач обязан не спрашивая пациента проводить реанимационные мероприятия </a:t>
            </a:r>
            <a:br>
              <a:rPr lang="ru-RU" dirty="0"/>
            </a:br>
            <a:r>
              <a:rPr lang="ru-RU" dirty="0">
                <a:solidFill>
                  <a:srgbClr val="C00000"/>
                </a:solidFill>
              </a:rPr>
              <a:t>ФЗ№ 323, в части 9 статьи 20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86521-84DE-42B2-A19B-464B4EEC3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45342"/>
            <a:ext cx="10018713" cy="45182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«Если медицинское вмешательство необходимо по экстренным показаниям для устранения угрозы жизни человека и если его состояние не позволяет выразить свою волю или отсутствуют законные представители»;</a:t>
            </a:r>
          </a:p>
          <a:p>
            <a:r>
              <a:rPr lang="ru-RU" dirty="0"/>
              <a:t>Если у человека установлено заболевание, которое представляет угрозу для окружающих – собирается консилиум врачей и заключает: лечить человека без его согласия, поскольку, понятно, в данном случае это уже не его личное дело;</a:t>
            </a:r>
          </a:p>
          <a:p>
            <a:r>
              <a:rPr lang="ru-RU" dirty="0"/>
              <a:t>Если пациент страдает тяжелым психическим расстройством – это значит, что человек априори не способен отвечать за свои действия и решения, т.е. недееспособен, что устанавливается судом;</a:t>
            </a:r>
          </a:p>
          <a:p>
            <a:r>
              <a:rPr lang="ru-RU" dirty="0"/>
              <a:t>Если речь о преступнике, «совершившем общественно опасные деяния» - здесь необходимо постановление суда;</a:t>
            </a:r>
          </a:p>
          <a:p>
            <a:r>
              <a:rPr lang="ru-RU" dirty="0"/>
              <a:t>При проведении судебно-медицинской экспертизы и (или) судебно-психиатрической экспертизы – эти процедуры носят принудительный характер;</a:t>
            </a:r>
          </a:p>
          <a:p>
            <a:r>
              <a:rPr lang="ru-RU" dirty="0">
                <a:solidFill>
                  <a:srgbClr val="C00000"/>
                </a:solidFill>
              </a:rPr>
              <a:t>«При оказании паллиативной медицинской помощи, если состояние гражданина не позволяет выразить ему свою волю и отсутствует законный представитель» (март 2019 года)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30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1789</Words>
  <Application>Microsoft Office PowerPoint</Application>
  <PresentationFormat>Широкоэкранный</PresentationFormat>
  <Paragraphs>302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</vt:lpstr>
      <vt:lpstr>Corbel</vt:lpstr>
      <vt:lpstr>Georgia</vt:lpstr>
      <vt:lpstr>Times New Roman</vt:lpstr>
      <vt:lpstr>Параллакс</vt:lpstr>
      <vt:lpstr>Клинические особенности терминального периода онкологических заболеваний у детей</vt:lpstr>
      <vt:lpstr>Признаки приближающейся смерти</vt:lpstr>
      <vt:lpstr>Ливерпульский алгоритм помощи в конце жизни</vt:lpstr>
      <vt:lpstr>Планирование</vt:lpstr>
      <vt:lpstr>Попробуем решить проблемы с юридической точки зрения и с точки зрения философии паллиативной помощи</vt:lpstr>
      <vt:lpstr>Наиболее частые симптомы в терминальном периоде</vt:lpstr>
      <vt:lpstr>Ребенок в стационаре в ОРИТ  - врач должен проводить реанимационные мероприятия?</vt:lpstr>
      <vt:lpstr>Презентация PowerPoint</vt:lpstr>
      <vt:lpstr>Когда врач обязан не спрашивая пациента проводить реанимационные мероприятия  ФЗ№ 323, в части 9 статьи 20</vt:lpstr>
      <vt:lpstr>ФЗ№ 323 статья 66</vt:lpstr>
      <vt:lpstr>Статья 66 ФЗ № 323 «Определение момента смерти человека и прекращение реанимационных мероприятий» и в Постановлении Правительства РФ № 950 от 20 сентября 2012 года.</vt:lpstr>
      <vt:lpstr>Грустно, но факт….</vt:lpstr>
      <vt:lpstr>Заместительная гемотрансфузионная терапия</vt:lpstr>
      <vt:lpstr>Приказ Министерства здравоохранения Российской Федерации (Минздрав России) от 2 апреля 2013 г. N 183н г. Москва "Об утверждении правил клинического использования донорской крови и (или) ее компонентов"</vt:lpstr>
      <vt:lpstr>Но все таки показания к трансфузиям определят врач</vt:lpstr>
      <vt:lpstr>Изменение целей лечения</vt:lpstr>
      <vt:lpstr>Усталость</vt:lpstr>
      <vt:lpstr>Боль</vt:lpstr>
      <vt:lpstr>Динамика встречаемости типов болевого синдрома в исследовании</vt:lpstr>
      <vt:lpstr>Количество пациентов, нуждающихся в анальгетической терапии в исследовании</vt:lpstr>
      <vt:lpstr>Различия частоты встречаемости болевого синдрома в зависимости от основного заболевания</vt:lpstr>
      <vt:lpstr>Сравнение инициального обезболивания и анальгетической терапии в конце жизни (все пациенты)</vt:lpstr>
      <vt:lpstr>Сравнение инициального обезболивания и анальгетической терапии в конце жизни (больные гемобластозами)</vt:lpstr>
      <vt:lpstr>Сравнение инициального обезболивания и анальгетической терапии в конце жизни (больные с экстракраниальными солидными опухолями в исследовании)</vt:lpstr>
      <vt:lpstr>Сравнение инициального обезболивания и анальгетической терапии в конце жизни (больные с опухолями ЦНС) </vt:lpstr>
      <vt:lpstr>Применение сильных опиоидных анальгетиков в различных возрастных группах</vt:lpstr>
      <vt:lpstr>Переносимость и безопасность сильных опиоидных анальгетиков</vt:lpstr>
      <vt:lpstr>Эффективность анальгетической терапии в исследовании</vt:lpstr>
      <vt:lpstr>Презентация PowerPoint</vt:lpstr>
      <vt:lpstr>Презентация PowerPoint</vt:lpstr>
      <vt:lpstr>Одышка и шумное дыхание</vt:lpstr>
      <vt:lpstr>Отсутствие аппетита</vt:lpstr>
      <vt:lpstr>Тошнота и рвота</vt:lpstr>
      <vt:lpstr>Психо-моторное возбуждение</vt:lpstr>
      <vt:lpstr>Судороги</vt:lpstr>
      <vt:lpstr>Запоры</vt:lpstr>
      <vt:lpstr>Стойкая лихорадка</vt:lpstr>
      <vt:lpstr>В идеале…..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Клинические особенности терминального периода онкологических заболеваний у детей</dc:title>
  <dc:creator>Alexey Pshonkin</dc:creator>
  <cp:lastModifiedBy>Alexey Pshonkin</cp:lastModifiedBy>
  <cp:revision>6</cp:revision>
  <dcterms:created xsi:type="dcterms:W3CDTF">2019-10-30T05:26:24Z</dcterms:created>
  <dcterms:modified xsi:type="dcterms:W3CDTF">2019-12-03T07:27:41Z</dcterms:modified>
</cp:coreProperties>
</file>