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76" r:id="rId7"/>
    <p:sldId id="277" r:id="rId8"/>
    <p:sldId id="272" r:id="rId9"/>
    <p:sldId id="260" r:id="rId10"/>
    <p:sldId id="279" r:id="rId11"/>
    <p:sldId id="273" r:id="rId12"/>
    <p:sldId id="263" r:id="rId13"/>
    <p:sldId id="266" r:id="rId14"/>
    <p:sldId id="274" r:id="rId15"/>
    <p:sldId id="267" r:id="rId16"/>
    <p:sldId id="268" r:id="rId17"/>
    <p:sldId id="280" r:id="rId18"/>
    <p:sldId id="278" r:id="rId19"/>
    <p:sldId id="269" r:id="rId20"/>
    <p:sldId id="270" r:id="rId21"/>
    <p:sldId id="26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D804FE-8E25-43AE-B111-F3A4E99172C4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98C2F07C-1FF1-4001-B6C9-13E3FCFFE821}">
      <dgm:prSet phldrT="[Текст]"/>
      <dgm:spPr/>
      <dgm:t>
        <a:bodyPr/>
        <a:lstStyle/>
        <a:p>
          <a:r>
            <a:rPr lang="ru-RU" dirty="0" err="1" smtClean="0">
              <a:ln>
                <a:solidFill>
                  <a:schemeClr val="bg1"/>
                </a:solidFill>
              </a:ln>
            </a:rPr>
            <a:t>Аг</a:t>
          </a:r>
          <a:endParaRPr lang="ru-RU" dirty="0">
            <a:ln>
              <a:solidFill>
                <a:schemeClr val="bg1"/>
              </a:solidFill>
            </a:ln>
          </a:endParaRPr>
        </a:p>
      </dgm:t>
    </dgm:pt>
    <dgm:pt modelId="{955212DF-921D-41A3-B074-7458DC574573}" type="parTrans" cxnId="{8C9F32CD-6327-467D-AD87-96A2E55082BF}">
      <dgm:prSet/>
      <dgm:spPr/>
      <dgm:t>
        <a:bodyPr/>
        <a:lstStyle/>
        <a:p>
          <a:endParaRPr lang="ru-RU"/>
        </a:p>
      </dgm:t>
    </dgm:pt>
    <dgm:pt modelId="{F5CAF7BD-1C3C-46E7-849E-4E873FF940DF}" type="sibTrans" cxnId="{8C9F32CD-6327-467D-AD87-96A2E55082BF}">
      <dgm:prSet/>
      <dgm:spPr/>
      <dgm:t>
        <a:bodyPr/>
        <a:lstStyle/>
        <a:p>
          <a:endParaRPr lang="ru-RU"/>
        </a:p>
      </dgm:t>
    </dgm:pt>
    <dgm:pt modelId="{89C4DB03-048B-4C17-AE86-ACBE6F1EF9A5}">
      <dgm:prSet phldrT="[Текст]"/>
      <dgm:spPr/>
      <dgm:t>
        <a:bodyPr/>
        <a:lstStyle/>
        <a:p>
          <a:r>
            <a:rPr lang="ru-RU" dirty="0" smtClean="0">
              <a:ln>
                <a:solidFill>
                  <a:schemeClr val="bg1"/>
                </a:solidFill>
              </a:ln>
            </a:rPr>
            <a:t>1. Индуктивная фаза</a:t>
          </a:r>
          <a:endParaRPr lang="ru-RU" dirty="0">
            <a:ln>
              <a:solidFill>
                <a:schemeClr val="bg1"/>
              </a:solidFill>
            </a:ln>
          </a:endParaRPr>
        </a:p>
      </dgm:t>
    </dgm:pt>
    <dgm:pt modelId="{98A6C17D-689C-4423-915D-23EDC14DFF4B}" type="parTrans" cxnId="{2E496F44-C003-473E-AD1D-5189DD6F33E9}">
      <dgm:prSet/>
      <dgm:spPr/>
      <dgm:t>
        <a:bodyPr/>
        <a:lstStyle/>
        <a:p>
          <a:endParaRPr lang="ru-RU"/>
        </a:p>
      </dgm:t>
    </dgm:pt>
    <dgm:pt modelId="{0043622E-07E2-441C-A604-A4A6C03AB143}" type="sibTrans" cxnId="{2E496F44-C003-473E-AD1D-5189DD6F33E9}">
      <dgm:prSet/>
      <dgm:spPr/>
      <dgm:t>
        <a:bodyPr/>
        <a:lstStyle/>
        <a:p>
          <a:endParaRPr lang="ru-RU"/>
        </a:p>
      </dgm:t>
    </dgm:pt>
    <dgm:pt modelId="{1352B2E1-8105-46ED-B2B4-DE53259FA532}">
      <dgm:prSet phldrT="[Текст]"/>
      <dgm:spPr/>
      <dgm:t>
        <a:bodyPr/>
        <a:lstStyle/>
        <a:p>
          <a:r>
            <a:rPr lang="ru-RU" dirty="0" smtClean="0">
              <a:ln>
                <a:solidFill>
                  <a:schemeClr val="bg1"/>
                </a:solidFill>
              </a:ln>
            </a:rPr>
            <a:t>2. </a:t>
          </a:r>
          <a:r>
            <a:rPr lang="ru-RU" dirty="0" err="1" smtClean="0">
              <a:ln>
                <a:solidFill>
                  <a:schemeClr val="bg1"/>
                </a:solidFill>
              </a:ln>
            </a:rPr>
            <a:t>Эффекторная</a:t>
          </a:r>
          <a:r>
            <a:rPr lang="ru-RU" dirty="0" smtClean="0">
              <a:ln>
                <a:solidFill>
                  <a:schemeClr val="bg1"/>
                </a:solidFill>
              </a:ln>
            </a:rPr>
            <a:t> фаза</a:t>
          </a:r>
          <a:endParaRPr lang="ru-RU" dirty="0">
            <a:ln>
              <a:solidFill>
                <a:schemeClr val="bg1"/>
              </a:solidFill>
            </a:ln>
          </a:endParaRPr>
        </a:p>
      </dgm:t>
    </dgm:pt>
    <dgm:pt modelId="{21657C95-5115-43DB-B899-B44473877951}" type="parTrans" cxnId="{5C8C42B8-8B70-4A7A-B042-08147AC62621}">
      <dgm:prSet/>
      <dgm:spPr/>
      <dgm:t>
        <a:bodyPr/>
        <a:lstStyle/>
        <a:p>
          <a:endParaRPr lang="ru-RU"/>
        </a:p>
      </dgm:t>
    </dgm:pt>
    <dgm:pt modelId="{4A0AB123-78FB-4EAB-8A1B-900B29E0E684}" type="sibTrans" cxnId="{5C8C42B8-8B70-4A7A-B042-08147AC62621}">
      <dgm:prSet/>
      <dgm:spPr/>
      <dgm:t>
        <a:bodyPr/>
        <a:lstStyle/>
        <a:p>
          <a:endParaRPr lang="ru-RU"/>
        </a:p>
      </dgm:t>
    </dgm:pt>
    <dgm:pt modelId="{F6E69715-38D1-4CF1-80D7-5CD311BF271C}" type="pres">
      <dgm:prSet presAssocID="{5AD804FE-8E25-43AE-B111-F3A4E99172C4}" presName="Name0" presStyleCnt="0">
        <dgm:presLayoutVars>
          <dgm:dir/>
          <dgm:resizeHandles val="exact"/>
        </dgm:presLayoutVars>
      </dgm:prSet>
      <dgm:spPr/>
    </dgm:pt>
    <dgm:pt modelId="{AB88140A-BCED-4BAB-AA02-3F39EA178DEA}" type="pres">
      <dgm:prSet presAssocID="{98C2F07C-1FF1-4001-B6C9-13E3FCFFE82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AF1F9E-0E04-4848-871E-4FF020DE26C5}" type="pres">
      <dgm:prSet presAssocID="{F5CAF7BD-1C3C-46E7-849E-4E873FF940DF}" presName="sibTrans" presStyleLbl="sibTrans2D1" presStyleIdx="0" presStyleCnt="2" custScaleX="183692"/>
      <dgm:spPr/>
      <dgm:t>
        <a:bodyPr/>
        <a:lstStyle/>
        <a:p>
          <a:endParaRPr lang="ru-RU"/>
        </a:p>
      </dgm:t>
    </dgm:pt>
    <dgm:pt modelId="{DE06A50C-A9CC-40D0-9B87-EBB93978445E}" type="pres">
      <dgm:prSet presAssocID="{F5CAF7BD-1C3C-46E7-849E-4E873FF940DF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5D0B664C-E19C-4182-8775-EFD0B92819BE}" type="pres">
      <dgm:prSet presAssocID="{89C4DB03-048B-4C17-AE86-ACBE6F1EF9A5}" presName="node" presStyleLbl="node1" presStyleIdx="1" presStyleCnt="3" custScaleX="96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75B5A8-64EF-494E-87CF-02A3AA17762C}" type="pres">
      <dgm:prSet presAssocID="{0043622E-07E2-441C-A604-A4A6C03AB143}" presName="sibTrans" presStyleLbl="sibTrans2D1" presStyleIdx="1" presStyleCnt="2" custScaleX="159783"/>
      <dgm:spPr/>
      <dgm:t>
        <a:bodyPr/>
        <a:lstStyle/>
        <a:p>
          <a:endParaRPr lang="ru-RU"/>
        </a:p>
      </dgm:t>
    </dgm:pt>
    <dgm:pt modelId="{BE3298FF-188A-40FD-A165-F4FB2CE045BA}" type="pres">
      <dgm:prSet presAssocID="{0043622E-07E2-441C-A604-A4A6C03AB143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A71636EA-5E54-4AE1-907D-B4C0FF9B0DBF}" type="pres">
      <dgm:prSet presAssocID="{1352B2E1-8105-46ED-B2B4-DE53259FA53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7E7E36-BB15-4A2A-9D66-2096E24E1CD5}" type="presOf" srcId="{5AD804FE-8E25-43AE-B111-F3A4E99172C4}" destId="{F6E69715-38D1-4CF1-80D7-5CD311BF271C}" srcOrd="0" destOrd="0" presId="urn:microsoft.com/office/officeart/2005/8/layout/process1"/>
    <dgm:cxn modelId="{8C9F32CD-6327-467D-AD87-96A2E55082BF}" srcId="{5AD804FE-8E25-43AE-B111-F3A4E99172C4}" destId="{98C2F07C-1FF1-4001-B6C9-13E3FCFFE821}" srcOrd="0" destOrd="0" parTransId="{955212DF-921D-41A3-B074-7458DC574573}" sibTransId="{F5CAF7BD-1C3C-46E7-849E-4E873FF940DF}"/>
    <dgm:cxn modelId="{5C8C42B8-8B70-4A7A-B042-08147AC62621}" srcId="{5AD804FE-8E25-43AE-B111-F3A4E99172C4}" destId="{1352B2E1-8105-46ED-B2B4-DE53259FA532}" srcOrd="2" destOrd="0" parTransId="{21657C95-5115-43DB-B899-B44473877951}" sibTransId="{4A0AB123-78FB-4EAB-8A1B-900B29E0E684}"/>
    <dgm:cxn modelId="{2D8B57F0-E950-4A59-841C-D27832A53DCF}" type="presOf" srcId="{F5CAF7BD-1C3C-46E7-849E-4E873FF940DF}" destId="{DE06A50C-A9CC-40D0-9B87-EBB93978445E}" srcOrd="1" destOrd="0" presId="urn:microsoft.com/office/officeart/2005/8/layout/process1"/>
    <dgm:cxn modelId="{4860928F-4433-4CD0-AB1C-1601BC7EA216}" type="presOf" srcId="{0043622E-07E2-441C-A604-A4A6C03AB143}" destId="{BE3298FF-188A-40FD-A165-F4FB2CE045BA}" srcOrd="1" destOrd="0" presId="urn:microsoft.com/office/officeart/2005/8/layout/process1"/>
    <dgm:cxn modelId="{6A9A2D3D-7C89-4DBA-91CC-49BE482F40C0}" type="presOf" srcId="{89C4DB03-048B-4C17-AE86-ACBE6F1EF9A5}" destId="{5D0B664C-E19C-4182-8775-EFD0B92819BE}" srcOrd="0" destOrd="0" presId="urn:microsoft.com/office/officeart/2005/8/layout/process1"/>
    <dgm:cxn modelId="{D709074A-2CBB-453F-BC1A-E0AFD7E51FC0}" type="presOf" srcId="{0043622E-07E2-441C-A604-A4A6C03AB143}" destId="{5E75B5A8-64EF-494E-87CF-02A3AA17762C}" srcOrd="0" destOrd="0" presId="urn:microsoft.com/office/officeart/2005/8/layout/process1"/>
    <dgm:cxn modelId="{1D44FAEB-5056-4338-8A11-E92243CB0F8E}" type="presOf" srcId="{F5CAF7BD-1C3C-46E7-849E-4E873FF940DF}" destId="{51AF1F9E-0E04-4848-871E-4FF020DE26C5}" srcOrd="0" destOrd="0" presId="urn:microsoft.com/office/officeart/2005/8/layout/process1"/>
    <dgm:cxn modelId="{055B4944-C134-4C6C-A22F-F62BD5650827}" type="presOf" srcId="{98C2F07C-1FF1-4001-B6C9-13E3FCFFE821}" destId="{AB88140A-BCED-4BAB-AA02-3F39EA178DEA}" srcOrd="0" destOrd="0" presId="urn:microsoft.com/office/officeart/2005/8/layout/process1"/>
    <dgm:cxn modelId="{2E496F44-C003-473E-AD1D-5189DD6F33E9}" srcId="{5AD804FE-8E25-43AE-B111-F3A4E99172C4}" destId="{89C4DB03-048B-4C17-AE86-ACBE6F1EF9A5}" srcOrd="1" destOrd="0" parTransId="{98A6C17D-689C-4423-915D-23EDC14DFF4B}" sibTransId="{0043622E-07E2-441C-A604-A4A6C03AB143}"/>
    <dgm:cxn modelId="{85E297D7-6D40-4142-AB00-AA06CDC3C19C}" type="presOf" srcId="{1352B2E1-8105-46ED-B2B4-DE53259FA532}" destId="{A71636EA-5E54-4AE1-907D-B4C0FF9B0DBF}" srcOrd="0" destOrd="0" presId="urn:microsoft.com/office/officeart/2005/8/layout/process1"/>
    <dgm:cxn modelId="{2A024D4E-D8A7-4F9F-9383-C432AAFBBFB0}" type="presParOf" srcId="{F6E69715-38D1-4CF1-80D7-5CD311BF271C}" destId="{AB88140A-BCED-4BAB-AA02-3F39EA178DEA}" srcOrd="0" destOrd="0" presId="urn:microsoft.com/office/officeart/2005/8/layout/process1"/>
    <dgm:cxn modelId="{5B37970F-B5DA-4F5D-800F-D939321BA2FB}" type="presParOf" srcId="{F6E69715-38D1-4CF1-80D7-5CD311BF271C}" destId="{51AF1F9E-0E04-4848-871E-4FF020DE26C5}" srcOrd="1" destOrd="0" presId="urn:microsoft.com/office/officeart/2005/8/layout/process1"/>
    <dgm:cxn modelId="{9C9E703D-F8CA-4B99-BAFA-A5FF84A592A6}" type="presParOf" srcId="{51AF1F9E-0E04-4848-871E-4FF020DE26C5}" destId="{DE06A50C-A9CC-40D0-9B87-EBB93978445E}" srcOrd="0" destOrd="0" presId="urn:microsoft.com/office/officeart/2005/8/layout/process1"/>
    <dgm:cxn modelId="{C275C0CA-D564-420B-91E3-EFE47D972FA6}" type="presParOf" srcId="{F6E69715-38D1-4CF1-80D7-5CD311BF271C}" destId="{5D0B664C-E19C-4182-8775-EFD0B92819BE}" srcOrd="2" destOrd="0" presId="urn:microsoft.com/office/officeart/2005/8/layout/process1"/>
    <dgm:cxn modelId="{340E6183-5CB5-4775-AC1C-085AD7149487}" type="presParOf" srcId="{F6E69715-38D1-4CF1-80D7-5CD311BF271C}" destId="{5E75B5A8-64EF-494E-87CF-02A3AA17762C}" srcOrd="3" destOrd="0" presId="urn:microsoft.com/office/officeart/2005/8/layout/process1"/>
    <dgm:cxn modelId="{255BC818-DC25-40A9-82B6-3F82A6D31AD8}" type="presParOf" srcId="{5E75B5A8-64EF-494E-87CF-02A3AA17762C}" destId="{BE3298FF-188A-40FD-A165-F4FB2CE045BA}" srcOrd="0" destOrd="0" presId="urn:microsoft.com/office/officeart/2005/8/layout/process1"/>
    <dgm:cxn modelId="{252C675F-F269-4908-9D80-54171B78750B}" type="presParOf" srcId="{F6E69715-38D1-4CF1-80D7-5CD311BF271C}" destId="{A71636EA-5E54-4AE1-907D-B4C0FF9B0DB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88140A-BCED-4BAB-AA02-3F39EA178DEA}">
      <dsp:nvSpPr>
        <dsp:cNvPr id="0" name=""/>
        <dsp:cNvSpPr/>
      </dsp:nvSpPr>
      <dsp:spPr>
        <a:xfrm>
          <a:off x="4459" y="188183"/>
          <a:ext cx="2253040" cy="13518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>
              <a:ln>
                <a:solidFill>
                  <a:schemeClr val="bg1"/>
                </a:solidFill>
              </a:ln>
            </a:rPr>
            <a:t>Аг</a:t>
          </a:r>
          <a:endParaRPr lang="ru-RU" sz="2500" kern="1200" dirty="0">
            <a:ln>
              <a:solidFill>
                <a:schemeClr val="bg1"/>
              </a:solidFill>
            </a:ln>
          </a:endParaRPr>
        </a:p>
      </dsp:txBody>
      <dsp:txXfrm>
        <a:off x="44053" y="227777"/>
        <a:ext cx="2173852" cy="1272636"/>
      </dsp:txXfrm>
    </dsp:sp>
    <dsp:sp modelId="{51AF1F9E-0E04-4848-871E-4FF020DE26C5}">
      <dsp:nvSpPr>
        <dsp:cNvPr id="0" name=""/>
        <dsp:cNvSpPr/>
      </dsp:nvSpPr>
      <dsp:spPr>
        <a:xfrm>
          <a:off x="2282929" y="584718"/>
          <a:ext cx="877395" cy="5587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2282929" y="696469"/>
        <a:ext cx="709769" cy="335252"/>
      </dsp:txXfrm>
    </dsp:sp>
    <dsp:sp modelId="{5D0B664C-E19C-4182-8775-EFD0B92819BE}">
      <dsp:nvSpPr>
        <dsp:cNvPr id="0" name=""/>
        <dsp:cNvSpPr/>
      </dsp:nvSpPr>
      <dsp:spPr>
        <a:xfrm>
          <a:off x="3158717" y="188183"/>
          <a:ext cx="2180222" cy="1351824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n>
                <a:solidFill>
                  <a:schemeClr val="bg1"/>
                </a:solidFill>
              </a:ln>
            </a:rPr>
            <a:t>1. Индуктивная фаза</a:t>
          </a:r>
          <a:endParaRPr lang="ru-RU" sz="2500" kern="1200" dirty="0">
            <a:ln>
              <a:solidFill>
                <a:schemeClr val="bg1"/>
              </a:solidFill>
            </a:ln>
          </a:endParaRPr>
        </a:p>
      </dsp:txBody>
      <dsp:txXfrm>
        <a:off x="3198311" y="227777"/>
        <a:ext cx="2101034" cy="1272636"/>
      </dsp:txXfrm>
    </dsp:sp>
    <dsp:sp modelId="{5E75B5A8-64EF-494E-87CF-02A3AA17762C}">
      <dsp:nvSpPr>
        <dsp:cNvPr id="0" name=""/>
        <dsp:cNvSpPr/>
      </dsp:nvSpPr>
      <dsp:spPr>
        <a:xfrm>
          <a:off x="5421468" y="584718"/>
          <a:ext cx="763194" cy="5587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5421468" y="696469"/>
        <a:ext cx="595568" cy="335252"/>
      </dsp:txXfrm>
    </dsp:sp>
    <dsp:sp modelId="{A71636EA-5E54-4AE1-907D-B4C0FF9B0DBF}">
      <dsp:nvSpPr>
        <dsp:cNvPr id="0" name=""/>
        <dsp:cNvSpPr/>
      </dsp:nvSpPr>
      <dsp:spPr>
        <a:xfrm>
          <a:off x="6240156" y="188183"/>
          <a:ext cx="2253040" cy="1351824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n>
                <a:solidFill>
                  <a:schemeClr val="bg1"/>
                </a:solidFill>
              </a:ln>
            </a:rPr>
            <a:t>2. </a:t>
          </a:r>
          <a:r>
            <a:rPr lang="ru-RU" sz="2500" kern="1200" dirty="0" err="1" smtClean="0">
              <a:ln>
                <a:solidFill>
                  <a:schemeClr val="bg1"/>
                </a:solidFill>
              </a:ln>
            </a:rPr>
            <a:t>Эффекторная</a:t>
          </a:r>
          <a:r>
            <a:rPr lang="ru-RU" sz="2500" kern="1200" dirty="0" smtClean="0">
              <a:ln>
                <a:solidFill>
                  <a:schemeClr val="bg1"/>
                </a:solidFill>
              </a:ln>
            </a:rPr>
            <a:t> фаза</a:t>
          </a:r>
          <a:endParaRPr lang="ru-RU" sz="2500" kern="1200" dirty="0">
            <a:ln>
              <a:solidFill>
                <a:schemeClr val="bg1"/>
              </a:solidFill>
            </a:ln>
          </a:endParaRPr>
        </a:p>
      </dsp:txBody>
      <dsp:txXfrm>
        <a:off x="6279750" y="227777"/>
        <a:ext cx="2173852" cy="12726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115D2-AC11-46A9-A15F-C447380D4D7A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1C86-D6E4-4C38-B794-83CA79586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096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115D2-AC11-46A9-A15F-C447380D4D7A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1C86-D6E4-4C38-B794-83CA79586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874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115D2-AC11-46A9-A15F-C447380D4D7A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1C86-D6E4-4C38-B794-83CA79586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117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115D2-AC11-46A9-A15F-C447380D4D7A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1C86-D6E4-4C38-B794-83CA79586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320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115D2-AC11-46A9-A15F-C447380D4D7A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1C86-D6E4-4C38-B794-83CA79586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169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115D2-AC11-46A9-A15F-C447380D4D7A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1C86-D6E4-4C38-B794-83CA79586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405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115D2-AC11-46A9-A15F-C447380D4D7A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1C86-D6E4-4C38-B794-83CA79586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523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115D2-AC11-46A9-A15F-C447380D4D7A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1C86-D6E4-4C38-B794-83CA79586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92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115D2-AC11-46A9-A15F-C447380D4D7A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1C86-D6E4-4C38-B794-83CA79586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431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115D2-AC11-46A9-A15F-C447380D4D7A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1C86-D6E4-4C38-B794-83CA79586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101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115D2-AC11-46A9-A15F-C447380D4D7A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1C86-D6E4-4C38-B794-83CA79586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46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115D2-AC11-46A9-A15F-C447380D4D7A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81C86-D6E4-4C38-B794-83CA79586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35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78787"/>
            <a:ext cx="4390246" cy="37373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364502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33156" y="1829974"/>
            <a:ext cx="7267235" cy="1642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 smtClean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</a:rPr>
              <a:t>Формирование иммунного ответа</a:t>
            </a:r>
            <a:endParaRPr lang="ru-RU" sz="6000" b="1" dirty="0"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712" y="0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Кафедра биологической химии с курсом медицинской, фармацевтической и токсикологической химии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70" y="0"/>
            <a:ext cx="1707454" cy="17281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0"/>
            <a:ext cx="2592288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549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/>
              <a:t>Клеточный иммунный ответ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23800" y="980728"/>
            <a:ext cx="4040188" cy="6397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i="1" dirty="0"/>
              <a:t>Цитотоксический иммунный ответ</a:t>
            </a:r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7544" y="1700808"/>
            <a:ext cx="4040188" cy="54006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→ </a:t>
            </a:r>
            <a:r>
              <a:rPr lang="ru-RU" dirty="0"/>
              <a:t>от вирусных инфекций, от некоторых одноклеточных патогенов (лямблии, трихомонады</a:t>
            </a:r>
            <a:r>
              <a:rPr lang="ru-RU" dirty="0" smtClean="0"/>
              <a:t>) – внутриклеточные патогены, локализованные в </a:t>
            </a:r>
            <a:r>
              <a:rPr lang="ru-RU" dirty="0" err="1" smtClean="0"/>
              <a:t>цитозоле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/>
              <a:t>→ </a:t>
            </a:r>
            <a:r>
              <a:rPr lang="ru-RU" dirty="0" smtClean="0"/>
              <a:t>противоопухолевая защита </a:t>
            </a:r>
            <a:endParaRPr lang="ru-RU" dirty="0"/>
          </a:p>
          <a:p>
            <a:r>
              <a:rPr lang="ru-RU" b="1" dirty="0" smtClean="0"/>
              <a:t>Источник </a:t>
            </a:r>
            <a:r>
              <a:rPr lang="ru-RU" b="1" dirty="0" err="1" smtClean="0"/>
              <a:t>Аг</a:t>
            </a:r>
            <a:r>
              <a:rPr lang="ru-RU" b="1" dirty="0" smtClean="0"/>
              <a:t>: </a:t>
            </a:r>
            <a:r>
              <a:rPr lang="ru-RU" dirty="0" smtClean="0"/>
              <a:t>чаще </a:t>
            </a:r>
            <a:r>
              <a:rPr lang="ru-RU" dirty="0"/>
              <a:t>всего эпителий барьерных тканей </a:t>
            </a:r>
            <a:r>
              <a:rPr lang="ru-RU" dirty="0" smtClean="0"/>
              <a:t>(СО респираторного </a:t>
            </a:r>
            <a:r>
              <a:rPr lang="ru-RU" dirty="0"/>
              <a:t>тракта) или солидных органов (например, печени). </a:t>
            </a:r>
          </a:p>
          <a:p>
            <a:r>
              <a:rPr lang="ru-RU" b="1" dirty="0" smtClean="0"/>
              <a:t>Этапы:</a:t>
            </a:r>
            <a:endParaRPr lang="ru-RU" b="1" dirty="0"/>
          </a:p>
          <a:p>
            <a:pPr marL="0" indent="0">
              <a:buNone/>
            </a:pPr>
            <a:r>
              <a:rPr lang="ru-RU" b="1" dirty="0"/>
              <a:t>I. </a:t>
            </a:r>
            <a:r>
              <a:rPr lang="ru-RU" dirty="0"/>
              <a:t>Презентация дендритными клетками антигена CD8+ </a:t>
            </a:r>
            <a:r>
              <a:rPr lang="ru-RU" dirty="0" smtClean="0"/>
              <a:t>Т-лимфоцитам</a:t>
            </a:r>
            <a:r>
              <a:rPr lang="ru-RU" dirty="0"/>
              <a:t>, приводящая к их активации. </a:t>
            </a:r>
          </a:p>
          <a:p>
            <a:pPr marL="0" indent="0">
              <a:buNone/>
            </a:pPr>
            <a:r>
              <a:rPr lang="ru-RU" b="1" dirty="0"/>
              <a:t>II. </a:t>
            </a:r>
            <a:r>
              <a:rPr lang="ru-RU" dirty="0"/>
              <a:t>IL-2-зависимая пролиферация СD8+ Т-клеток, </a:t>
            </a:r>
            <a:r>
              <a:rPr lang="ru-RU" dirty="0" err="1"/>
              <a:t>аутокринная</a:t>
            </a:r>
            <a:r>
              <a:rPr lang="ru-RU" dirty="0"/>
              <a:t> или </a:t>
            </a:r>
            <a:r>
              <a:rPr lang="ru-RU" dirty="0" smtClean="0"/>
              <a:t>индуцируемая </a:t>
            </a:r>
            <a:r>
              <a:rPr lang="ru-RU" dirty="0"/>
              <a:t>С</a:t>
            </a:r>
            <a:r>
              <a:rPr lang="en-US" dirty="0"/>
              <a:t>D4+ </a:t>
            </a:r>
            <a:r>
              <a:rPr lang="ru-RU" dirty="0"/>
              <a:t>Т-лимфоцитами. </a:t>
            </a:r>
          </a:p>
          <a:p>
            <a:pPr marL="0" indent="0">
              <a:buNone/>
            </a:pPr>
            <a:r>
              <a:rPr lang="ru-RU" b="1" dirty="0"/>
              <a:t>III. </a:t>
            </a:r>
            <a:r>
              <a:rPr lang="ru-RU" dirty="0"/>
              <a:t>Дифференцировка CD8+ Т-клеток в цитотоксические Т-лимфоциты </a:t>
            </a:r>
            <a:r>
              <a:rPr lang="en-US" dirty="0" smtClean="0"/>
              <a:t>(</a:t>
            </a:r>
            <a:r>
              <a:rPr lang="en-US" dirty="0"/>
              <a:t>CTL), </a:t>
            </a:r>
            <a:r>
              <a:rPr lang="ru-RU" dirty="0"/>
              <a:t>сопутствующая пролиферации. </a:t>
            </a:r>
          </a:p>
          <a:p>
            <a:pPr marL="0" indent="0">
              <a:buNone/>
            </a:pPr>
            <a:r>
              <a:rPr lang="en-US" b="1" dirty="0"/>
              <a:t>IV. </a:t>
            </a:r>
            <a:r>
              <a:rPr lang="ru-RU" dirty="0"/>
              <a:t>Реализация цитолиза </a:t>
            </a:r>
            <a:r>
              <a:rPr lang="ru-RU" dirty="0" smtClean="0"/>
              <a:t>клеток-мишеней</a:t>
            </a:r>
            <a:r>
              <a:rPr lang="ru-RU" dirty="0"/>
              <a:t> </a:t>
            </a:r>
            <a:r>
              <a:rPr lang="ru-RU" dirty="0" smtClean="0"/>
              <a:t>(БЕЗ воспалительной реакции)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954296"/>
            <a:ext cx="2448272" cy="5618985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4634904"/>
            <a:ext cx="4427984" cy="2223096"/>
          </a:xfrm>
          <a:solidFill>
            <a:srgbClr val="FFFF99"/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92500"/>
          </a:bodyPr>
          <a:lstStyle/>
          <a:p>
            <a:pPr marL="0" indent="0" algn="ctr">
              <a:buNone/>
            </a:pPr>
            <a:r>
              <a:rPr lang="ru-RU" sz="1800" dirty="0"/>
              <a:t>В течение нескольких дней после завершения ответа 90-95% цитотоксических Т-лимфоцитов подвергается </a:t>
            </a:r>
            <a:r>
              <a:rPr lang="ru-RU" sz="1800" dirty="0" err="1"/>
              <a:t>апоптозу</a:t>
            </a:r>
            <a:r>
              <a:rPr lang="ru-RU" sz="1800" dirty="0"/>
              <a:t>. В то же время завершается формирование популяции CD8+ Т-клеток памяти, которые лишены цитотоксической активности, но быстро приобретают ее при повторном распознавании специфического антигена.</a:t>
            </a:r>
          </a:p>
          <a:p>
            <a:pPr marL="0" indent="0" algn="ctr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44249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ru-RU" b="1" dirty="0"/>
              <a:t>Клеточный иммунный ответ</a:t>
            </a:r>
            <a:endParaRPr lang="ru-RU" dirty="0"/>
          </a:p>
        </p:txBody>
      </p:sp>
      <p:sp>
        <p:nvSpPr>
          <p:cNvPr id="17" name="Текст 7"/>
          <p:cNvSpPr>
            <a:spLocks noGrp="1"/>
          </p:cNvSpPr>
          <p:nvPr>
            <p:ph type="body" sz="quarter" idx="3"/>
          </p:nvPr>
        </p:nvSpPr>
        <p:spPr>
          <a:xfrm>
            <a:off x="4644008" y="836712"/>
            <a:ext cx="4041775" cy="6397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i="1" dirty="0"/>
              <a:t>Воспалительный иммунный </a:t>
            </a:r>
            <a:r>
              <a:rPr lang="ru-RU" i="1" dirty="0" smtClean="0"/>
              <a:t>ответ</a:t>
            </a:r>
            <a:endParaRPr lang="ru-RU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4"/>
          </p:nvPr>
        </p:nvSpPr>
        <p:spPr>
          <a:xfrm>
            <a:off x="4854027" y="1556792"/>
            <a:ext cx="4041775" cy="51845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   → от различных видов </a:t>
            </a:r>
            <a:r>
              <a:rPr lang="ru-RU" dirty="0"/>
              <a:t>микобактерий, а также </a:t>
            </a:r>
            <a:r>
              <a:rPr lang="ru-RU" dirty="0" smtClean="0"/>
              <a:t>многих простейших(например</a:t>
            </a:r>
            <a:r>
              <a:rPr lang="ru-RU" dirty="0"/>
              <a:t>, </a:t>
            </a:r>
            <a:r>
              <a:rPr lang="ru-RU" dirty="0" err="1"/>
              <a:t>лейшмании</a:t>
            </a:r>
            <a:r>
              <a:rPr lang="ru-RU" dirty="0"/>
              <a:t>, хламидии), </a:t>
            </a:r>
            <a:r>
              <a:rPr lang="ru-RU" dirty="0" smtClean="0"/>
              <a:t>риккетсий, плазмодиев, грибов </a:t>
            </a:r>
            <a:r>
              <a:rPr lang="ru-RU" dirty="0"/>
              <a:t>(</a:t>
            </a:r>
            <a:r>
              <a:rPr lang="ru-RU" dirty="0" err="1"/>
              <a:t>кандиды</a:t>
            </a:r>
            <a:r>
              <a:rPr lang="ru-RU" dirty="0"/>
              <a:t>) и др</a:t>
            </a:r>
            <a:r>
              <a:rPr lang="ru-RU" dirty="0" smtClean="0"/>
              <a:t>. – внутриклеточные патогены, в цитоплазматических гранулах</a:t>
            </a:r>
          </a:p>
          <a:p>
            <a:r>
              <a:rPr lang="ru-RU" b="1" dirty="0" smtClean="0"/>
              <a:t>Этапы:</a:t>
            </a:r>
            <a:endParaRPr lang="ru-RU" b="1" dirty="0"/>
          </a:p>
          <a:p>
            <a:pPr marL="0" indent="0">
              <a:buNone/>
            </a:pPr>
            <a:r>
              <a:rPr lang="ru-RU" b="1" dirty="0"/>
              <a:t>I. </a:t>
            </a:r>
            <a:r>
              <a:rPr lang="ru-RU" dirty="0"/>
              <a:t>Презентация дендритными клетками антигена СD4</a:t>
            </a:r>
            <a:r>
              <a:rPr lang="ru-RU" baseline="30000" dirty="0"/>
              <a:t>+</a:t>
            </a:r>
            <a:r>
              <a:rPr lang="ru-RU" dirty="0" smtClean="0"/>
              <a:t> </a:t>
            </a:r>
            <a:r>
              <a:rPr lang="ru-RU" dirty="0"/>
              <a:t>Т-лимфоцитам, приводящая к их активации. </a:t>
            </a:r>
          </a:p>
          <a:p>
            <a:pPr marL="0" indent="0">
              <a:buNone/>
            </a:pPr>
            <a:r>
              <a:rPr lang="ru-RU" b="1" dirty="0"/>
              <a:t>II. </a:t>
            </a:r>
            <a:r>
              <a:rPr lang="ru-RU" dirty="0"/>
              <a:t>IL-12, </a:t>
            </a:r>
            <a:r>
              <a:rPr lang="ru-RU" dirty="0" err="1"/>
              <a:t>IFNγ</a:t>
            </a:r>
            <a:r>
              <a:rPr lang="ru-RU" dirty="0"/>
              <a:t> </a:t>
            </a:r>
            <a:r>
              <a:rPr lang="ru-RU" dirty="0" smtClean="0"/>
              <a:t>-</a:t>
            </a:r>
            <a:r>
              <a:rPr lang="ru-RU" dirty="0"/>
              <a:t>зависимая пролиферация СD4</a:t>
            </a:r>
            <a:r>
              <a:rPr lang="ru-RU" baseline="30000" dirty="0"/>
              <a:t>+</a:t>
            </a:r>
            <a:r>
              <a:rPr lang="ru-RU" dirty="0" smtClean="0"/>
              <a:t> Т-клеток. 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III. </a:t>
            </a:r>
            <a:r>
              <a:rPr lang="ru-RU" dirty="0"/>
              <a:t>Дифференцировка СD4</a:t>
            </a:r>
            <a:r>
              <a:rPr lang="ru-RU" baseline="30000" dirty="0"/>
              <a:t>+</a:t>
            </a:r>
            <a:r>
              <a:rPr lang="ru-RU" dirty="0" smtClean="0"/>
              <a:t> </a:t>
            </a:r>
            <a:r>
              <a:rPr lang="ru-RU" dirty="0"/>
              <a:t>Т-клеток в </a:t>
            </a:r>
            <a:r>
              <a:rPr lang="ru-RU" dirty="0" smtClean="0"/>
              <a:t>Т</a:t>
            </a:r>
            <a:r>
              <a:rPr lang="en-US" dirty="0" smtClean="0"/>
              <a:t>h1</a:t>
            </a:r>
            <a:r>
              <a:rPr lang="ru-RU" dirty="0" smtClean="0"/>
              <a:t>-лимфоциты</a:t>
            </a:r>
            <a:r>
              <a:rPr lang="en-US" dirty="0" smtClean="0"/>
              <a:t>, </a:t>
            </a:r>
            <a:r>
              <a:rPr lang="ru-RU" dirty="0"/>
              <a:t>сопутствующая пролиферации. </a:t>
            </a:r>
          </a:p>
          <a:p>
            <a:pPr marL="0" indent="0">
              <a:buNone/>
            </a:pPr>
            <a:r>
              <a:rPr lang="en-US" b="1" dirty="0"/>
              <a:t>IV. </a:t>
            </a:r>
            <a:r>
              <a:rPr lang="ru-RU" dirty="0" smtClean="0"/>
              <a:t>Повторная стимуляция Т-клетки (ч/з взаимодействие Мф и </a:t>
            </a:r>
            <a:r>
              <a:rPr lang="ru-RU" dirty="0"/>
              <a:t>Т</a:t>
            </a:r>
            <a:r>
              <a:rPr lang="en-US" dirty="0" smtClean="0"/>
              <a:t>h1</a:t>
            </a:r>
            <a:r>
              <a:rPr lang="ru-RU" dirty="0" smtClean="0"/>
              <a:t>-клетки)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ru-RU" dirty="0"/>
              <a:t>усиление выработки цитокинов, важных для реализации последующих событий (</a:t>
            </a:r>
            <a:r>
              <a:rPr lang="ru-RU" dirty="0" err="1"/>
              <a:t>IFNγ</a:t>
            </a:r>
            <a:r>
              <a:rPr lang="ru-RU" dirty="0"/>
              <a:t> и </a:t>
            </a:r>
            <a:r>
              <a:rPr lang="ru-RU" dirty="0" smtClean="0"/>
              <a:t>TNFα→Мф).</a:t>
            </a:r>
          </a:p>
          <a:p>
            <a:pPr marL="0" indent="0">
              <a:buNone/>
            </a:pPr>
            <a:r>
              <a:rPr lang="en-US" b="1" dirty="0" smtClean="0"/>
              <a:t>V</a:t>
            </a:r>
            <a:r>
              <a:rPr lang="ru-RU" b="1" dirty="0" smtClean="0"/>
              <a:t>. </a:t>
            </a:r>
            <a:r>
              <a:rPr lang="ru-RU" dirty="0" smtClean="0"/>
              <a:t>Дополнительное усиление воспаления за счёт выраженной активации Мф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1" name="Объект 2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92696"/>
            <a:ext cx="1944216" cy="5771124"/>
          </a:xfrm>
        </p:spPr>
      </p:pic>
      <p:sp>
        <p:nvSpPr>
          <p:cNvPr id="22" name="TextBox 21"/>
          <p:cNvSpPr txBox="1"/>
          <p:nvPr/>
        </p:nvSpPr>
        <p:spPr>
          <a:xfrm>
            <a:off x="29491" y="4725144"/>
            <a:ext cx="4824536" cy="2363724"/>
          </a:xfrm>
          <a:prstGeom prst="rect">
            <a:avLst/>
          </a:prstGeom>
          <a:solidFill>
            <a:srgbClr val="FFFF99"/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indent="0" algn="ctr">
              <a:spcBef>
                <a:spcPct val="20000"/>
              </a:spcBef>
              <a:buFont typeface="Arial" pitchFamily="34" charset="0"/>
              <a:buNone/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0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6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16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16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16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1600"/>
            </a:lvl9pPr>
          </a:lstStyle>
          <a:p>
            <a:r>
              <a:rPr lang="ru-RU" dirty="0"/>
              <a:t>В очагах инфицирования происходит максимально выраженная активация Мф, к-я уничтожает внутриклеточные патогены, но и подвергает деструкции окружающие ткани, поскольку Мф выделяют весь спектр своих секреторных продуктов (</a:t>
            </a:r>
            <a:r>
              <a:rPr lang="ru-RU" dirty="0" err="1"/>
              <a:t>провоспалительных</a:t>
            </a:r>
            <a:r>
              <a:rPr lang="ru-RU" dirty="0"/>
              <a:t> факторов и факторов бактерицидности)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297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0735" y="-8059"/>
            <a:ext cx="8229600" cy="1143000"/>
          </a:xfrm>
        </p:spPr>
        <p:txBody>
          <a:bodyPr/>
          <a:lstStyle/>
          <a:p>
            <a:r>
              <a:rPr lang="ru-RU" b="1" dirty="0"/>
              <a:t>Клеточный иммунный ответ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255" y="2237835"/>
            <a:ext cx="4751124" cy="4465177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23800" y="980728"/>
            <a:ext cx="4040188" cy="6397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i="1" dirty="0"/>
              <a:t>Цитотоксический иммунный ответ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4008" y="980728"/>
            <a:ext cx="4041775" cy="6397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i="1" dirty="0"/>
              <a:t>Воспалительный иммунный </a:t>
            </a:r>
            <a:r>
              <a:rPr lang="ru-RU" i="1" dirty="0" smtClean="0"/>
              <a:t>ответ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" y="2276191"/>
            <a:ext cx="4509682" cy="4554666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428576" y="3261598"/>
            <a:ext cx="1957894" cy="1296144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ru-RU" sz="1800" dirty="0" smtClean="0"/>
              <a:t>1) </a:t>
            </a:r>
            <a:r>
              <a:rPr lang="ru-RU" sz="1800" dirty="0" err="1" smtClean="0"/>
              <a:t>трансфекция</a:t>
            </a:r>
            <a:r>
              <a:rPr lang="ru-RU" sz="1800" dirty="0" smtClean="0"/>
              <a:t> </a:t>
            </a:r>
          </a:p>
          <a:p>
            <a:pPr marL="0" indent="0" algn="ctr">
              <a:buNone/>
            </a:pPr>
            <a:r>
              <a:rPr lang="ru-RU" sz="1800" dirty="0" smtClean="0"/>
              <a:t>2</a:t>
            </a:r>
            <a:r>
              <a:rPr lang="ru-RU" sz="1800" dirty="0"/>
              <a:t>) </a:t>
            </a:r>
            <a:r>
              <a:rPr lang="ru-RU" sz="1800" dirty="0" smtClean="0"/>
              <a:t>локализация </a:t>
            </a:r>
            <a:r>
              <a:rPr lang="ru-RU" sz="1800" dirty="0"/>
              <a:t>патогена в </a:t>
            </a:r>
            <a:r>
              <a:rPr lang="ru-RU" sz="1800" dirty="0" err="1"/>
              <a:t>цитозоле</a:t>
            </a:r>
            <a:endParaRPr lang="ru-RU" sz="1800" dirty="0"/>
          </a:p>
        </p:txBody>
      </p:sp>
      <p:sp>
        <p:nvSpPr>
          <p:cNvPr id="3" name="Овал 2"/>
          <p:cNvSpPr/>
          <p:nvPr/>
        </p:nvSpPr>
        <p:spPr>
          <a:xfrm>
            <a:off x="713" y="2564904"/>
            <a:ext cx="610847" cy="21602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312932" y="3356992"/>
            <a:ext cx="746900" cy="36004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686382" y="1629860"/>
            <a:ext cx="3816424" cy="646331"/>
          </a:xfrm>
          <a:prstGeom prst="rect">
            <a:avLst/>
          </a:prstGeom>
          <a:solidFill>
            <a:srgbClr val="FFFF99"/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AutoNum type="arabicParenR"/>
              <a:defRPr sz="320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indent="0" algn="ctr">
              <a:buNone/>
            </a:pPr>
            <a:r>
              <a:rPr lang="ru-RU" sz="1800" dirty="0"/>
              <a:t>специфическое распознавание конкретных </a:t>
            </a:r>
            <a:r>
              <a:rPr lang="ru-RU" sz="1800" dirty="0" err="1"/>
              <a:t>Аг</a:t>
            </a:r>
            <a:r>
              <a:rPr lang="ru-RU" sz="1800" dirty="0"/>
              <a:t> возбудителя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322" y="3698556"/>
            <a:ext cx="2088232" cy="1255728"/>
          </a:xfrm>
          <a:prstGeom prst="rect">
            <a:avLst/>
          </a:prstGeom>
          <a:solidFill>
            <a:srgbClr val="FFFF99"/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/>
              <a:t>+ формируется иммунологическая память</a:t>
            </a:r>
          </a:p>
          <a:p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4465209" y="2636912"/>
            <a:ext cx="610847" cy="21602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796504" y="3356992"/>
            <a:ext cx="746900" cy="36004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бъект 4"/>
          <p:cNvSpPr txBox="1">
            <a:spLocks/>
          </p:cNvSpPr>
          <p:nvPr/>
        </p:nvSpPr>
        <p:spPr>
          <a:xfrm>
            <a:off x="3232681" y="4797152"/>
            <a:ext cx="2232248" cy="19058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800" dirty="0" smtClean="0"/>
              <a:t>2 механизма цитолиза:</a:t>
            </a:r>
          </a:p>
          <a:p>
            <a:pPr marL="0" indent="0">
              <a:buFont typeface="Arial" pitchFamily="34" charset="0"/>
              <a:buNone/>
            </a:pPr>
            <a:r>
              <a:rPr lang="ru-RU" sz="1800" dirty="0" smtClean="0"/>
              <a:t>1) </a:t>
            </a:r>
            <a:r>
              <a:rPr lang="ru-RU" sz="1800" b="1" dirty="0" err="1" smtClean="0"/>
              <a:t>Экзоцитоз</a:t>
            </a:r>
            <a:r>
              <a:rPr lang="ru-RU" sz="1800" b="1" dirty="0" smtClean="0"/>
              <a:t> гранул </a:t>
            </a:r>
          </a:p>
          <a:p>
            <a:pPr marL="0" indent="0">
              <a:buNone/>
            </a:pPr>
            <a:r>
              <a:rPr lang="ru-RU" sz="1800" dirty="0" smtClean="0"/>
              <a:t>2) </a:t>
            </a:r>
            <a:r>
              <a:rPr lang="ru-RU" sz="1800" b="1" dirty="0" err="1" smtClean="0"/>
              <a:t>Апоптоз</a:t>
            </a:r>
            <a:r>
              <a:rPr lang="ru-RU" sz="1800" b="1" dirty="0" smtClean="0"/>
              <a:t> </a:t>
            </a:r>
            <a:r>
              <a:rPr lang="ru-RU" sz="1800" dirty="0" smtClean="0"/>
              <a:t>(</a:t>
            </a:r>
            <a:r>
              <a:rPr lang="ru-RU" sz="1800" dirty="0" err="1"/>
              <a:t>Fas-лиганд</a:t>
            </a:r>
            <a:r>
              <a:rPr lang="ru-RU" sz="1800" dirty="0"/>
              <a:t> на Т-клетке и </a:t>
            </a:r>
            <a:r>
              <a:rPr lang="ru-RU" sz="1800" dirty="0" err="1"/>
              <a:t>Fas</a:t>
            </a:r>
            <a:r>
              <a:rPr lang="ru-RU" sz="1800" dirty="0"/>
              <a:t>-рецептор на </a:t>
            </a:r>
            <a:r>
              <a:rPr lang="ru-RU" sz="1800" dirty="0" smtClean="0"/>
              <a:t>клетке-мишени)</a:t>
            </a:r>
            <a:endParaRPr lang="ru-RU" sz="1800" dirty="0"/>
          </a:p>
        </p:txBody>
      </p:sp>
      <p:cxnSp>
        <p:nvCxnSpPr>
          <p:cNvPr id="17" name="Прямая со стрелкой 16"/>
          <p:cNvCxnSpPr>
            <a:stCxn id="5" idx="2"/>
          </p:cNvCxnSpPr>
          <p:nvPr/>
        </p:nvCxnSpPr>
        <p:spPr>
          <a:xfrm flipH="1">
            <a:off x="4395255" y="4557742"/>
            <a:ext cx="12268" cy="2394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279837" y="3721046"/>
            <a:ext cx="1866542" cy="22702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92500" lnSpcReduction="10000"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itchFamily="34" charset="0"/>
              <a:buNone/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0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6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16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16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16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1600"/>
            </a:lvl9pPr>
          </a:lstStyle>
          <a:p>
            <a:r>
              <a:rPr lang="ru-RU" dirty="0"/>
              <a:t>доминирует секреция </a:t>
            </a:r>
            <a:r>
              <a:rPr lang="ru-RU" b="1" dirty="0" err="1"/>
              <a:t>IFNγ</a:t>
            </a:r>
            <a:r>
              <a:rPr lang="ru-RU" dirty="0"/>
              <a:t>, приводящая к </a:t>
            </a:r>
            <a:r>
              <a:rPr lang="ru-RU" b="1" dirty="0"/>
              <a:t>активации </a:t>
            </a:r>
            <a:r>
              <a:rPr lang="ru-RU" b="1" dirty="0" smtClean="0"/>
              <a:t>Мф </a:t>
            </a:r>
            <a:r>
              <a:rPr lang="ru-RU" b="1" dirty="0"/>
              <a:t>и стимуляции секреции В-лимфоцитами АТ со свойствами опсонинов</a:t>
            </a:r>
          </a:p>
        </p:txBody>
      </p:sp>
      <p:sp>
        <p:nvSpPr>
          <p:cNvPr id="21" name="Объект 4"/>
          <p:cNvSpPr>
            <a:spLocks noGrp="1"/>
          </p:cNvSpPr>
          <p:nvPr>
            <p:ph sz="half" idx="2"/>
          </p:nvPr>
        </p:nvSpPr>
        <p:spPr>
          <a:xfrm>
            <a:off x="7186106" y="1700808"/>
            <a:ext cx="1957894" cy="864096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 algn="ctr">
              <a:buNone/>
            </a:pPr>
            <a:r>
              <a:rPr lang="ru-RU" sz="1800" dirty="0" smtClean="0"/>
              <a:t>Патоген в гранулах цитоплазмы</a:t>
            </a:r>
            <a:endParaRPr lang="ru-RU" sz="1800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8964488" y="2564904"/>
            <a:ext cx="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0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8851"/>
            <a:ext cx="8229600" cy="14261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>Гранулема- </a:t>
            </a:r>
            <a:br>
              <a:rPr lang="ru-RU" b="1" dirty="0" smtClean="0"/>
            </a:br>
            <a:r>
              <a:rPr lang="ru-RU" sz="2000" dirty="0" smtClean="0"/>
              <a:t>структура </a:t>
            </a:r>
            <a:r>
              <a:rPr lang="ru-RU" sz="2000" dirty="0"/>
              <a:t>округлой формы, в центре которой расположены инфицированные макрофаги, клеточный детрит и патогены, освободившиеся в результате разрушения макрофагов.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115212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Формируется </a:t>
            </a:r>
            <a:r>
              <a:rPr lang="ru-RU" b="1" dirty="0"/>
              <a:t>при неэффективном клеточном ответе воспалительного типа</a:t>
            </a:r>
            <a:r>
              <a:rPr lang="ru-RU" dirty="0"/>
              <a:t>, </a:t>
            </a:r>
            <a:r>
              <a:rPr lang="ru-RU" b="1" dirty="0"/>
              <a:t>т.е. при нарушении разрушения и переваривания </a:t>
            </a:r>
            <a:r>
              <a:rPr lang="ru-RU" b="1" u="sng" dirty="0"/>
              <a:t>внутриклеточных патогенов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2780928"/>
            <a:ext cx="37444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Формирование гранулемы сопряжено с деструкцией ткани и нарушением функционирования большого участка пораженных органов (например, легких при туберкулезе). С другой стороны, гранулема представляет </a:t>
            </a:r>
            <a:r>
              <a:rPr lang="ru-RU" b="1" dirty="0"/>
              <a:t>способ изоляции патогена, с уничтожением которого иммунная система не справляется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285" y="2467239"/>
            <a:ext cx="5158471" cy="439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5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9"/>
            <a:ext cx="8280920" cy="1872208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Вследствие слияния макрофагов образуются </a:t>
            </a:r>
            <a:r>
              <a:rPr lang="ru-RU" b="1" dirty="0"/>
              <a:t>гигантские многоядерные клетки</a:t>
            </a:r>
            <a:r>
              <a:rPr lang="ru-RU" dirty="0"/>
              <a:t>. Некоторые макрофаги претерпевают морфологические изменения, приобретая фенотип так называемых </a:t>
            </a:r>
            <a:r>
              <a:rPr lang="ru-RU" b="1" dirty="0"/>
              <a:t>эпителиоидных клеток</a:t>
            </a:r>
            <a:r>
              <a:rPr lang="ru-RU" dirty="0"/>
              <a:t>. Периферическая часть гранулемы образована </a:t>
            </a:r>
            <a:r>
              <a:rPr lang="ru-RU" b="1" dirty="0"/>
              <a:t>активированными макрофагами, лишенными патогенов, и Th1-клетками</a:t>
            </a:r>
            <a:r>
              <a:rPr lang="ru-RU" dirty="0"/>
              <a:t>. </a:t>
            </a:r>
            <a:r>
              <a:rPr lang="ru-RU" u="sng" dirty="0"/>
              <a:t>Т-клетки постоянно перемещаются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49569"/>
            <a:ext cx="7344816" cy="479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21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629" y="-109314"/>
            <a:ext cx="3008313" cy="1162050"/>
          </a:xfrm>
        </p:spPr>
        <p:txBody>
          <a:bodyPr>
            <a:normAutofit/>
          </a:bodyPr>
          <a:lstStyle/>
          <a:p>
            <a:r>
              <a:rPr lang="ru-RU" sz="2800" dirty="0"/>
              <a:t>Гуморальный</a:t>
            </a:r>
            <a:r>
              <a:rPr lang="ru-RU" b="1" dirty="0"/>
              <a:t> </a:t>
            </a:r>
            <a:r>
              <a:rPr lang="ru-RU" sz="2800" dirty="0"/>
              <a:t>иммунный ответ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2250" y="260648"/>
            <a:ext cx="5111750" cy="6480720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Осуществляется </a:t>
            </a:r>
            <a:r>
              <a:rPr lang="ru-RU" b="1" dirty="0" smtClean="0"/>
              <a:t>Th2-лимфоцитами</a:t>
            </a:r>
          </a:p>
          <a:p>
            <a:r>
              <a:rPr lang="ru-RU" dirty="0"/>
              <a:t>Тип ответа </a:t>
            </a:r>
            <a:r>
              <a:rPr lang="ru-RU" b="1" dirty="0"/>
              <a:t>направлен на стимуляцию В-лимфоцитов к образованию антител</a:t>
            </a:r>
            <a:r>
              <a:rPr lang="ru-RU" dirty="0"/>
              <a:t>, нейтрализующих бактерии, токсины, паразитов и реализующих другие эффекты гуморального иммунитета.</a:t>
            </a:r>
          </a:p>
          <a:p>
            <a:r>
              <a:rPr lang="ru-RU" dirty="0" smtClean="0"/>
              <a:t>Иммунный </a:t>
            </a:r>
            <a:r>
              <a:rPr lang="ru-RU" dirty="0"/>
              <a:t>ответ Th2-типа контролируется другими цитокинами, чем Th1-ответ, - в </a:t>
            </a:r>
            <a:r>
              <a:rPr lang="ru-RU" b="1" dirty="0"/>
              <a:t>основном </a:t>
            </a:r>
            <a:r>
              <a:rPr lang="ru-RU" b="1" dirty="0" smtClean="0"/>
              <a:t>ИЛ-4 (+ИЛ-13), </a:t>
            </a:r>
            <a:r>
              <a:rPr lang="ru-RU" b="1" dirty="0" err="1" smtClean="0"/>
              <a:t>аутокринно</a:t>
            </a:r>
            <a:r>
              <a:rPr lang="ru-RU" b="1" dirty="0" smtClean="0"/>
              <a:t>. </a:t>
            </a:r>
          </a:p>
          <a:p>
            <a:r>
              <a:rPr lang="ru-RU" b="1" dirty="0" smtClean="0"/>
              <a:t>Продуценты </a:t>
            </a:r>
            <a:r>
              <a:rPr lang="ru-RU" b="1" dirty="0"/>
              <a:t>ИЛ-4 </a:t>
            </a:r>
            <a:r>
              <a:rPr lang="ru-RU" dirty="0" smtClean="0"/>
              <a:t>– </a:t>
            </a:r>
          </a:p>
          <a:p>
            <a:pPr marL="0" indent="0">
              <a:buNone/>
            </a:pPr>
            <a:r>
              <a:rPr lang="ru-RU" dirty="0" smtClean="0"/>
              <a:t>→CD4</a:t>
            </a:r>
            <a:r>
              <a:rPr lang="ru-RU" baseline="30000" dirty="0"/>
              <a:t>+</a:t>
            </a:r>
            <a:r>
              <a:rPr lang="ru-RU" dirty="0"/>
              <a:t> </a:t>
            </a:r>
            <a:r>
              <a:rPr lang="ru-RU" dirty="0" smtClean="0"/>
              <a:t>Тh2-клетки</a:t>
            </a:r>
          </a:p>
          <a:p>
            <a:pPr marL="0" indent="0">
              <a:buNone/>
            </a:pPr>
            <a:r>
              <a:rPr lang="ru-RU" dirty="0" smtClean="0"/>
              <a:t>→дважды </a:t>
            </a:r>
            <a:r>
              <a:rPr lang="ru-RU" dirty="0"/>
              <a:t>негативные CD4</a:t>
            </a:r>
            <a:r>
              <a:rPr lang="ru-RU" baseline="30000" dirty="0"/>
              <a:t>-</a:t>
            </a:r>
            <a:r>
              <a:rPr lang="ru-RU" dirty="0"/>
              <a:t>CD8</a:t>
            </a:r>
            <a:r>
              <a:rPr lang="ru-RU" baseline="30000" dirty="0"/>
              <a:t>-</a:t>
            </a:r>
            <a:r>
              <a:rPr lang="ru-RU" dirty="0"/>
              <a:t> </a:t>
            </a:r>
            <a:r>
              <a:rPr lang="ru-RU" dirty="0" smtClean="0"/>
              <a:t>T-лимфоциты</a:t>
            </a:r>
          </a:p>
          <a:p>
            <a:pPr marL="0" indent="0">
              <a:buNone/>
            </a:pPr>
            <a:r>
              <a:rPr lang="ru-RU" dirty="0" smtClean="0"/>
              <a:t>→тучные клетки</a:t>
            </a:r>
            <a:endParaRPr lang="ru-RU" dirty="0"/>
          </a:p>
          <a:p>
            <a:r>
              <a:rPr lang="ru-RU" b="1" dirty="0" smtClean="0"/>
              <a:t>Th2-лимфоциты </a:t>
            </a:r>
            <a:r>
              <a:rPr lang="ru-RU" b="1" dirty="0"/>
              <a:t>поддерживают переключение синтеза </a:t>
            </a:r>
            <a:r>
              <a:rPr lang="ru-RU" b="1" dirty="0" err="1"/>
              <a:t>изотипов</a:t>
            </a:r>
            <a:r>
              <a:rPr lang="ru-RU" b="1" dirty="0"/>
              <a:t> иммуноглобулинов в B-лимфоцитах на </a:t>
            </a:r>
            <a:r>
              <a:rPr lang="ru-RU" b="1" dirty="0" err="1"/>
              <a:t>IgE</a:t>
            </a:r>
            <a:r>
              <a:rPr lang="ru-RU" b="1" dirty="0"/>
              <a:t>, IgG4 и </a:t>
            </a:r>
            <a:r>
              <a:rPr lang="ru-RU" b="1" dirty="0" err="1"/>
              <a:t>IgА</a:t>
            </a:r>
            <a:r>
              <a:rPr lang="ru-RU" dirty="0"/>
              <a:t>. Клетки-партнёры для этих </a:t>
            </a:r>
            <a:r>
              <a:rPr lang="ru-RU" dirty="0" err="1"/>
              <a:t>изотипов</a:t>
            </a:r>
            <a:r>
              <a:rPr lang="ru-RU" dirty="0"/>
              <a:t> - </a:t>
            </a:r>
            <a:r>
              <a:rPr lang="ru-RU" b="1" dirty="0"/>
              <a:t>тучные клетки, базофилы и эозинофилы.</a:t>
            </a:r>
            <a:r>
              <a:rPr lang="ru-RU" dirty="0"/>
              <a:t> При их активации развиваются воспалительные процессы с выраженным вазоактивным компонентом и экссудацией или характерное эозинофильное воспаление.</a:t>
            </a:r>
          </a:p>
          <a:p>
            <a:r>
              <a:rPr lang="ru-RU" dirty="0"/>
              <a:t>За исключением патологических случаев </a:t>
            </a:r>
            <a:r>
              <a:rPr lang="ru-RU" dirty="0" err="1"/>
              <a:t>IgE</a:t>
            </a:r>
            <a:r>
              <a:rPr lang="ru-RU" dirty="0"/>
              <a:t>-зависимых аллергических реакций </a:t>
            </a:r>
            <a:r>
              <a:rPr lang="ru-RU" b="1" dirty="0"/>
              <a:t>иммунный ответ Th2-типа принято (достаточно условно) рассматривать как противовоспалительный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628800"/>
            <a:ext cx="4039522" cy="471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42570" y="1052736"/>
            <a:ext cx="3888432" cy="22322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10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034" y="5491598"/>
            <a:ext cx="3901868" cy="136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078" y="1814529"/>
            <a:ext cx="2857966" cy="50434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5635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Условия развития иммунного ответа Th2-типа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03" y="1018019"/>
            <a:ext cx="5868144" cy="586474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Th2-</a:t>
            </a:r>
            <a:r>
              <a:rPr lang="ru-RU" dirty="0" smtClean="0"/>
              <a:t>иммунный ответ реализуется, когда есть: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растворимые компоненты </a:t>
            </a:r>
            <a:r>
              <a:rPr lang="ru-RU" dirty="0"/>
              <a:t>патогенов (токсинов, аллергенов, химиопрепаратов),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бактерии </a:t>
            </a:r>
            <a:r>
              <a:rPr lang="ru-RU" dirty="0"/>
              <a:t>и </a:t>
            </a:r>
            <a:r>
              <a:rPr lang="ru-RU" dirty="0" smtClean="0"/>
              <a:t>вирусы, крупных </a:t>
            </a:r>
            <a:r>
              <a:rPr lang="ru-RU" dirty="0"/>
              <a:t>инвазивных </a:t>
            </a:r>
            <a:r>
              <a:rPr lang="ru-RU" dirty="0" smtClean="0"/>
              <a:t>патогены (гельминты), </a:t>
            </a:r>
            <a:r>
              <a:rPr lang="ru-RU" dirty="0"/>
              <a:t>которые не могут быть </a:t>
            </a:r>
            <a:r>
              <a:rPr lang="ru-RU" dirty="0" err="1"/>
              <a:t>фагоцитированы</a:t>
            </a:r>
            <a:r>
              <a:rPr lang="ru-RU" dirty="0"/>
              <a:t> макрофагами </a:t>
            </a:r>
            <a:r>
              <a:rPr lang="ru-RU" dirty="0" smtClean="0"/>
              <a:t>(в </a:t>
            </a:r>
            <a:r>
              <a:rPr lang="ru-RU" dirty="0" err="1" smtClean="0"/>
              <a:t>т.ч</a:t>
            </a:r>
            <a:r>
              <a:rPr lang="ru-RU" dirty="0" smtClean="0"/>
              <a:t>. из-за </a:t>
            </a:r>
            <a:r>
              <a:rPr lang="ru-RU" dirty="0"/>
              <a:t>своих </a:t>
            </a:r>
            <a:r>
              <a:rPr lang="ru-RU" dirty="0" smtClean="0"/>
              <a:t>размеров). </a:t>
            </a:r>
          </a:p>
          <a:p>
            <a:r>
              <a:rPr lang="ru-RU" dirty="0" smtClean="0"/>
              <a:t>Лидирующая роль в дифференцировке Т-хелперов в направлении Th2 отводится </a:t>
            </a:r>
            <a:r>
              <a:rPr lang="ru-RU" b="1" dirty="0" err="1" smtClean="0"/>
              <a:t>плазмоцитоидным</a:t>
            </a:r>
            <a:r>
              <a:rPr lang="ru-RU" b="1" dirty="0" smtClean="0"/>
              <a:t> ДК, несущим </a:t>
            </a:r>
            <a:r>
              <a:rPr lang="ru-RU" b="1" dirty="0" err="1" smtClean="0"/>
              <a:t>Аг</a:t>
            </a:r>
            <a:r>
              <a:rPr lang="ru-RU" b="1" dirty="0" smtClean="0"/>
              <a:t> в составе молекул МНС</a:t>
            </a:r>
            <a:r>
              <a:rPr lang="ru-RU" dirty="0" smtClean="0"/>
              <a:t>. Также </a:t>
            </a:r>
            <a:r>
              <a:rPr lang="ru-RU" dirty="0" err="1" smtClean="0"/>
              <a:t>Аг</a:t>
            </a:r>
            <a:r>
              <a:rPr lang="ru-RU" dirty="0" smtClean="0"/>
              <a:t> способен в свободной форме поступать во 2-е лимфоидные органы.</a:t>
            </a:r>
          </a:p>
          <a:p>
            <a:r>
              <a:rPr lang="ru-RU" dirty="0" smtClean="0"/>
              <a:t>Развивается </a:t>
            </a:r>
            <a:r>
              <a:rPr lang="ru-RU" u="sng" dirty="0" smtClean="0"/>
              <a:t>только </a:t>
            </a:r>
            <a:r>
              <a:rPr lang="ru-RU" u="sng" dirty="0"/>
              <a:t>во вторичных лимфоидных органах </a:t>
            </a:r>
            <a:r>
              <a:rPr lang="ru-RU" dirty="0"/>
              <a:t>где создаются оптимальные условия для </a:t>
            </a:r>
            <a:r>
              <a:rPr lang="ru-RU" b="1" dirty="0"/>
              <a:t>взаимодействия трех компонентов пусковой реакции</a:t>
            </a:r>
            <a:r>
              <a:rPr lang="ru-RU" dirty="0"/>
              <a:t> — </a:t>
            </a:r>
            <a:r>
              <a:rPr lang="ru-RU" b="1" dirty="0"/>
              <a:t>антигена, </a:t>
            </a:r>
            <a:r>
              <a:rPr lang="ru-RU" b="1" u="sng" dirty="0"/>
              <a:t>наивной</a:t>
            </a:r>
            <a:r>
              <a:rPr lang="ru-RU" b="1" dirty="0"/>
              <a:t> В-клетки и Th2</a:t>
            </a:r>
            <a:r>
              <a:rPr lang="ru-RU" dirty="0"/>
              <a:t>. </a:t>
            </a:r>
            <a:r>
              <a:rPr lang="ru-RU" dirty="0" smtClean="0"/>
              <a:t>(</a:t>
            </a:r>
            <a:r>
              <a:rPr lang="ru-RU" dirty="0" err="1" smtClean="0"/>
              <a:t>межфолликулярное</a:t>
            </a:r>
            <a:r>
              <a:rPr lang="ru-RU" dirty="0" smtClean="0"/>
              <a:t> пространство/«корона» фолликула)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0152" y="604067"/>
            <a:ext cx="2951312" cy="1200329"/>
          </a:xfrm>
          <a:prstGeom prst="rect">
            <a:avLst/>
          </a:prstGeom>
          <a:solidFill>
            <a:srgbClr val="FFFF99"/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itchFamily="34" charset="0"/>
              <a:buNone/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0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6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16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16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16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1600"/>
            </a:lvl9pPr>
          </a:lstStyle>
          <a:p>
            <a:r>
              <a:rPr lang="ru-RU" dirty="0"/>
              <a:t>Для полноценной активации В-клетки требуется дополнительный сигнал от Th2!</a:t>
            </a:r>
          </a:p>
        </p:txBody>
      </p:sp>
    </p:spTree>
    <p:extLst>
      <p:ext uri="{BB962C8B-B14F-4D97-AF65-F5344CB8AC3E}">
        <p14:creationId xmlns:p14="http://schemas.microsoft.com/office/powerpoint/2010/main" val="17448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При иммунном ответе гуморального типа: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73" y="1582688"/>
            <a:ext cx="3876191" cy="449987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80528" y="1451217"/>
            <a:ext cx="5688632" cy="5373216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  <a:p>
            <a:r>
              <a:rPr lang="ru-RU" dirty="0" smtClean="0"/>
              <a:t>1</a:t>
            </a:r>
            <a:r>
              <a:rPr lang="ru-RU" dirty="0"/>
              <a:t>. Простая </a:t>
            </a:r>
            <a:r>
              <a:rPr lang="ru-RU" b="1" dirty="0"/>
              <a:t>нейтрализация антигена антителами </a:t>
            </a:r>
            <a:r>
              <a:rPr lang="ru-RU" dirty="0"/>
              <a:t>при образовании иммунных комплексов «антиген + антитело» (АГ+АТ); </a:t>
            </a:r>
          </a:p>
          <a:p>
            <a:r>
              <a:rPr lang="ru-RU" dirty="0"/>
              <a:t>2. </a:t>
            </a:r>
            <a:r>
              <a:rPr lang="ru-RU" b="1" dirty="0" err="1"/>
              <a:t>Комплементзависимый</a:t>
            </a:r>
            <a:r>
              <a:rPr lang="ru-RU" b="1" dirty="0"/>
              <a:t> лизис антигена</a:t>
            </a:r>
            <a:r>
              <a:rPr lang="ru-RU" dirty="0"/>
              <a:t>, связанного с антителом. Иммунные комплексы АГ+АТ, фиксированные на поверхности клеток-мишеней, присоединяют и активируют комплемент по классическому пути; </a:t>
            </a:r>
          </a:p>
          <a:p>
            <a:r>
              <a:rPr lang="ru-RU" dirty="0"/>
              <a:t>3. </a:t>
            </a:r>
            <a:r>
              <a:rPr lang="ru-RU" b="1" dirty="0"/>
              <a:t>Фагоцитоз растворимых иммунных комплексов АГ+АТ </a:t>
            </a:r>
            <a:r>
              <a:rPr lang="ru-RU" dirty="0"/>
              <a:t>с последующим их расщеплением в лизосомах фагоцитов; </a:t>
            </a:r>
          </a:p>
          <a:p>
            <a:r>
              <a:rPr lang="ru-RU" dirty="0"/>
              <a:t>4. </a:t>
            </a:r>
            <a:r>
              <a:rPr lang="ru-RU" b="1" dirty="0" err="1"/>
              <a:t>Антителозависимая</a:t>
            </a:r>
            <a:r>
              <a:rPr lang="ru-RU" b="1" dirty="0"/>
              <a:t> клеточная </a:t>
            </a:r>
            <a:r>
              <a:rPr lang="ru-RU" b="1" dirty="0" err="1"/>
              <a:t>цитотоксичность</a:t>
            </a:r>
            <a:r>
              <a:rPr lang="ru-RU" b="1" dirty="0"/>
              <a:t> </a:t>
            </a:r>
            <a:r>
              <a:rPr lang="ru-RU" dirty="0"/>
              <a:t>(АЗКЦ). Реализуется путем разрушения клетками-киллерами (К-клетками) покрытых антителами (</a:t>
            </a:r>
            <a:r>
              <a:rPr lang="ru-RU" dirty="0" err="1"/>
              <a:t>IgG</a:t>
            </a:r>
            <a:r>
              <a:rPr lang="ru-RU" dirty="0"/>
              <a:t>) клеток-мишеней через присоединение к </a:t>
            </a:r>
            <a:r>
              <a:rPr lang="ru-RU" dirty="0" err="1"/>
              <a:t>Fc</a:t>
            </a:r>
            <a:r>
              <a:rPr lang="ru-RU" dirty="0"/>
              <a:t>-фрагменту </a:t>
            </a:r>
            <a:r>
              <a:rPr lang="ru-RU" dirty="0" err="1"/>
              <a:t>IgG</a:t>
            </a:r>
            <a:r>
              <a:rPr lang="ru-RU" dirty="0"/>
              <a:t>. Такими К-киллерами могут быть гранулоциты, макрофаги, тромбоциты, NK-клетки (натуральные киллеры) </a:t>
            </a:r>
          </a:p>
        </p:txBody>
      </p:sp>
    </p:spTree>
    <p:extLst>
      <p:ext uri="{BB962C8B-B14F-4D97-AF65-F5344CB8AC3E}">
        <p14:creationId xmlns:p14="http://schemas.microsoft.com/office/powerpoint/2010/main" val="309881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804"/>
            <a:ext cx="9211935" cy="641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24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95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Иммунное отклонение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14125"/>
            <a:ext cx="9144000" cy="2376264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В норме </a:t>
            </a:r>
            <a:r>
              <a:rPr lang="ru-RU" dirty="0" smtClean="0"/>
              <a:t>- дифференцировка </a:t>
            </a:r>
            <a:r>
              <a:rPr lang="ru-RU" dirty="0"/>
              <a:t>Th1- и Th2-клеток определяется функциональными запросами, так как АГ, индуцирующие иммунный ответ, как правило, обеспечивают его развитие в направлении формирования тех типов </a:t>
            </a:r>
            <a:r>
              <a:rPr lang="ru-RU" dirty="0" err="1"/>
              <a:t>эффекторных</a:t>
            </a:r>
            <a:r>
              <a:rPr lang="ru-RU" dirty="0"/>
              <a:t> клеток, которые (сами по себе или через гуморальные продукты) участвуют в реализации </a:t>
            </a:r>
            <a:r>
              <a:rPr lang="ru-RU" dirty="0" err="1"/>
              <a:t>протективного</a:t>
            </a:r>
            <a:r>
              <a:rPr lang="ru-RU" dirty="0"/>
              <a:t> эффекта.</a:t>
            </a:r>
          </a:p>
          <a:p>
            <a:r>
              <a:rPr lang="ru-RU" b="1" dirty="0" smtClean="0"/>
              <a:t>При иммунном отклонении </a:t>
            </a:r>
            <a:r>
              <a:rPr lang="ru-RU" dirty="0" smtClean="0"/>
              <a:t>- направление </a:t>
            </a:r>
            <a:r>
              <a:rPr lang="ru-RU" dirty="0"/>
              <a:t>терминальной дифференцировки наивных CD4+ T-лимфоцитов в сторону преобладания той или иной </a:t>
            </a:r>
            <a:r>
              <a:rPr lang="ru-RU" dirty="0" err="1"/>
              <a:t>субпопуляции</a:t>
            </a:r>
            <a:r>
              <a:rPr lang="ru-RU" dirty="0"/>
              <a:t> (Th1 или Th2) в процессе развития иммунного </a:t>
            </a:r>
            <a:r>
              <a:rPr lang="ru-RU" dirty="0" smtClean="0"/>
              <a:t>ответа.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4197944"/>
            <a:ext cx="51305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↑</a:t>
            </a:r>
            <a:r>
              <a:rPr lang="ru-RU" b="1" dirty="0" err="1" smtClean="0"/>
              <a:t>ИФНγ</a:t>
            </a:r>
            <a:r>
              <a:rPr lang="ru-RU" b="1" dirty="0" smtClean="0"/>
              <a:t> </a:t>
            </a:r>
            <a:r>
              <a:rPr lang="ru-RU" b="1" dirty="0"/>
              <a:t>и </a:t>
            </a:r>
            <a:r>
              <a:rPr lang="ru-RU" b="1" dirty="0" smtClean="0"/>
              <a:t>др. цитокинов </a:t>
            </a:r>
            <a:r>
              <a:rPr lang="ru-RU" dirty="0" smtClean="0"/>
              <a:t>→ </a:t>
            </a:r>
          </a:p>
          <a:p>
            <a:r>
              <a:rPr lang="ru-RU" dirty="0" smtClean="0"/>
              <a:t>развитие </a:t>
            </a:r>
            <a:r>
              <a:rPr lang="ru-RU" dirty="0"/>
              <a:t>иммунного воспаления, которое является основой клеточной аутоиммунной патологии - органоспецифических и некоторых системных аутоиммунных процессов.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60032" y="4000562"/>
            <a:ext cx="45370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↑ </a:t>
            </a:r>
            <a:r>
              <a:rPr lang="ru-RU" b="1" dirty="0"/>
              <a:t>ИЛ-4, ИЛ-5, ИЛ-13 и </a:t>
            </a:r>
            <a:r>
              <a:rPr lang="ru-RU" b="1" dirty="0" smtClean="0"/>
              <a:t>др. цитокинов </a:t>
            </a:r>
            <a:r>
              <a:rPr lang="ru-RU" dirty="0" smtClean="0"/>
              <a:t>→ развитие </a:t>
            </a:r>
            <a:r>
              <a:rPr lang="ru-RU" dirty="0"/>
              <a:t>аллергической реакции немедленного типа через влияние на выработку </a:t>
            </a:r>
            <a:r>
              <a:rPr lang="ru-RU" dirty="0" err="1"/>
              <a:t>IgE</a:t>
            </a:r>
            <a:r>
              <a:rPr lang="ru-RU" dirty="0"/>
              <a:t>-антител, дифференцировку тучных клеток и эозинофилов.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973" y="5805264"/>
            <a:ext cx="8937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Подходы к коррекции Th1/Th2 дисбалансов основаны на воздействиях, </a:t>
            </a:r>
            <a:r>
              <a:rPr lang="ru-RU" sz="2000" b="1" u="sng" dirty="0"/>
              <a:t>оппозитных преобладающему типу </a:t>
            </a:r>
            <a:r>
              <a:rPr lang="ru-RU" sz="2000" b="1" u="sng" dirty="0" smtClean="0"/>
              <a:t>цитокинов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3289080"/>
            <a:ext cx="2664296" cy="90886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Th1</a:t>
            </a:r>
            <a:r>
              <a:rPr lang="ru-RU" dirty="0" smtClean="0"/>
              <a:t>-субпопуляция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08104" y="3091698"/>
            <a:ext cx="2736304" cy="90886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Th2</a:t>
            </a:r>
            <a:r>
              <a:rPr lang="ru-RU" dirty="0" smtClean="0"/>
              <a:t>-субпопуляция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>
            <a:stCxn id="7" idx="0"/>
          </p:cNvCxnSpPr>
          <p:nvPr/>
        </p:nvCxnSpPr>
        <p:spPr>
          <a:xfrm flipV="1">
            <a:off x="2015716" y="3091698"/>
            <a:ext cx="0" cy="1973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6876256" y="2894316"/>
            <a:ext cx="0" cy="1973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Равнобедренный треугольник 11"/>
          <p:cNvSpPr/>
          <p:nvPr/>
        </p:nvSpPr>
        <p:spPr>
          <a:xfrm>
            <a:off x="3923928" y="4000562"/>
            <a:ext cx="936104" cy="19738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4391980" y="2894316"/>
            <a:ext cx="0" cy="11062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2015716" y="2894316"/>
            <a:ext cx="4860540" cy="1973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Равнобедренный треугольник 16"/>
          <p:cNvSpPr/>
          <p:nvPr/>
        </p:nvSpPr>
        <p:spPr>
          <a:xfrm rot="10800000">
            <a:off x="3923928" y="3005169"/>
            <a:ext cx="936104" cy="19738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88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01216" y="3911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Цели</a:t>
            </a:r>
            <a:endParaRPr lang="ru-RU" dirty="0"/>
          </a:p>
        </p:txBody>
      </p:sp>
      <p:sp>
        <p:nvSpPr>
          <p:cNvPr id="3" name="Объект 3"/>
          <p:cNvSpPr txBox="1">
            <a:spLocks/>
          </p:cNvSpPr>
          <p:nvPr/>
        </p:nvSpPr>
        <p:spPr>
          <a:xfrm>
            <a:off x="467544" y="1052736"/>
            <a:ext cx="8229600" cy="216023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b="1" dirty="0" smtClean="0"/>
              <a:t>Общая: </a:t>
            </a:r>
            <a:r>
              <a:rPr lang="ru-RU" sz="2400" dirty="0" smtClean="0"/>
              <a:t>Формирование общекультурных и профессиональных компетенций ОК-1; ОК-2; ОК-8; ПК-1; ПК-6; ПК-7.</a:t>
            </a:r>
          </a:p>
          <a:p>
            <a:pPr marL="0" indent="0">
              <a:buNone/>
            </a:pPr>
            <a:r>
              <a:rPr lang="ru-RU" sz="2400" b="1" dirty="0" smtClean="0"/>
              <a:t>Учебные: </a:t>
            </a:r>
            <a:r>
              <a:rPr lang="ru-RU" sz="2400" b="1" u="sng" dirty="0" smtClean="0"/>
              <a:t>Знать </a:t>
            </a:r>
            <a:r>
              <a:rPr lang="ru-RU" sz="2400" dirty="0" smtClean="0"/>
              <a:t>систему тканевой </a:t>
            </a:r>
            <a:r>
              <a:rPr lang="ru-RU" sz="2400" dirty="0" err="1" smtClean="0"/>
              <a:t>гистосовместимости</a:t>
            </a:r>
            <a:r>
              <a:rPr lang="ru-RU" sz="2400" dirty="0" smtClean="0"/>
              <a:t> человека, участие HLA-системы при формировании клеточного и гуморального иммунного ответа. </a:t>
            </a:r>
            <a:r>
              <a:rPr lang="ru-RU" sz="2400" b="1" u="sng" dirty="0" smtClean="0"/>
              <a:t>Владеть </a:t>
            </a:r>
            <a:r>
              <a:rPr lang="ru-RU" sz="2400" dirty="0" smtClean="0"/>
              <a:t>анализом возможностей развития патологических процессов при нарушении формирования иммунного ответа на различных его этапах.</a:t>
            </a:r>
          </a:p>
          <a:p>
            <a:endParaRPr lang="ru-RU" sz="22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84804" y="28620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99151" y="3717032"/>
            <a:ext cx="8800906" cy="252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/>
              <a:t>  </a:t>
            </a:r>
            <a:r>
              <a:rPr lang="ru-RU" sz="2400" dirty="0"/>
              <a:t>Полноценная защита организма от инфекционных агентов, выполнение иммунной системой задач поддержания тканевого гомеостаза организма зависят от адекватности иммунного ответа. Последняя обеспечивается при условии сбалансированной работы всех звеньев иммунитета и внутрисистемных факторов регуляции. В связи с этим обучающимся необходимо знать основные механизмы иммунного ответа и закономерности его проявления по показателям </a:t>
            </a:r>
            <a:r>
              <a:rPr lang="ru-RU" sz="2400" dirty="0" err="1"/>
              <a:t>иммунограммы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7356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Патологические процессы с превалированием </a:t>
            </a:r>
            <a:r>
              <a:rPr lang="ru-RU" b="1" dirty="0" smtClean="0"/>
              <a:t>ИО </a:t>
            </a:r>
            <a:r>
              <a:rPr lang="ru-RU" b="1" dirty="0"/>
              <a:t>типа Th1 или </a:t>
            </a:r>
            <a:r>
              <a:rPr lang="ru-RU" b="1" dirty="0" smtClean="0"/>
              <a:t>Th2?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0" y="1268760"/>
            <a:ext cx="4219700" cy="63976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dirty="0"/>
              <a:t>Th1 (макрофагальное воспаление - ГЗТ, гранулемы):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51520" y="1916832"/>
            <a:ext cx="4320480" cy="5040560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тиреоидит</a:t>
            </a:r>
            <a:r>
              <a:rPr lang="ru-RU" dirty="0" smtClean="0"/>
              <a:t> Хасимото</a:t>
            </a:r>
          </a:p>
          <a:p>
            <a:r>
              <a:rPr lang="ru-RU" dirty="0" err="1" smtClean="0"/>
              <a:t>офтальмопатия</a:t>
            </a:r>
            <a:endParaRPr lang="ru-RU" dirty="0" smtClean="0"/>
          </a:p>
          <a:p>
            <a:r>
              <a:rPr lang="ru-RU" dirty="0" smtClean="0"/>
              <a:t>сахарный </a:t>
            </a:r>
            <a:r>
              <a:rPr lang="ru-RU" dirty="0"/>
              <a:t>диабет 1-го </a:t>
            </a:r>
            <a:r>
              <a:rPr lang="ru-RU" dirty="0" smtClean="0"/>
              <a:t>типа</a:t>
            </a:r>
          </a:p>
          <a:p>
            <a:r>
              <a:rPr lang="ru-RU" dirty="0" smtClean="0"/>
              <a:t>рассеянный склероз</a:t>
            </a:r>
          </a:p>
          <a:p>
            <a:r>
              <a:rPr lang="ru-RU" dirty="0" smtClean="0"/>
              <a:t>ревматоидный артрит</a:t>
            </a:r>
          </a:p>
          <a:p>
            <a:r>
              <a:rPr lang="ru-RU" dirty="0" smtClean="0"/>
              <a:t>гастрит </a:t>
            </a:r>
            <a:r>
              <a:rPr lang="ru-RU" dirty="0"/>
              <a:t>(возбудитель </a:t>
            </a:r>
            <a:r>
              <a:rPr lang="ru-RU" dirty="0" smtClean="0"/>
              <a:t>НР)</a:t>
            </a:r>
          </a:p>
          <a:p>
            <a:r>
              <a:rPr lang="ru-RU" dirty="0" err="1" smtClean="0"/>
              <a:t>боррелиоз</a:t>
            </a:r>
            <a:r>
              <a:rPr lang="ru-RU" dirty="0" smtClean="0"/>
              <a:t> Лайма</a:t>
            </a:r>
          </a:p>
          <a:p>
            <a:r>
              <a:rPr lang="ru-RU" dirty="0" smtClean="0"/>
              <a:t>хронический </a:t>
            </a:r>
            <a:r>
              <a:rPr lang="ru-RU" dirty="0"/>
              <a:t>гепатит </a:t>
            </a:r>
            <a:r>
              <a:rPr lang="ru-RU" dirty="0" smtClean="0"/>
              <a:t>С</a:t>
            </a:r>
          </a:p>
          <a:p>
            <a:r>
              <a:rPr lang="ru-RU" dirty="0" smtClean="0"/>
              <a:t>острое </a:t>
            </a:r>
            <a:r>
              <a:rPr lang="ru-RU" dirty="0"/>
              <a:t>отторжение </a:t>
            </a:r>
            <a:r>
              <a:rPr lang="ru-RU" dirty="0" err="1" smtClean="0"/>
              <a:t>аллотрансплантата</a:t>
            </a:r>
            <a:endParaRPr lang="ru-RU" dirty="0" smtClean="0"/>
          </a:p>
          <a:p>
            <a:r>
              <a:rPr lang="ru-RU" dirty="0" smtClean="0"/>
              <a:t>острая </a:t>
            </a:r>
            <a:r>
              <a:rPr lang="ru-RU" dirty="0"/>
              <a:t>болезнь «трансплантат против хозяина</a:t>
            </a:r>
            <a:r>
              <a:rPr lang="ru-RU" dirty="0" smtClean="0"/>
              <a:t>»</a:t>
            </a:r>
          </a:p>
          <a:p>
            <a:r>
              <a:rPr lang="ru-RU" dirty="0" err="1"/>
              <a:t>с</a:t>
            </a:r>
            <a:r>
              <a:rPr lang="ru-RU" dirty="0" err="1" smtClean="0"/>
              <a:t>аркоидоз</a:t>
            </a:r>
            <a:endParaRPr lang="ru-RU" dirty="0" smtClean="0"/>
          </a:p>
          <a:p>
            <a:r>
              <a:rPr lang="ru-RU" dirty="0" err="1" smtClean="0"/>
              <a:t>апластическая</a:t>
            </a:r>
            <a:r>
              <a:rPr lang="ru-RU" dirty="0" smtClean="0"/>
              <a:t> анемия</a:t>
            </a:r>
          </a:p>
          <a:p>
            <a:r>
              <a:rPr lang="ru-RU" dirty="0" smtClean="0"/>
              <a:t>привычные аборты</a:t>
            </a:r>
            <a:endParaRPr lang="ru-RU" dirty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211960" y="1268760"/>
            <a:ext cx="4932040" cy="64807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dirty="0"/>
              <a:t>Th2 (Тh2-зависимое воспаление - экссудативное, эозинофильное и др.):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1988840"/>
            <a:ext cx="4041775" cy="288032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к</a:t>
            </a:r>
            <a:r>
              <a:rPr lang="ru-RU" dirty="0" smtClean="0"/>
              <a:t>орь</a:t>
            </a:r>
          </a:p>
          <a:p>
            <a:r>
              <a:rPr lang="ru-RU" dirty="0" smtClean="0"/>
              <a:t>синдром </a:t>
            </a:r>
            <a:r>
              <a:rPr lang="ru-RU" dirty="0" err="1" smtClean="0"/>
              <a:t>Оменна</a:t>
            </a:r>
            <a:endParaRPr lang="ru-RU" dirty="0" smtClean="0"/>
          </a:p>
          <a:p>
            <a:r>
              <a:rPr lang="ru-RU" dirty="0" err="1" smtClean="0"/>
              <a:t>атопические</a:t>
            </a:r>
            <a:r>
              <a:rPr lang="ru-RU" dirty="0" smtClean="0"/>
              <a:t> заболевания</a:t>
            </a:r>
          </a:p>
          <a:p>
            <a:r>
              <a:rPr lang="ru-RU" dirty="0" smtClean="0"/>
              <a:t>хроническая </a:t>
            </a:r>
            <a:r>
              <a:rPr lang="ru-RU" dirty="0"/>
              <a:t>болезнь «трансплантат против хозяина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аллергический </a:t>
            </a:r>
            <a:r>
              <a:rPr lang="ru-RU" dirty="0" err="1" smtClean="0"/>
              <a:t>кератоконъюнктивит</a:t>
            </a:r>
            <a:endParaRPr lang="ru-RU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797152"/>
            <a:ext cx="4182113" cy="191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42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71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План</a:t>
            </a:r>
            <a:endParaRPr lang="ru-RU" dirty="0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457200" y="1417638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itchFamily="34" charset="0"/>
              <a:buAutoNum type="arabicPeriod"/>
            </a:pPr>
            <a:r>
              <a:rPr lang="ru-RU" dirty="0" smtClean="0"/>
              <a:t>Понятие об иммунном ответе (ИО). Структура ИО.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dirty="0"/>
              <a:t>Гуморальный и клеточно-опосредованный ИО. Первичный и вторичный ИО, их основные различия.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3</a:t>
            </a:r>
            <a:r>
              <a:rPr lang="ru-RU" dirty="0" smtClean="0"/>
              <a:t>. Участие </a:t>
            </a:r>
            <a:r>
              <a:rPr lang="ru-RU" dirty="0"/>
              <a:t>HLA-системы при формировании клеточного и гуморального иммунного ответа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4</a:t>
            </a:r>
            <a:r>
              <a:rPr lang="ru-RU" dirty="0" smtClean="0"/>
              <a:t>. Нарушения формирования ИО на различных его этапах.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446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Иммунный ответ (ИО)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9036496" cy="3384376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dirty="0" smtClean="0"/>
              <a:t>- это процесс </a:t>
            </a:r>
            <a:r>
              <a:rPr lang="ru-RU" dirty="0"/>
              <a:t>взаимодействия клеток </a:t>
            </a:r>
            <a:r>
              <a:rPr lang="ru-RU" dirty="0" smtClean="0"/>
              <a:t>ИС, </a:t>
            </a:r>
            <a:r>
              <a:rPr lang="ru-RU" dirty="0"/>
              <a:t>который индуцируется </a:t>
            </a:r>
            <a:r>
              <a:rPr lang="ru-RU" dirty="0" err="1" smtClean="0"/>
              <a:t>Аг</a:t>
            </a:r>
            <a:r>
              <a:rPr lang="ru-RU" dirty="0" smtClean="0"/>
              <a:t> </a:t>
            </a:r>
            <a:r>
              <a:rPr lang="ru-RU" dirty="0"/>
              <a:t>и приводит к образованию </a:t>
            </a:r>
            <a:r>
              <a:rPr lang="ru-RU" dirty="0" err="1"/>
              <a:t>эффекторных</a:t>
            </a:r>
            <a:r>
              <a:rPr lang="ru-RU" dirty="0"/>
              <a:t> клеток и молекул, которые уничтожают данный </a:t>
            </a:r>
            <a:r>
              <a:rPr lang="ru-RU" dirty="0" err="1" smtClean="0"/>
              <a:t>Аг</a:t>
            </a:r>
            <a:r>
              <a:rPr lang="ru-RU" dirty="0" smtClean="0"/>
              <a:t>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 smtClean="0"/>
              <a:t>– </a:t>
            </a:r>
            <a:r>
              <a:rPr lang="ru-RU" dirty="0"/>
              <a:t>это всегда </a:t>
            </a:r>
            <a:r>
              <a:rPr lang="ru-RU" i="1" u="sng" dirty="0"/>
              <a:t>специфический</a:t>
            </a:r>
            <a:r>
              <a:rPr lang="ru-RU" dirty="0"/>
              <a:t>, но </a:t>
            </a:r>
            <a:r>
              <a:rPr lang="ru-RU" u="sng" dirty="0"/>
              <a:t>не изолированный процесс</a:t>
            </a:r>
            <a:r>
              <a:rPr lang="ru-RU" dirty="0"/>
              <a:t>, который </a:t>
            </a:r>
            <a:r>
              <a:rPr lang="ru-RU" u="sng" dirty="0"/>
              <a:t>протекает только в периферических органах иммунной системы</a:t>
            </a:r>
            <a:r>
              <a:rPr lang="ru-RU" dirty="0"/>
              <a:t>. Как правило, он сопровождается такими </a:t>
            </a:r>
            <a:r>
              <a:rPr lang="ru-RU" i="1" u="sng" dirty="0"/>
              <a:t>реакциями естественного иммунитета</a:t>
            </a:r>
            <a:r>
              <a:rPr lang="ru-RU" i="1" dirty="0"/>
              <a:t> </a:t>
            </a:r>
            <a:r>
              <a:rPr lang="ru-RU" dirty="0"/>
              <a:t>как фагоцитоз, активация комплемента, NK-клеток…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5982" y="4005064"/>
            <a:ext cx="5760253" cy="2852936"/>
          </a:xfrm>
          <a:prstGeom prst="foldedCorner">
            <a:avLst/>
          </a:prstGeom>
          <a:solidFill>
            <a:srgbClr val="FFFF99"/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200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endParaRPr lang="ru-RU" b="1" u="sng" dirty="0" smtClean="0"/>
          </a:p>
          <a:p>
            <a:r>
              <a:rPr lang="ru-RU" b="1" u="sng" dirty="0" smtClean="0"/>
              <a:t>Задачи </a:t>
            </a:r>
            <a:r>
              <a:rPr lang="ru-RU" b="1" u="sng" dirty="0"/>
              <a:t>ИО: </a:t>
            </a:r>
          </a:p>
          <a:p>
            <a:pPr algn="l"/>
            <a:r>
              <a:rPr lang="ru-RU" dirty="0"/>
              <a:t>1) распознавание </a:t>
            </a:r>
            <a:r>
              <a:rPr lang="ru-RU" dirty="0" err="1"/>
              <a:t>Аг</a:t>
            </a:r>
            <a:r>
              <a:rPr lang="ru-RU" dirty="0"/>
              <a:t> в </a:t>
            </a:r>
            <a:r>
              <a:rPr lang="ru-RU" dirty="0" err="1"/>
              <a:t>нативном</a:t>
            </a:r>
            <a:r>
              <a:rPr lang="ru-RU" dirty="0"/>
              <a:t> состоянии и представленного на поверхности модифицированных клеток;</a:t>
            </a:r>
          </a:p>
          <a:p>
            <a:pPr algn="l"/>
            <a:r>
              <a:rPr lang="ru-RU" dirty="0"/>
              <a:t>2) деструкция </a:t>
            </a:r>
            <a:r>
              <a:rPr lang="ru-RU" dirty="0" err="1"/>
              <a:t>Аг</a:t>
            </a:r>
            <a:r>
              <a:rPr lang="ru-RU" dirty="0"/>
              <a:t> и повреждённых клеток;</a:t>
            </a:r>
          </a:p>
          <a:p>
            <a:pPr algn="l"/>
            <a:r>
              <a:rPr lang="ru-RU" dirty="0"/>
              <a:t>3) элиминация продуктов деструкции из организма;</a:t>
            </a:r>
          </a:p>
          <a:p>
            <a:pPr algn="l"/>
            <a:r>
              <a:rPr lang="ru-RU" dirty="0"/>
              <a:t>4) формирование иммунной памяти.</a:t>
            </a:r>
          </a:p>
        </p:txBody>
      </p:sp>
      <p:pic>
        <p:nvPicPr>
          <p:cNvPr id="512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58805"/>
            <a:ext cx="345638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28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ru-RU" dirty="0" smtClean="0"/>
              <a:t>Фазы ИО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1777512"/>
              </p:ext>
            </p:extLst>
          </p:nvPr>
        </p:nvGraphicFramePr>
        <p:xfrm>
          <a:off x="331555" y="1404379"/>
          <a:ext cx="8497657" cy="1728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47864" y="3034930"/>
            <a:ext cx="2448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за 1 неделю:</a:t>
            </a:r>
          </a:p>
          <a:p>
            <a:pPr marL="285750" indent="-285750">
              <a:buBlip>
                <a:blip r:embed="rId7"/>
              </a:buBlip>
            </a:pPr>
            <a:r>
              <a:rPr lang="ru-RU" u="sng" dirty="0" smtClean="0"/>
              <a:t>Презентация </a:t>
            </a:r>
            <a:r>
              <a:rPr lang="ru-RU" u="sng" dirty="0" err="1" smtClean="0"/>
              <a:t>Аг</a:t>
            </a:r>
            <a:r>
              <a:rPr lang="ru-RU" u="sng" dirty="0" smtClean="0"/>
              <a:t> : </a:t>
            </a:r>
            <a:r>
              <a:rPr lang="ru-RU" dirty="0" smtClean="0"/>
              <a:t>передача информации об </a:t>
            </a:r>
            <a:r>
              <a:rPr lang="ru-RU" dirty="0" err="1" smtClean="0"/>
              <a:t>Аг</a:t>
            </a:r>
            <a:r>
              <a:rPr lang="ru-RU" dirty="0" smtClean="0"/>
              <a:t> от АПК к ЭК (Т-хелперам)</a:t>
            </a:r>
          </a:p>
          <a:p>
            <a:pPr marL="285750" indent="-285750">
              <a:buBlip>
                <a:blip r:embed="rId7"/>
              </a:buBlip>
            </a:pPr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736107" y="2996952"/>
            <a:ext cx="2232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за  1-2 недели:</a:t>
            </a:r>
          </a:p>
          <a:p>
            <a:pPr marL="285750" indent="-285750">
              <a:buBlip>
                <a:blip r:embed="rId7"/>
              </a:buBlip>
            </a:pPr>
            <a:r>
              <a:rPr lang="ru-RU" u="sng" dirty="0" smtClean="0"/>
              <a:t>Реализация функций ЭК : </a:t>
            </a:r>
            <a:r>
              <a:rPr lang="ru-RU" b="1" dirty="0" smtClean="0"/>
              <a:t>клеточная или гуморальная защита</a:t>
            </a:r>
          </a:p>
          <a:p>
            <a:pPr marL="285750" indent="-285750">
              <a:buBlip>
                <a:blip r:embed="rId7"/>
              </a:buBlip>
            </a:pPr>
            <a:endParaRPr lang="ru-RU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427984" y="4869160"/>
            <a:ext cx="2304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7"/>
              </a:buBlip>
            </a:pPr>
            <a:r>
              <a:rPr lang="ru-RU" u="sng" dirty="0"/>
              <a:t>Выбор пути ИО : </a:t>
            </a:r>
            <a:r>
              <a:rPr lang="ru-RU" dirty="0"/>
              <a:t>дифференцировка Т-хелперов + продукция ими цитокинов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195736" y="4881589"/>
            <a:ext cx="23846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7"/>
              </a:buBlip>
            </a:pPr>
            <a:r>
              <a:rPr lang="ru-RU" u="sng" dirty="0" err="1" smtClean="0"/>
              <a:t>ДифференцировкаЭК</a:t>
            </a:r>
            <a:r>
              <a:rPr lang="ru-RU" u="sng" dirty="0" smtClean="0"/>
              <a:t> </a:t>
            </a:r>
          </a:p>
          <a:p>
            <a:pPr algn="ctr"/>
            <a:r>
              <a:rPr lang="ru-RU" dirty="0" smtClean="0"/>
              <a:t>+</a:t>
            </a:r>
          </a:p>
          <a:p>
            <a:pPr algn="ctr"/>
            <a:r>
              <a:rPr lang="ru-RU" u="sng" dirty="0" smtClean="0"/>
              <a:t> </a:t>
            </a:r>
            <a:r>
              <a:rPr lang="ru-RU" b="1" u="sng" dirty="0" smtClean="0"/>
              <a:t>клеток памяти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95736" y="2996952"/>
            <a:ext cx="4536504" cy="36265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>
            <a:stCxn id="10" idx="1"/>
            <a:endCxn id="10" idx="3"/>
          </p:cNvCxnSpPr>
          <p:nvPr/>
        </p:nvCxnSpPr>
        <p:spPr>
          <a:xfrm>
            <a:off x="2195736" y="4810219"/>
            <a:ext cx="453650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195736" y="2996952"/>
            <a:ext cx="4526873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707904" y="303493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За 1 неделю: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16" name="Прямая со стрелкой 15"/>
          <p:cNvCxnSpPr>
            <a:stCxn id="19" idx="2"/>
          </p:cNvCxnSpPr>
          <p:nvPr/>
        </p:nvCxnSpPr>
        <p:spPr>
          <a:xfrm>
            <a:off x="1239446" y="5171949"/>
            <a:ext cx="1316330" cy="77733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8" name="Группа 17"/>
          <p:cNvGrpSpPr/>
          <p:nvPr/>
        </p:nvGrpSpPr>
        <p:grpSpPr>
          <a:xfrm>
            <a:off x="355164" y="4169485"/>
            <a:ext cx="1768564" cy="1002464"/>
            <a:chOff x="4459" y="188183"/>
            <a:chExt cx="2253040" cy="1351824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4459" y="188183"/>
              <a:ext cx="2253040" cy="135182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44053" y="227777"/>
              <a:ext cx="2173852" cy="12726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500" kern="1200" dirty="0" err="1" smtClean="0">
                  <a:ln>
                    <a:solidFill>
                      <a:schemeClr val="bg1"/>
                    </a:solidFill>
                  </a:ln>
                </a:rPr>
                <a:t>Аг</a:t>
              </a:r>
              <a:r>
                <a:rPr lang="ru-RU" sz="2500" kern="1200" dirty="0" smtClean="0">
                  <a:ln>
                    <a:solidFill>
                      <a:schemeClr val="bg1"/>
                    </a:solidFill>
                  </a:ln>
                </a:rPr>
                <a:t> </a:t>
              </a:r>
              <a:r>
                <a:rPr lang="ru-RU" sz="1400" kern="1200" dirty="0" smtClean="0">
                  <a:ln>
                    <a:solidFill>
                      <a:schemeClr val="bg1"/>
                    </a:solidFill>
                  </a:ln>
                </a:rPr>
                <a:t>(2)</a:t>
              </a:r>
              <a:endParaRPr lang="ru-RU" sz="1400" kern="1200" dirty="0">
                <a:ln>
                  <a:solidFill>
                    <a:schemeClr val="bg1"/>
                  </a:solidFill>
                </a:ln>
              </a:endParaRPr>
            </a:p>
          </p:txBody>
        </p:sp>
      </p:grpSp>
      <p:cxnSp>
        <p:nvCxnSpPr>
          <p:cNvPr id="22" name="Соединительная линия уступом 21"/>
          <p:cNvCxnSpPr>
            <a:stCxn id="9" idx="2"/>
          </p:cNvCxnSpPr>
          <p:nvPr/>
        </p:nvCxnSpPr>
        <p:spPr>
          <a:xfrm rot="5400000" flipH="1">
            <a:off x="1423746" y="4200991"/>
            <a:ext cx="3528391" cy="400236"/>
          </a:xfrm>
          <a:prstGeom prst="bentConnector5">
            <a:avLst>
              <a:gd name="adj1" fmla="val -6479"/>
              <a:gd name="adj2" fmla="val 355022"/>
              <a:gd name="adj3" fmla="val 68191"/>
            </a:avLst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82600" y="3176972"/>
            <a:ext cx="1913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(Вторичный ИО)</a:t>
            </a:r>
          </a:p>
          <a:p>
            <a:pPr algn="ctr"/>
            <a:r>
              <a:rPr lang="ru-RU" dirty="0" smtClean="0"/>
              <a:t>↑</a:t>
            </a:r>
            <a:r>
              <a:rPr lang="en-US" dirty="0" smtClean="0"/>
              <a:t>ʋ</a:t>
            </a:r>
            <a:r>
              <a:rPr lang="ru-RU" dirty="0" smtClean="0"/>
              <a:t>+↑эффект</a:t>
            </a:r>
            <a:endParaRPr lang="ru-RU" dirty="0"/>
          </a:p>
        </p:txBody>
      </p:sp>
      <p:grpSp>
        <p:nvGrpSpPr>
          <p:cNvPr id="36" name="Группа 35"/>
          <p:cNvGrpSpPr/>
          <p:nvPr/>
        </p:nvGrpSpPr>
        <p:grpSpPr>
          <a:xfrm>
            <a:off x="6795980" y="5508860"/>
            <a:ext cx="2253040" cy="1351824"/>
            <a:chOff x="6240156" y="188183"/>
            <a:chExt cx="2253040" cy="1351824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6240156" y="188183"/>
              <a:ext cx="2253040" cy="135182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Скругленный прямоугольник 4"/>
            <p:cNvSpPr/>
            <p:nvPr/>
          </p:nvSpPr>
          <p:spPr>
            <a:xfrm>
              <a:off x="6279750" y="227777"/>
              <a:ext cx="2173852" cy="127263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500" dirty="0" smtClean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Прекращение р-й ИО</a:t>
              </a:r>
              <a:endParaRPr lang="ru-RU" sz="2500" kern="1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 rot="5400000">
            <a:off x="7483644" y="4847886"/>
            <a:ext cx="763194" cy="558754"/>
            <a:chOff x="5421468" y="584718"/>
            <a:chExt cx="763194" cy="55875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1" name="Стрелка вправо 40"/>
            <p:cNvSpPr/>
            <p:nvPr/>
          </p:nvSpPr>
          <p:spPr>
            <a:xfrm>
              <a:off x="5421468" y="584718"/>
              <a:ext cx="763194" cy="55875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Стрелка вправо 4"/>
            <p:cNvSpPr/>
            <p:nvPr/>
          </p:nvSpPr>
          <p:spPr>
            <a:xfrm>
              <a:off x="5421468" y="696469"/>
              <a:ext cx="595568" cy="33525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8144619" y="4881589"/>
            <a:ext cx="864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… ↓</a:t>
            </a:r>
            <a:r>
              <a:rPr lang="en-US" dirty="0" smtClean="0"/>
              <a:t>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577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8784976" cy="5877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Стадии ИО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1412776"/>
            <a:ext cx="280831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Первичный ИО (</a:t>
            </a:r>
            <a:r>
              <a:rPr lang="en-US" b="1" dirty="0" smtClean="0"/>
              <a:t>Th1</a:t>
            </a:r>
            <a:r>
              <a:rPr lang="ru-RU" b="1" dirty="0" smtClean="0"/>
              <a:t>-путь</a:t>
            </a:r>
            <a:r>
              <a:rPr lang="en-US" b="1" dirty="0" smtClean="0"/>
              <a:t>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2999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8807552" cy="5452804"/>
          </a:xfrm>
        </p:spPr>
      </p:pic>
      <p:sp>
        <p:nvSpPr>
          <p:cNvPr id="4" name="TextBox 3"/>
          <p:cNvSpPr txBox="1"/>
          <p:nvPr/>
        </p:nvSpPr>
        <p:spPr>
          <a:xfrm>
            <a:off x="817356" y="1597442"/>
            <a:ext cx="280831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Первичный ИО (</a:t>
            </a:r>
            <a:r>
              <a:rPr lang="en-US" b="1" dirty="0" err="1" smtClean="0"/>
              <a:t>Th</a:t>
            </a:r>
            <a:r>
              <a:rPr lang="ru-RU" b="1" dirty="0" smtClean="0"/>
              <a:t>2-путь</a:t>
            </a:r>
            <a:r>
              <a:rPr lang="en-US" b="1" dirty="0" smtClean="0"/>
              <a:t>)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Стадии 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301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001050" y="0"/>
            <a:ext cx="5040560" cy="6926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662" y="1412776"/>
            <a:ext cx="6636870" cy="5324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Иммунная защита </a:t>
            </a:r>
            <a:br>
              <a:rPr lang="ru-RU" dirty="0" smtClean="0"/>
            </a:br>
            <a:r>
              <a:rPr lang="ru-RU" dirty="0" smtClean="0"/>
              <a:t>Клеточный и гуморальный иммунитет.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44208" y="2104403"/>
            <a:ext cx="2699792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Стратегия иммунной защиты в отношении того или иного патогена </a:t>
            </a:r>
            <a:r>
              <a:rPr lang="ru-RU" b="1" dirty="0" smtClean="0"/>
              <a:t>определяется его локализацией!</a:t>
            </a:r>
          </a:p>
          <a:p>
            <a:endParaRPr lang="ru-RU" dirty="0" smtClean="0"/>
          </a:p>
          <a:p>
            <a:r>
              <a:rPr lang="ru-RU" dirty="0" smtClean="0"/>
              <a:t>В связи с этим выделяют: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Гуморальный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Клеточный: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-цитотоксический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-воспалительный</a:t>
            </a:r>
          </a:p>
          <a:p>
            <a:pPr lvl="1"/>
            <a:r>
              <a:rPr lang="ru-RU" dirty="0" smtClean="0"/>
              <a:t>… иммунный ответ</a:t>
            </a:r>
          </a:p>
        </p:txBody>
      </p:sp>
    </p:spTree>
    <p:extLst>
      <p:ext uri="{BB962C8B-B14F-4D97-AF65-F5344CB8AC3E}">
        <p14:creationId xmlns:p14="http://schemas.microsoft.com/office/powerpoint/2010/main" val="369795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172" y="-171400"/>
            <a:ext cx="3008313" cy="1162050"/>
          </a:xfrm>
        </p:spPr>
        <p:txBody>
          <a:bodyPr>
            <a:normAutofit/>
          </a:bodyPr>
          <a:lstStyle/>
          <a:p>
            <a:r>
              <a:rPr lang="ru-RU" sz="2800" b="1" dirty="0"/>
              <a:t>Клеточный иммунный </a:t>
            </a:r>
            <a:r>
              <a:rPr lang="ru-RU" sz="2800" b="1" dirty="0" smtClean="0"/>
              <a:t>ответ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0"/>
            <a:ext cx="5256584" cy="1587236"/>
          </a:xfrm>
        </p:spPr>
        <p:txBody>
          <a:bodyPr>
            <a:normAutofit/>
          </a:bodyPr>
          <a:lstStyle/>
          <a:p>
            <a:r>
              <a:rPr lang="ru-RU" sz="1800" dirty="0"/>
              <a:t>Осуществляется </a:t>
            </a:r>
            <a:r>
              <a:rPr lang="ru-RU" sz="1800" b="1" dirty="0" smtClean="0"/>
              <a:t>Т-лимфоцитами</a:t>
            </a:r>
          </a:p>
          <a:p>
            <a:r>
              <a:rPr lang="ru-RU" sz="1800" dirty="0" smtClean="0"/>
              <a:t>Направлен </a:t>
            </a:r>
            <a:r>
              <a:rPr lang="ru-RU" sz="1800" dirty="0"/>
              <a:t>на защиту </a:t>
            </a:r>
            <a:r>
              <a:rPr lang="ru-RU" sz="1800" dirty="0" smtClean="0"/>
              <a:t>от </a:t>
            </a:r>
            <a:r>
              <a:rPr lang="ru-RU" sz="1800" b="1" dirty="0"/>
              <a:t>внутриклеточных патогенов</a:t>
            </a:r>
            <a:r>
              <a:rPr lang="ru-RU" sz="1800" dirty="0"/>
              <a:t>, опухолевых клеток, важен при трансплантации.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092" y="1124744"/>
            <a:ext cx="92170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Характер ИО в наибольшей степени </a:t>
            </a:r>
            <a:r>
              <a:rPr lang="ru-RU" b="1" dirty="0"/>
              <a:t>зависит от доминирующего направления дифференцировки Т-клеток:</a:t>
            </a:r>
            <a:r>
              <a:rPr lang="ru-RU" dirty="0"/>
              <a:t> они выступают в качестве не только хелперов и регуляторов (С</a:t>
            </a:r>
            <a:r>
              <a:rPr lang="en-US" dirty="0"/>
              <a:t>D4</a:t>
            </a:r>
            <a:r>
              <a:rPr lang="ru-RU" dirty="0"/>
              <a:t>+</a:t>
            </a:r>
            <a:r>
              <a:rPr lang="en-US" dirty="0"/>
              <a:t>Th1</a:t>
            </a:r>
            <a:r>
              <a:rPr lang="ru-RU" dirty="0"/>
              <a:t>, Мф</a:t>
            </a:r>
            <a:r>
              <a:rPr lang="en-US" dirty="0"/>
              <a:t>)</a:t>
            </a:r>
            <a:r>
              <a:rPr lang="ru-RU" dirty="0"/>
              <a:t>, но и эффекторов (С</a:t>
            </a:r>
            <a:r>
              <a:rPr lang="en-US" dirty="0"/>
              <a:t>D</a:t>
            </a:r>
            <a:r>
              <a:rPr lang="ru-RU" dirty="0"/>
              <a:t>8+), выполняющие собственные защитные функции.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 зависимости от локализации патогенов в </a:t>
            </a:r>
            <a:r>
              <a:rPr lang="ru-RU" dirty="0" err="1"/>
              <a:t>цитозоле</a:t>
            </a:r>
            <a:r>
              <a:rPr lang="ru-RU" dirty="0"/>
              <a:t> или в гранулах различают </a:t>
            </a:r>
            <a:r>
              <a:rPr lang="ru-RU" b="1" dirty="0"/>
              <a:t>2 варианта — цитотоксический и воспалительный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72" y="2829359"/>
            <a:ext cx="7776864" cy="402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1448</Words>
  <Application>Microsoft Office PowerPoint</Application>
  <PresentationFormat>Экран (4:3)</PresentationFormat>
  <Paragraphs>147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Иммунный ответ (ИО)</vt:lpstr>
      <vt:lpstr>Фазы ИО</vt:lpstr>
      <vt:lpstr>Стадии ИО</vt:lpstr>
      <vt:lpstr>Стадии ИО</vt:lpstr>
      <vt:lpstr>Иммунная защита  Клеточный и гуморальный иммунитет.</vt:lpstr>
      <vt:lpstr>Клеточный иммунный ответ</vt:lpstr>
      <vt:lpstr>Клеточный иммунный ответ</vt:lpstr>
      <vt:lpstr>Клеточный иммунный ответ</vt:lpstr>
      <vt:lpstr>Клеточный иммунный ответ</vt:lpstr>
      <vt:lpstr>Гранулема-  структура округлой формы, в центре которой расположены инфицированные макрофаги, клеточный детрит и патогены, освободившиеся в результате разрушения макрофагов.</vt:lpstr>
      <vt:lpstr>Презентация PowerPoint</vt:lpstr>
      <vt:lpstr>Гуморальный иммунный ответ</vt:lpstr>
      <vt:lpstr>Условия развития иммунного ответа Th2-типа </vt:lpstr>
      <vt:lpstr>При иммунном ответе гуморального типа: </vt:lpstr>
      <vt:lpstr>Презентация PowerPoint</vt:lpstr>
      <vt:lpstr>Иммунное отклонение </vt:lpstr>
      <vt:lpstr>Патологические процессы с превалированием ИО типа Th1 или Th2?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RePack by Diakov</cp:lastModifiedBy>
  <cp:revision>35</cp:revision>
  <dcterms:created xsi:type="dcterms:W3CDTF">2019-11-11T14:39:49Z</dcterms:created>
  <dcterms:modified xsi:type="dcterms:W3CDTF">2020-10-13T04:06:06Z</dcterms:modified>
</cp:coreProperties>
</file>