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0" r:id="rId3"/>
    <p:sldId id="276" r:id="rId4"/>
    <p:sldId id="279" r:id="rId5"/>
    <p:sldId id="275" r:id="rId6"/>
    <p:sldId id="274" r:id="rId7"/>
    <p:sldId id="273" r:id="rId8"/>
    <p:sldId id="277" r:id="rId9"/>
    <p:sldId id="272" r:id="rId10"/>
    <p:sldId id="271" r:id="rId11"/>
    <p:sldId id="270" r:id="rId12"/>
    <p:sldId id="278" r:id="rId13"/>
    <p:sldId id="269" r:id="rId14"/>
    <p:sldId id="268" r:id="rId15"/>
    <p:sldId id="267" r:id="rId16"/>
    <p:sldId id="266" r:id="rId17"/>
    <p:sldId id="265" r:id="rId18"/>
    <p:sldId id="264" r:id="rId19"/>
    <p:sldId id="263" r:id="rId20"/>
    <p:sldId id="262" r:id="rId21"/>
    <p:sldId id="280" r:id="rId22"/>
    <p:sldId id="261" r:id="rId23"/>
    <p:sldId id="260" r:id="rId24"/>
    <p:sldId id="259" r:id="rId25"/>
    <p:sldId id="257" r:id="rId26"/>
    <p:sldId id="258" r:id="rId27"/>
    <p:sldId id="281" r:id="rId28"/>
    <p:sldId id="287" r:id="rId29"/>
    <p:sldId id="288" r:id="rId30"/>
    <p:sldId id="286" r:id="rId31"/>
    <p:sldId id="289" r:id="rId32"/>
    <p:sldId id="285" r:id="rId33"/>
    <p:sldId id="28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4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9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9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1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4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9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3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2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5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7D76-C7D0-4111-B25D-610C9C5EE8B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6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/>
              <a:t>Федеральное государственное бюджетное образовательное учреждение высшего образования «Красноярский медицинский университет имени профессора В.Ф. </a:t>
            </a:r>
            <a:r>
              <a:rPr lang="ru-RU" sz="1800" dirty="0" err="1"/>
              <a:t>Войно-Ясенецкого</a:t>
            </a:r>
            <a:r>
              <a:rPr lang="ru-RU" sz="1800" dirty="0"/>
              <a:t>» Министерства здравоохранения Российской Федерации Кафедра стоматологии </a:t>
            </a:r>
            <a:r>
              <a:rPr lang="ru-RU" sz="1800" dirty="0" smtClean="0"/>
              <a:t>ортопедической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dirty="0"/>
              <a:t>Методы обследования в ортопедической </a:t>
            </a:r>
            <a:r>
              <a:rPr lang="ru-RU" sz="4400" b="1" dirty="0" smtClean="0"/>
              <a:t>стоматологии</a:t>
            </a:r>
          </a:p>
          <a:p>
            <a:pPr marL="0" indent="0" algn="r">
              <a:buNone/>
            </a:pPr>
            <a:endParaRPr lang="ru-RU" sz="1800" dirty="0" smtClean="0"/>
          </a:p>
          <a:p>
            <a:pPr marL="0" indent="0" algn="r">
              <a:buNone/>
            </a:pPr>
            <a:endParaRPr lang="ru-RU" sz="1800" dirty="0"/>
          </a:p>
          <a:p>
            <a:pPr marL="0" indent="0" algn="r">
              <a:buNone/>
            </a:pPr>
            <a:endParaRPr lang="ru-RU" sz="1800" dirty="0" smtClean="0"/>
          </a:p>
          <a:p>
            <a:pPr marL="0" indent="0" algn="r">
              <a:buNone/>
            </a:pPr>
            <a:endParaRPr lang="ru-RU" sz="1800" dirty="0"/>
          </a:p>
          <a:p>
            <a:pPr marL="0" indent="0" algn="r">
              <a:buNone/>
            </a:pPr>
            <a:endParaRPr lang="ru-RU" sz="1800" dirty="0" smtClean="0"/>
          </a:p>
          <a:p>
            <a:pPr marL="3657600" lvl="8" indent="0">
              <a:buNone/>
            </a:pPr>
            <a:r>
              <a:rPr lang="ru-RU" sz="2000" dirty="0" smtClean="0"/>
              <a:t>Выполнил </a:t>
            </a:r>
            <a:r>
              <a:rPr lang="ru-RU" sz="2000" dirty="0"/>
              <a:t>ординатор </a:t>
            </a:r>
            <a:r>
              <a:rPr lang="ru-RU" sz="2000" dirty="0" smtClean="0"/>
              <a:t>1-го года обучения по </a:t>
            </a:r>
            <a:r>
              <a:rPr lang="ru-RU" sz="2000" dirty="0"/>
              <a:t>специальности «стоматология ортопедическая» </a:t>
            </a:r>
            <a:r>
              <a:rPr lang="ru-RU" sz="2000" dirty="0" smtClean="0"/>
              <a:t>Тихомиров Андрей  Николаевич </a:t>
            </a:r>
            <a:r>
              <a:rPr lang="ru-RU" sz="2000" dirty="0"/>
              <a:t>рецензент </a:t>
            </a:r>
            <a:r>
              <a:rPr lang="ru-RU" sz="2000" dirty="0" smtClean="0"/>
              <a:t>профессор Чижов Юрий Васильевич </a:t>
            </a:r>
            <a:endParaRPr lang="ru-RU" sz="2000" dirty="0" smtClean="0"/>
          </a:p>
          <a:p>
            <a:pPr marL="3657600" lvl="8" indent="0">
              <a:buNone/>
            </a:pPr>
            <a:endParaRPr lang="ru-RU" sz="2000" b="1" dirty="0"/>
          </a:p>
          <a:p>
            <a:pPr marL="3657600" lvl="8" indent="0">
              <a:buNone/>
            </a:pPr>
            <a:endParaRPr lang="ru-RU" sz="2000" b="1" dirty="0" smtClean="0"/>
          </a:p>
          <a:p>
            <a:pPr marL="3657600" lvl="8" indent="0">
              <a:buNone/>
            </a:pPr>
            <a:r>
              <a:rPr lang="ru-RU" sz="2000" dirty="0" smtClean="0"/>
              <a:t>г. </a:t>
            </a:r>
            <a:r>
              <a:rPr lang="ru-RU" sz="2000" smtClean="0"/>
              <a:t>Красноярск, 2020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6837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Пальпация мышц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84" y="1307592"/>
            <a:ext cx="8979408" cy="5458968"/>
          </a:xfrm>
        </p:spPr>
      </p:pic>
    </p:spTree>
    <p:extLst>
      <p:ext uri="{BB962C8B-B14F-4D97-AF65-F5344CB8AC3E}">
        <p14:creationId xmlns:p14="http://schemas.microsoft.com/office/powerpoint/2010/main" val="355835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Пальпация ВНЧС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8" y="1856232"/>
            <a:ext cx="8598525" cy="4651661"/>
          </a:xfrm>
        </p:spPr>
      </p:pic>
    </p:spTree>
    <p:extLst>
      <p:ext uri="{BB962C8B-B14F-4D97-AF65-F5344CB8AC3E}">
        <p14:creationId xmlns:p14="http://schemas.microsoft.com/office/powerpoint/2010/main" val="196998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Пальпация височной мышцы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652" y="1527048"/>
            <a:ext cx="9258132" cy="520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84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Пальпация </a:t>
            </a:r>
            <a:r>
              <a:rPr lang="ru-RU" dirty="0" err="1" smtClean="0"/>
              <a:t>трапецивидной</a:t>
            </a:r>
            <a:r>
              <a:rPr lang="ru-RU" dirty="0" smtClean="0"/>
              <a:t> мышцы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176" y="1690688"/>
            <a:ext cx="8985448" cy="50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9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Пальпация ГКС мышцы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8" y="1801368"/>
            <a:ext cx="4953000" cy="4962557"/>
          </a:xfrm>
        </p:spPr>
      </p:pic>
    </p:spTree>
    <p:extLst>
      <p:ext uri="{BB962C8B-B14F-4D97-AF65-F5344CB8AC3E}">
        <p14:creationId xmlns:p14="http://schemas.microsoft.com/office/powerpoint/2010/main" val="1827434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пальпации ВНЧС исследуется плавность движения суставной головки нижней челюсти, синхронность движения левой и правой головки.</a:t>
            </a:r>
          </a:p>
          <a:p>
            <a:r>
              <a:rPr lang="ru-RU" dirty="0" smtClean="0"/>
              <a:t>При пальпации мышц, мы узнаем их эластичность, напряжённость, болевые точки, а также состояние лимфоузлов (определяются они или нет, их болезненность, подвижность и спайка с тканями)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669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Зондирование и перкуссия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316736"/>
            <a:ext cx="7670749" cy="5418672"/>
          </a:xfrm>
        </p:spPr>
      </p:pic>
    </p:spTree>
    <p:extLst>
      <p:ext uri="{BB962C8B-B14F-4D97-AF65-F5344CB8AC3E}">
        <p14:creationId xmlns:p14="http://schemas.microsoft.com/office/powerpoint/2010/main" val="2897781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28" y="511334"/>
            <a:ext cx="5821077" cy="5821077"/>
          </a:xfrm>
        </p:spPr>
      </p:pic>
    </p:spTree>
    <p:extLst>
      <p:ext uri="{BB962C8B-B14F-4D97-AF65-F5344CB8AC3E}">
        <p14:creationId xmlns:p14="http://schemas.microsoft.com/office/powerpoint/2010/main" val="789338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328" y="5302885"/>
            <a:ext cx="10515600" cy="1325563"/>
          </a:xfrm>
        </p:spPr>
        <p:txBody>
          <a:bodyPr/>
          <a:lstStyle/>
          <a:p>
            <a:r>
              <a:rPr lang="ru-RU" dirty="0" smtClean="0"/>
              <a:t>Горизонтальная, вертикальная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88" y="199694"/>
            <a:ext cx="7049833" cy="4610082"/>
          </a:xfrm>
        </p:spPr>
      </p:pic>
    </p:spTree>
    <p:extLst>
      <p:ext uri="{BB962C8B-B14F-4D97-AF65-F5344CB8AC3E}">
        <p14:creationId xmlns:p14="http://schemas.microsoft.com/office/powerpoint/2010/main" val="981035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Дополнительные методы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Жевательная проба. Определение жевательной эффективности. Проба по </a:t>
            </a:r>
            <a:r>
              <a:rPr lang="ru-RU" b="1" dirty="0" smtClean="0"/>
              <a:t>Рубинову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44" y="2941839"/>
            <a:ext cx="5430012" cy="36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0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/>
              <a:t>Цели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Изучить </a:t>
            </a:r>
            <a:r>
              <a:rPr lang="ru-RU" dirty="0" smtClean="0"/>
              <a:t>методы</a:t>
            </a:r>
            <a:r>
              <a:rPr lang="ru-RU" dirty="0"/>
              <a:t>, применяемые в ортопедической стоматологии, выявить их основные виды и условия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1929808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Необходимо одно </a:t>
            </a:r>
            <a:r>
              <a:rPr lang="ru-RU" dirty="0"/>
              <a:t>ядро лесного ореха весом 800 мг. Период жевания определяется по появлению рефлекса глотания и равен в среднем 14 сек. При возникновении глотательного рефлекса массу сплевывают в </a:t>
            </a:r>
            <a:r>
              <a:rPr lang="ru-RU" dirty="0" smtClean="0"/>
              <a:t>чашку </a:t>
            </a:r>
            <a:r>
              <a:rPr lang="ru-RU" dirty="0"/>
              <a:t>Процеживают содержимое чашки через марлевые салфетки над воронкой. Оставшийся на марле орех ставят на водяную баню для просушивания; при этом следят, чтобы не пересушить пробу, так как она может потерять вес. Проба считается высушенной, когда ее частицы при разминании не склеиваются, а разъединяются. Частицы ореха тщательно снимают с марлевой салфетки и просеивают через сито. При </a:t>
            </a:r>
            <a:r>
              <a:rPr lang="ru-RU" dirty="0" err="1"/>
              <a:t>интактных</a:t>
            </a:r>
            <a:r>
              <a:rPr lang="ru-RU" dirty="0"/>
              <a:t> зубных рядах вся жевательная масса просеивается через сито, что свидетельствует о 100% эффективности жевания. При наличии остатка в сите его взвешивают и с помощью пропорции определяют процент нарушения эффективности жевания, т.е. отношение остатка ко всей массе жевательной пробы.</a:t>
            </a:r>
          </a:p>
        </p:txBody>
      </p:sp>
    </p:spTree>
    <p:extLst>
      <p:ext uri="{BB962C8B-B14F-4D97-AF65-F5344CB8AC3E}">
        <p14:creationId xmlns:p14="http://schemas.microsoft.com/office/powerpoint/2010/main" val="310614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Антропометрический метод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/>
              <a:t>Антропометрический метод </a:t>
            </a:r>
            <a:r>
              <a:rPr lang="ru-RU" dirty="0"/>
              <a:t>основан на принципе пропорциональности строения человеческого тела и, в частности, отдельных частей лица. При изучении лица пациента рекомендуется забрать все волосы назад, чтобы видеть полностью овал лица . </a:t>
            </a:r>
          </a:p>
          <a:p>
            <a:pPr>
              <a:defRPr/>
            </a:pPr>
            <a:r>
              <a:rPr lang="ru-RU" dirty="0"/>
              <a:t>Антропометрических методов несколько. Наиболее распространены следующие: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960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63" y="1292524"/>
            <a:ext cx="6943274" cy="5200675"/>
          </a:xfrm>
        </p:spPr>
      </p:pic>
    </p:spTree>
    <p:extLst>
      <p:ext uri="{BB962C8B-B14F-4D97-AF65-F5344CB8AC3E}">
        <p14:creationId xmlns:p14="http://schemas.microsoft.com/office/powerpoint/2010/main" val="2691526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6" y="465414"/>
            <a:ext cx="8162474" cy="6113885"/>
          </a:xfrm>
        </p:spPr>
      </p:pic>
    </p:spTree>
    <p:extLst>
      <p:ext uri="{BB962C8B-B14F-4D97-AF65-F5344CB8AC3E}">
        <p14:creationId xmlns:p14="http://schemas.microsoft.com/office/powerpoint/2010/main" val="1672868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572" y="658368"/>
            <a:ext cx="9843348" cy="553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90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988" y="786384"/>
            <a:ext cx="9599508" cy="539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64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499" y="1234440"/>
            <a:ext cx="8300042" cy="466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98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Мастикациография</a:t>
            </a:r>
            <a:r>
              <a:rPr lang="ru-RU" dirty="0" smtClean="0"/>
              <a:t> – графический метод регистрации рефлекторных движений нижней челюсти (от греческого </a:t>
            </a:r>
            <a:r>
              <a:rPr lang="ru-RU" i="1" dirty="0" err="1" smtClean="0"/>
              <a:t>masticatio</a:t>
            </a:r>
            <a:r>
              <a:rPr lang="ru-RU" b="1" dirty="0" smtClean="0"/>
              <a:t> – </a:t>
            </a:r>
            <a:r>
              <a:rPr lang="ru-RU" dirty="0" smtClean="0"/>
              <a:t>жевание, </a:t>
            </a:r>
            <a:r>
              <a:rPr lang="ru-RU" i="1" dirty="0" err="1" smtClean="0"/>
              <a:t>grapho</a:t>
            </a:r>
            <a:r>
              <a:rPr lang="ru-RU" b="1" dirty="0" smtClean="0"/>
              <a:t> – </a:t>
            </a:r>
            <a:r>
              <a:rPr lang="ru-RU" dirty="0" smtClean="0"/>
              <a:t>пишу). </a:t>
            </a:r>
          </a:p>
          <a:p>
            <a:r>
              <a:rPr lang="ru-RU" dirty="0"/>
              <a:t>Метод </a:t>
            </a:r>
            <a:r>
              <a:rPr lang="ru-RU" dirty="0" err="1"/>
              <a:t>мастикациографии</a:t>
            </a:r>
            <a:r>
              <a:rPr lang="ru-RU" dirty="0"/>
              <a:t> основывается на фиксации колебательных движений воздуха в закрытом пространстве во время движения челюстей.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035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Оценка фаз жевания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фаза № 1 </a:t>
            </a:r>
            <a:r>
              <a:rPr lang="ru-RU" dirty="0"/>
              <a:t>– это состояние челюстей в покое, при этом губы являются сомкнутыми, а зубы разомкнутыми; </a:t>
            </a:r>
            <a:r>
              <a:rPr lang="ru-RU" b="1" dirty="0"/>
              <a:t>фаза № 2 </a:t>
            </a:r>
            <a:r>
              <a:rPr lang="ru-RU" dirty="0"/>
              <a:t>соответствует периоду ввода пищи в рот, в это время челюсть движется вниз, а кривая стремительно стремится вверх; </a:t>
            </a:r>
            <a:r>
              <a:rPr lang="ru-RU" b="1" dirty="0"/>
              <a:t>фаза № 3 </a:t>
            </a:r>
            <a:r>
              <a:rPr lang="ru-RU" dirty="0"/>
              <a:t>является ориентировочной и отвечает за приспособление к жеванию пищи; </a:t>
            </a:r>
            <a:r>
              <a:rPr lang="ru-RU" b="1" dirty="0"/>
              <a:t>фаза № 4</a:t>
            </a:r>
            <a:r>
              <a:rPr lang="ru-RU" dirty="0"/>
              <a:t> – это стадия основной жевательной функции, ее запись имеет вид ритмичного чередования одинаковых жевательных волн</a:t>
            </a:r>
            <a:r>
              <a:rPr lang="ru-RU" b="1" dirty="0"/>
              <a:t>; фаза № 5 </a:t>
            </a:r>
            <a:r>
              <a:rPr lang="ru-RU" dirty="0"/>
              <a:t>совпадает с формированием и глотанием пищи – волны приобретают более короткий и ритмичный вид.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979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1109504"/>
            <a:ext cx="6756612" cy="5067459"/>
          </a:xfrm>
        </p:spPr>
      </p:pic>
    </p:spTree>
    <p:extLst>
      <p:ext uri="{BB962C8B-B14F-4D97-AF65-F5344CB8AC3E}">
        <p14:creationId xmlns:p14="http://schemas.microsoft.com/office/powerpoint/2010/main" val="283746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методов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Основные</a:t>
            </a:r>
          </a:p>
          <a:p>
            <a:r>
              <a:rPr lang="ru-RU" dirty="0" smtClean="0"/>
              <a:t>1) Опрос</a:t>
            </a:r>
          </a:p>
          <a:p>
            <a:r>
              <a:rPr lang="ru-RU" dirty="0" smtClean="0"/>
              <a:t>2) Осмотр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32" y="1472184"/>
            <a:ext cx="4079152" cy="2901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26" y="1472184"/>
            <a:ext cx="4191631" cy="29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09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Практический смысл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Мастикациография</a:t>
            </a:r>
            <a:r>
              <a:rPr lang="ru-RU" dirty="0"/>
              <a:t> принадлежит к фундаментальным методам исследования биомеханических процессов жевательной системы. Метод позволяет графически фиксировать динамику движений нижней челюсти для объективного изучения стереотипа. Его применение позволяет изучать отклонения в биомеханике жевательной системы, вызванные патологиями ее развития или потерей зубов, а также определять результативность ортопедических мероприятий и протезирования.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323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/>
              <a:t>Заключение 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качестве вывода хотелось бы отметить, что актуальными методами исследования пациентов в ортопедической стоматологии остаются рентгенологические исследования, краниометрия, перкуссия и зондирование. Эти методы актуальны так как затрачивается минимальное количество времени для диагностики и составления плана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1613589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74971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38200" y="6176962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809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Копейкин В.Н. – Руководство по ортопедической стоматологии</a:t>
            </a:r>
          </a:p>
          <a:p>
            <a:r>
              <a:rPr lang="ru-RU" dirty="0" smtClean="0"/>
              <a:t>Трезубов В.Н. – ортопедическая стоматология</a:t>
            </a:r>
          </a:p>
          <a:p>
            <a:r>
              <a:rPr lang="ru-RU" dirty="0" smtClean="0"/>
              <a:t>Трезубов </a:t>
            </a:r>
            <a:r>
              <a:rPr lang="ru-RU" dirty="0"/>
              <a:t>В.Н., Щербаков А.С., </a:t>
            </a:r>
            <a:r>
              <a:rPr lang="ru-RU" dirty="0" err="1"/>
              <a:t>Мишнев</a:t>
            </a:r>
            <a:r>
              <a:rPr lang="ru-RU" dirty="0"/>
              <a:t> Л.М., Фадеев Р.А. Ортопедическая стоматология. Факультетский курс. - СПб.: Фолиант, 2010. - 655 с. </a:t>
            </a:r>
            <a:endParaRPr lang="ru-RU" dirty="0" smtClean="0"/>
          </a:p>
          <a:p>
            <a:r>
              <a:rPr lang="ru-RU" dirty="0" err="1" smtClean="0"/>
              <a:t>Аболмасов</a:t>
            </a:r>
            <a:r>
              <a:rPr lang="ru-RU" dirty="0"/>
              <a:t>, Н. Г. Ортопедическая стоматология: учебник для студентов / Н. Г. </a:t>
            </a:r>
            <a:r>
              <a:rPr lang="ru-RU" dirty="0" err="1"/>
              <a:t>Аболмасов</a:t>
            </a:r>
            <a:r>
              <a:rPr lang="ru-RU" dirty="0"/>
              <a:t>, Н. </a:t>
            </a:r>
            <a:r>
              <a:rPr lang="ru-RU" dirty="0" err="1"/>
              <a:t>Н.Аболмасов</a:t>
            </a:r>
            <a:r>
              <a:rPr lang="ru-RU" dirty="0"/>
              <a:t>, В. А. Бычков. – Москва: «</a:t>
            </a:r>
            <a:r>
              <a:rPr lang="ru-RU" dirty="0" err="1"/>
              <a:t>МЕДпресс</a:t>
            </a:r>
            <a:r>
              <a:rPr lang="ru-RU" dirty="0"/>
              <a:t> – </a:t>
            </a:r>
            <a:r>
              <a:rPr lang="ru-RU" dirty="0" err="1"/>
              <a:t>информ</a:t>
            </a:r>
            <a:r>
              <a:rPr lang="ru-RU" dirty="0"/>
              <a:t>», 2007. – 486 с. </a:t>
            </a:r>
            <a:endParaRPr lang="ru-RU" dirty="0" smtClean="0"/>
          </a:p>
          <a:p>
            <a:r>
              <a:rPr lang="ru-RU" dirty="0" smtClean="0"/>
              <a:t>Ортопедическая </a:t>
            </a:r>
            <a:r>
              <a:rPr lang="ru-RU" dirty="0"/>
              <a:t>стоматология: Прикладное материаловедение: Учебник для медицинских вузов / В. Н. Трезубов, М. З. </a:t>
            </a:r>
            <a:r>
              <a:rPr lang="ru-RU" dirty="0" err="1"/>
              <a:t>Штейнгарт</a:t>
            </a:r>
            <a:r>
              <a:rPr lang="ru-RU" dirty="0"/>
              <a:t>, Л. М. </a:t>
            </a:r>
            <a:r>
              <a:rPr lang="ru-RU" dirty="0" err="1"/>
              <a:t>Мишнев</a:t>
            </a:r>
            <a:r>
              <a:rPr lang="ru-RU" dirty="0"/>
              <a:t>. – Санкт – Петербург: </a:t>
            </a:r>
            <a:r>
              <a:rPr lang="ru-RU" dirty="0" err="1"/>
              <a:t>СпецЛит</a:t>
            </a:r>
            <a:r>
              <a:rPr lang="ru-RU" dirty="0"/>
              <a:t>, 2003. – 383 с.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28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методов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Дополнительные</a:t>
            </a:r>
          </a:p>
          <a:p>
            <a:r>
              <a:rPr lang="ru-RU" dirty="0"/>
              <a:t>Исследования на температурные раздражители</a:t>
            </a:r>
          </a:p>
          <a:p>
            <a:r>
              <a:rPr lang="ru-RU" dirty="0"/>
              <a:t>Рентгенологический</a:t>
            </a:r>
          </a:p>
          <a:p>
            <a:r>
              <a:rPr lang="ru-RU" dirty="0" err="1"/>
              <a:t>Электроодонтодиагностика</a:t>
            </a:r>
            <a:r>
              <a:rPr lang="ru-RU" dirty="0"/>
              <a:t> (ЭОД)</a:t>
            </a:r>
          </a:p>
          <a:p>
            <a:r>
              <a:rPr lang="ru-RU" dirty="0"/>
              <a:t>Лабораторные </a:t>
            </a:r>
            <a:r>
              <a:rPr lang="ru-RU" dirty="0" smtClean="0"/>
              <a:t>методы</a:t>
            </a:r>
          </a:p>
          <a:p>
            <a:r>
              <a:rPr lang="ru-RU" dirty="0" smtClean="0"/>
              <a:t>Специальные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43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Жалобы пациента.</a:t>
            </a:r>
            <a:endParaRPr lang="ru-RU" dirty="0"/>
          </a:p>
          <a:p>
            <a:r>
              <a:rPr lang="ru-RU" dirty="0"/>
              <a:t>Методика ознакомления с ощущениями и жалобами пациента предопределяет не пассивное выслушивание его рассказа, а своевременное корректное уточнение того или иного момента и принятие на себя инициативы собеседования путем целенаправленно поставленных вопросов.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22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Анамнез</a:t>
            </a:r>
            <a:r>
              <a:rPr lang="ru-RU" dirty="0"/>
              <a:t>.</a:t>
            </a:r>
          </a:p>
          <a:p>
            <a:r>
              <a:rPr lang="ru-RU" dirty="0" smtClean="0"/>
              <a:t>важно </a:t>
            </a:r>
            <a:r>
              <a:rPr lang="ru-RU" dirty="0"/>
              <a:t>получить данные о перенесенных заболеваниях, их осложнениях, о состоянии внутренних органов, особенно</a:t>
            </a:r>
          </a:p>
          <a:p>
            <a:r>
              <a:rPr lang="ru-RU" dirty="0"/>
              <a:t>пищеварительной, нервной, сердечно-сосудистой систем, т.е. о заболеваниях, которые надо учитывать н процессе ортопедического лечения.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50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Осмотр 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Определяют </a:t>
            </a:r>
            <a:r>
              <a:rPr lang="ru-RU" dirty="0"/>
              <a:t>наличие или отсутствие асимметрии лица (губ, щек, углов рта, носа, соотношение верхней и нижней губ, линию их смыкания, размер нижней трети </a:t>
            </a:r>
            <a:r>
              <a:rPr lang="ru-RU" dirty="0" err="1"/>
              <a:t>лица,угла</a:t>
            </a:r>
            <a:r>
              <a:rPr lang="ru-RU" dirty="0"/>
              <a:t> нижней челюсти) других деформаций, изменение цвета лица, мимические нарушения. Сглаженность носогубных складок, парезы, опухоли, воспалительные состояния, рубцы, дефекты, возникшие после травмы или других патологических процессов.</a:t>
            </a:r>
          </a:p>
        </p:txBody>
      </p:sp>
    </p:spTree>
    <p:extLst>
      <p:ext uri="{BB962C8B-B14F-4D97-AF65-F5344CB8AC3E}">
        <p14:creationId xmlns:p14="http://schemas.microsoft.com/office/powerpoint/2010/main" val="425388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952" y="374269"/>
            <a:ext cx="10456842" cy="588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1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Обследование проводят в следующей </a:t>
            </a:r>
            <a:r>
              <a:rPr lang="ru-RU" b="1" dirty="0" smtClean="0"/>
              <a:t>последовательности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оценка зубов и зубных дуг, дефектов в них;</a:t>
            </a:r>
          </a:p>
          <a:p>
            <a:r>
              <a:rPr lang="ru-RU" dirty="0" smtClean="0"/>
              <a:t> </a:t>
            </a:r>
            <a:r>
              <a:rPr lang="ru-RU" dirty="0"/>
              <a:t>определение состояния окклюзии и движений нижней челюсти;</a:t>
            </a:r>
          </a:p>
          <a:p>
            <a:r>
              <a:rPr lang="ru-RU" dirty="0" smtClean="0"/>
              <a:t> </a:t>
            </a:r>
            <a:r>
              <a:rPr lang="ru-RU" dirty="0"/>
              <a:t>оценка слизистой оболочки полости </a:t>
            </a:r>
            <a:r>
              <a:rPr lang="ru-RU" dirty="0" smtClean="0"/>
              <a:t>рта, челюстных костей, а также мышц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020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902</Words>
  <Application>Microsoft Office PowerPoint</Application>
  <PresentationFormat>Широкоэкранный</PresentationFormat>
  <Paragraphs>66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Тема Office</vt:lpstr>
      <vt:lpstr>Федеральное государственное бюджетное образовательное учреждение высшего образования «Красноярский медицинский университет имени профессора В.Ф. Войно-Ясенецкого» Министерства здравоохранения Российской Федерации Кафедра стоматологии ортопедической </vt:lpstr>
      <vt:lpstr>Цели</vt:lpstr>
      <vt:lpstr>Классификация методов</vt:lpstr>
      <vt:lpstr>Классификация методов</vt:lpstr>
      <vt:lpstr>Опрос</vt:lpstr>
      <vt:lpstr>Презентация PowerPoint</vt:lpstr>
      <vt:lpstr>Осмотр  </vt:lpstr>
      <vt:lpstr>Презентация PowerPoint</vt:lpstr>
      <vt:lpstr>Презентация PowerPoint</vt:lpstr>
      <vt:lpstr>Пальпация мышц</vt:lpstr>
      <vt:lpstr>Пальпация ВНЧС</vt:lpstr>
      <vt:lpstr>Пальпация височной мышцы</vt:lpstr>
      <vt:lpstr>Пальпация трапецивидной мышцы</vt:lpstr>
      <vt:lpstr>Пальпация ГКС мышцы</vt:lpstr>
      <vt:lpstr>Презентация PowerPoint</vt:lpstr>
      <vt:lpstr>Зондирование и перкуссия</vt:lpstr>
      <vt:lpstr>Презентация PowerPoint</vt:lpstr>
      <vt:lpstr>Горизонтальная, вертикальная</vt:lpstr>
      <vt:lpstr>Дополнительные методы</vt:lpstr>
      <vt:lpstr>Презентация PowerPoint</vt:lpstr>
      <vt:lpstr>Антропометрический метод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фаз жевания </vt:lpstr>
      <vt:lpstr>Презентация PowerPoint</vt:lpstr>
      <vt:lpstr>Практический смысл </vt:lpstr>
      <vt:lpstr>Заключение </vt:lpstr>
      <vt:lpstr>Спасибо за внимание </vt:lpstr>
      <vt:lpstr>Список литературы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обследования в ортопедической стоматологии</dc:title>
  <dc:creator>RePack by Diakov</dc:creator>
  <cp:lastModifiedBy>Андрей-PC</cp:lastModifiedBy>
  <cp:revision>12</cp:revision>
  <dcterms:created xsi:type="dcterms:W3CDTF">2020-10-06T11:45:15Z</dcterms:created>
  <dcterms:modified xsi:type="dcterms:W3CDTF">2021-02-10T12:00:07Z</dcterms:modified>
</cp:coreProperties>
</file>