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4" r:id="rId3"/>
    <p:sldId id="265" r:id="rId4"/>
    <p:sldId id="270" r:id="rId5"/>
    <p:sldId id="276" r:id="rId6"/>
    <p:sldId id="280" r:id="rId7"/>
    <p:sldId id="272" r:id="rId8"/>
    <p:sldId id="273" r:id="rId9"/>
    <p:sldId id="279" r:id="rId10"/>
    <p:sldId id="274" r:id="rId11"/>
    <p:sldId id="281" r:id="rId12"/>
    <p:sldId id="284" r:id="rId13"/>
    <p:sldId id="275" r:id="rId14"/>
    <p:sldId id="283" r:id="rId15"/>
    <p:sldId id="256" r:id="rId16"/>
    <p:sldId id="257" r:id="rId17"/>
    <p:sldId id="258" r:id="rId18"/>
    <p:sldId id="285" r:id="rId19"/>
    <p:sldId id="286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8" r:id="rId28"/>
    <p:sldId id="297" r:id="rId29"/>
    <p:sldId id="29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krasgmu.ru/index.php?page%5bcommon%5d=elib&amp;cat=catalog&amp;res_id=22499" TargetMode="External"/><Relationship Id="rId3" Type="http://schemas.openxmlformats.org/officeDocument/2006/relationships/hyperlink" Target="http://krasgmu.ru/index.php?page%5bcommon%5d=elib&amp;cat=catalog&amp;res_id=59521" TargetMode="External"/><Relationship Id="rId7" Type="http://schemas.openxmlformats.org/officeDocument/2006/relationships/hyperlink" Target="http://krasgmu.ru/index.php?page%5bcommon%5d=elib&amp;cat=catalog&amp;res_id=59524" TargetMode="External"/><Relationship Id="rId12" Type="http://schemas.openxmlformats.org/officeDocument/2006/relationships/hyperlink" Target="http://krasgmu.ru/index.php?page%5bcommon%5d=elib&amp;cat=catalog&amp;res_id=26241" TargetMode="External"/><Relationship Id="rId2" Type="http://schemas.openxmlformats.org/officeDocument/2006/relationships/hyperlink" Target="http://krasgmu.ru/index.php?page%5bcommon%5d=elib&amp;cat=catalog&amp;res_id=3329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rasgmu.ru/index.php?page%5bcommon%5d=elib&amp;cat=catalog&amp;res_id=59533" TargetMode="External"/><Relationship Id="rId11" Type="http://schemas.openxmlformats.org/officeDocument/2006/relationships/hyperlink" Target="http://krasgmu.ru/index.php?page%5bcommon%5d=elib&amp;cat=catalog&amp;res_id=2144" TargetMode="External"/><Relationship Id="rId5" Type="http://schemas.openxmlformats.org/officeDocument/2006/relationships/hyperlink" Target="http://krasgmu.ru/index.php?page%5bcommon%5d=elib&amp;cat=catalog&amp;res_id=21408" TargetMode="External"/><Relationship Id="rId10" Type="http://schemas.openxmlformats.org/officeDocument/2006/relationships/hyperlink" Target="http://krasgmu.ru/index.php?page%5bcommon%5d=elib&amp;cat=catalog&amp;res_id=59536" TargetMode="External"/><Relationship Id="rId4" Type="http://schemas.openxmlformats.org/officeDocument/2006/relationships/hyperlink" Target="http://krasgmu.ru/index.php?page%5bcommon%5d=elib&amp;cat=catalog&amp;res_id=59532" TargetMode="External"/><Relationship Id="rId9" Type="http://schemas.openxmlformats.org/officeDocument/2006/relationships/hyperlink" Target="http://krasgmu.ru/index.php?page%5bcommon%5d=elib&amp;cat=catalog&amp;res_id=59528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65125"/>
            <a:ext cx="9066213" cy="131127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Кафедра анатомии и гистологии человека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26988" y="1643050"/>
            <a:ext cx="9144001" cy="471490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b="1" dirty="0" smtClean="0"/>
              <a:t> Пищеварительная </a:t>
            </a:r>
            <a:r>
              <a:rPr lang="ru-RU" sz="3200" b="1" dirty="0" smtClean="0"/>
              <a:t>система.</a:t>
            </a:r>
            <a:r>
              <a:rPr lang="ru-RU" sz="3200" dirty="0" smtClean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Твердые ткани зуба (эмаль, дентин, цемент). Строение, возрастные особенности. Обызвествление дентина, виды дентина. Периодонт и пародонт – строение и функции. Мягкие ткани зуба.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8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Garamond" pitchFamily="16" charset="0"/>
            </a:endParaRPr>
          </a:p>
          <a:p>
            <a:pPr eaLnBrk="1" hangingPunct="1">
              <a:spcBef>
                <a:spcPts val="8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6" charset="0"/>
              </a:rPr>
              <a:t>Лекция 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6" charset="0"/>
              </a:rPr>
              <a:t>№</a:t>
            </a:r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6" charset="0"/>
              </a:rPr>
              <a:t>17 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6" charset="0"/>
              </a:rPr>
              <a:t>для студентов </a:t>
            </a:r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6" charset="0"/>
              </a:rPr>
              <a:t>2 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6" charset="0"/>
              </a:rPr>
              <a:t>курса, обучающихся по специальности  </a:t>
            </a:r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6" charset="0"/>
              </a:rPr>
              <a:t>31.05.03- 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6" charset="0"/>
              </a:rPr>
              <a:t>Стоматология</a:t>
            </a:r>
          </a:p>
          <a:p>
            <a:pPr eaLnBrk="1" hangingPunct="1">
              <a:spcBef>
                <a:spcPts val="8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6" charset="0"/>
              </a:rPr>
              <a:t>К.м.н., доцент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6" charset="0"/>
              </a:rPr>
              <a:t>Хапилина</a:t>
            </a:r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6" charset="0"/>
              </a:rPr>
              <a:t> Е.А.</a:t>
            </a:r>
            <a:endParaRPr lang="ru-RU" sz="2400" b="1" dirty="0">
              <a:effectLst>
                <a:outerShdw blurRad="38100" dist="38100" dir="2700000" algn="tl">
                  <a:srgbClr val="000000"/>
                </a:outerShdw>
              </a:effectLst>
              <a:latin typeface="Garamond" pitchFamily="16" charset="0"/>
            </a:endParaRPr>
          </a:p>
          <a:p>
            <a:pPr eaLnBrk="1" hangingPunct="1">
              <a:spcBef>
                <a:spcPts val="8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6" charset="0"/>
              </a:rPr>
              <a:t>Красноярск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6" charset="0"/>
              </a:rPr>
              <a:t>, </a:t>
            </a:r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6" charset="0"/>
              </a:rPr>
              <a:t>201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6" charset="0"/>
              </a:rPr>
              <a:t>7</a:t>
            </a:r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  <a:latin typeface="Garamond" pitchFamily="16" charset="0"/>
            </a:endParaRPr>
          </a:p>
          <a:p>
            <a:pPr eaLnBrk="1" hangingPunct="1">
              <a:defRPr/>
            </a:pPr>
            <a:endParaRPr lang="ru-RU" dirty="0" smtClean="0">
              <a:latin typeface="Arial" charset="0"/>
            </a:endParaRPr>
          </a:p>
        </p:txBody>
      </p:sp>
      <p:sp>
        <p:nvSpPr>
          <p:cNvPr id="3076" name="Прямоугольник 1"/>
          <p:cNvSpPr>
            <a:spLocks noChangeArrowheads="1"/>
          </p:cNvSpPr>
          <p:nvPr/>
        </p:nvSpPr>
        <p:spPr bwMode="auto">
          <a:xfrm>
            <a:off x="179388" y="-171450"/>
            <a:ext cx="87852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ru-RU" sz="2000" dirty="0"/>
          </a:p>
          <a:p>
            <a:pPr algn="ctr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КРАСНОЯРСКИЙ ГОСУДАРСТВЕННЫЙ МЕДИЦИНСКИЙ УНИВЕРСИТЕТ ИМ. ПРОФ. В.Ф. ВОЙНО-ЯСЕНЕЦКОГО</a:t>
            </a:r>
            <a:br>
              <a:rPr lang="ru-RU" alt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46063"/>
            <a:ext cx="8429625" cy="636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HapilinaEA\Рабочий стол\гюнтера шреге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85794"/>
            <a:ext cx="3429024" cy="5775581"/>
          </a:xfrm>
          <a:prstGeom prst="rect">
            <a:avLst/>
          </a:prstGeom>
          <a:noFill/>
        </p:spPr>
      </p:pic>
      <p:pic>
        <p:nvPicPr>
          <p:cNvPr id="7172" name="Picture 4" descr="C:\Documents and Settings\HapilinaEA\Рабочий стол\линии Ретциус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2374" y="785794"/>
            <a:ext cx="5238781" cy="578647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Полосы Гунтера- </a:t>
            </a:r>
            <a:r>
              <a:rPr lang="ru-RU" sz="2800" dirty="0" err="1" smtClean="0"/>
              <a:t>Шрегера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Линии </a:t>
            </a:r>
            <a:r>
              <a:rPr lang="ru-RU" sz="2800" dirty="0" err="1" smtClean="0"/>
              <a:t>Ретциуса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4567238" y="3424238"/>
          <a:ext cx="9525" cy="9525"/>
        </p:xfrm>
        <a:graphic>
          <a:graphicData uri="http://schemas.openxmlformats.org/presentationml/2006/ole">
            <p:oleObj spid="_x0000_s26626" name="Фотография Photo Editor" r:id="rId3" imgW="9360" imgH="9360" progId="">
              <p:embed/>
            </p:oleObj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251520" y="980728"/>
          <a:ext cx="8726189" cy="5472608"/>
        </p:xfrm>
        <a:graphic>
          <a:graphicData uri="http://schemas.openxmlformats.org/presentationml/2006/ole">
            <p:oleObj spid="_x0000_s26627" name="Фотография Photo Editor" r:id="rId4" imgW="4619048" imgH="3172268" progId="">
              <p:embed/>
            </p:oleObj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tx1"/>
                </a:solidFill>
                <a:latin typeface="+mn-lt"/>
              </a:rPr>
              <a:t>Перикиматии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4567238" y="3424238"/>
          <a:ext cx="9525" cy="9525"/>
        </p:xfrm>
        <a:graphic>
          <a:graphicData uri="http://schemas.openxmlformats.org/presentationml/2006/ole">
            <p:oleObj spid="_x0000_s3074" name="Фотография Photo Editor" r:id="rId3" imgW="9360" imgH="9360" progId="">
              <p:embed/>
            </p:oleObj>
          </a:graphicData>
        </a:graphic>
      </p:graphicFrame>
      <p:pic>
        <p:nvPicPr>
          <p:cNvPr id="18435" name="Picture 3" descr="3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142984"/>
            <a:ext cx="464343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Documents and Settings\HapilinaEA\Рабочий стол\пучки, призмы, веретена.jpg"/>
          <p:cNvPicPr>
            <a:picLocks noChangeAspect="1" noChangeArrowheads="1"/>
          </p:cNvPicPr>
          <p:nvPr/>
        </p:nvPicPr>
        <p:blipFill>
          <a:blip r:embed="rId5" cstate="print"/>
          <a:srcRect l="2817" r="40845" b="6879"/>
          <a:stretch>
            <a:fillRect/>
          </a:stretch>
        </p:blipFill>
        <p:spPr bwMode="auto">
          <a:xfrm>
            <a:off x="4714876" y="1142984"/>
            <a:ext cx="4429124" cy="492922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Эмалевые пластинки, пучки, веретена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HapilinaEA\Рабочий стол\зу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072494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5786477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0648"/>
            <a:ext cx="6400800" cy="576064"/>
          </a:xfrm>
        </p:spPr>
        <p:txBody>
          <a:bodyPr>
            <a:normAutofit fontScale="70000" lnSpcReduction="20000"/>
          </a:bodyPr>
          <a:lstStyle/>
          <a:p>
            <a:endParaRPr lang="ru-RU" sz="2000" dirty="0" smtClean="0"/>
          </a:p>
          <a:p>
            <a:r>
              <a:rPr lang="ru-RU" dirty="0" smtClean="0"/>
              <a:t>Дентин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538" y="1052736"/>
            <a:ext cx="8146926" cy="576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0949" y="260648"/>
            <a:ext cx="8843539" cy="620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9774" y="188640"/>
            <a:ext cx="8590698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сергей\Desktop\слой томас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66593"/>
            <a:ext cx="4392488" cy="67012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6627" name="Picture 4" descr="Безымянный г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70700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0"/>
            <a:ext cx="8153400" cy="8104188"/>
          </a:xfrm>
        </p:spPr>
        <p:txBody>
          <a:bodyPr/>
          <a:lstStyle/>
          <a:p>
            <a:pPr marL="838200" indent="-838200" algn="l" eaLnBrk="1" hangingPunct="1"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200" dirty="0" smtClean="0">
                <a:solidFill>
                  <a:schemeClr val="tx1"/>
                </a:solidFill>
              </a:rPr>
              <a:t>    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-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Изучить состав и строение </a:t>
            </a: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твердых тканей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зуба (эмаль, дентин, цемент);  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Изучить строение и функции мягких тканей зуба (пульпа, периодонт);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Пародонт - понятие.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3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HapilinaEA\Рабочий стол\зу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072494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692150"/>
            <a:ext cx="6553200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HapilinaEA\Рабочий стол\зу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072494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2" name="Rectangle 8"/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Пульпа зуба</a:t>
            </a:r>
          </a:p>
        </p:txBody>
      </p:sp>
      <p:pic>
        <p:nvPicPr>
          <p:cNvPr id="36867" name="Picture 4" descr="Безымянный 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" y="1574800"/>
            <a:ext cx="4183063" cy="5283200"/>
          </a:xfrm>
          <a:noFill/>
        </p:spPr>
      </p:pic>
      <p:pic>
        <p:nvPicPr>
          <p:cNvPr id="36868" name="Picture 7" descr="Рисунок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6825" y="1595438"/>
            <a:ext cx="3598863" cy="5262562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04813"/>
            <a:ext cx="8569325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63671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err="1" smtClean="0"/>
              <a:t>Дентикли</a:t>
            </a:r>
            <a:r>
              <a:rPr lang="ru-RU" sz="3200" dirty="0" smtClean="0"/>
              <a:t> зуба</a:t>
            </a:r>
          </a:p>
        </p:txBody>
      </p:sp>
      <p:pic>
        <p:nvPicPr>
          <p:cNvPr id="38915" name="Picture 4" descr="Безымянный ж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460500"/>
            <a:ext cx="6697662" cy="5397500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Рисунок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338263"/>
            <a:ext cx="8280400" cy="49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Прямоугольник 1"/>
          <p:cNvSpPr>
            <a:spLocks noChangeArrowheads="1"/>
          </p:cNvSpPr>
          <p:nvPr/>
        </p:nvSpPr>
        <p:spPr bwMode="auto">
          <a:xfrm>
            <a:off x="3101975" y="260350"/>
            <a:ext cx="327025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3200" b="1"/>
              <a:t>Периодонт зуба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60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400" dirty="0" smtClean="0"/>
              <a:t>1. </a:t>
            </a:r>
            <a:r>
              <a:rPr lang="ru-RU" sz="2400" dirty="0" smtClean="0"/>
              <a:t>Твердые ткани зуба состоят преимущественно </a:t>
            </a:r>
          </a:p>
          <a:p>
            <a:pPr algn="just">
              <a:buNone/>
            </a:pPr>
            <a:r>
              <a:rPr lang="ru-RU" sz="2400" dirty="0" smtClean="0"/>
              <a:t>     </a:t>
            </a:r>
            <a:r>
              <a:rPr lang="ru-RU" sz="2400" dirty="0" smtClean="0"/>
              <a:t>из </a:t>
            </a:r>
            <a:r>
              <a:rPr lang="ru-RU" sz="2400" dirty="0" smtClean="0"/>
              <a:t>неорганических </a:t>
            </a:r>
            <a:r>
              <a:rPr lang="ru-RU" sz="2400" dirty="0" smtClean="0"/>
              <a:t>веществ</a:t>
            </a:r>
            <a:r>
              <a:rPr lang="en-US" sz="2400" dirty="0" smtClean="0"/>
              <a:t> </a:t>
            </a:r>
            <a:r>
              <a:rPr lang="ru-RU" sz="2400" dirty="0" smtClean="0"/>
              <a:t>(</a:t>
            </a:r>
            <a:r>
              <a:rPr lang="ru-RU" sz="2400" dirty="0" smtClean="0"/>
              <a:t>кристаллов </a:t>
            </a:r>
            <a:r>
              <a:rPr lang="ru-RU" sz="2400" dirty="0" err="1" smtClean="0"/>
              <a:t>гидроксиапатита</a:t>
            </a:r>
            <a:r>
              <a:rPr lang="ru-RU" sz="2400" dirty="0" smtClean="0"/>
              <a:t>), </a:t>
            </a:r>
            <a:r>
              <a:rPr lang="ru-RU" sz="2400" dirty="0" smtClean="0"/>
              <a:t>небольшого </a:t>
            </a:r>
            <a:r>
              <a:rPr lang="ru-RU" sz="2400" dirty="0" smtClean="0"/>
              <a:t>количества минеральных веществ (</a:t>
            </a:r>
            <a:r>
              <a:rPr lang="ru-RU" sz="2400" dirty="0" err="1" smtClean="0"/>
              <a:t>коллагеновых</a:t>
            </a:r>
            <a:r>
              <a:rPr lang="ru-RU" sz="2400" dirty="0" smtClean="0"/>
              <a:t> волокон, </a:t>
            </a:r>
            <a:r>
              <a:rPr lang="ru-RU" sz="2400" dirty="0" err="1" smtClean="0"/>
              <a:t>протеогиканов</a:t>
            </a:r>
            <a:r>
              <a:rPr lang="ru-RU" sz="2400" dirty="0" smtClean="0"/>
              <a:t>), минимального количества воды.</a:t>
            </a:r>
          </a:p>
          <a:p>
            <a:pPr algn="just">
              <a:buNone/>
            </a:pPr>
            <a:r>
              <a:rPr lang="ru-RU" sz="2400" dirty="0" smtClean="0"/>
              <a:t>2. В каждой твердой ткани зуба имеются  </a:t>
            </a:r>
            <a:r>
              <a:rPr lang="ru-RU" sz="2400" dirty="0" err="1" smtClean="0"/>
              <a:t>гипоминерализованные</a:t>
            </a:r>
            <a:r>
              <a:rPr lang="ru-RU" sz="2400" dirty="0" smtClean="0"/>
              <a:t> участки, являющиеся «слабыми участками», т.к. способствуют распространению микроорганизмов.</a:t>
            </a:r>
          </a:p>
          <a:p>
            <a:pPr>
              <a:buNone/>
            </a:pPr>
            <a:r>
              <a:rPr lang="ru-RU" sz="2400" dirty="0" smtClean="0"/>
              <a:t>3.  Мягкие ткани зуба образованы  компонентами соединительной ткани, которая  выполняет трофическую и фиксирующую функции.</a:t>
            </a:r>
            <a:endParaRPr lang="ru-RU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89" y="571481"/>
          <a:ext cx="8286814" cy="2247766"/>
        </p:xfrm>
        <a:graphic>
          <a:graphicData uri="http://schemas.openxmlformats.org/drawingml/2006/table">
            <a:tbl>
              <a:tblPr/>
              <a:tblGrid>
                <a:gridCol w="326045"/>
                <a:gridCol w="2988680"/>
                <a:gridCol w="1657363"/>
                <a:gridCol w="1657363"/>
                <a:gridCol w="1657363"/>
              </a:tblGrid>
              <a:tr h="307196">
                <a:tc>
                  <a:txBody>
                    <a:bodyPr/>
                    <a:lstStyle/>
                    <a:p>
                      <a:r>
                        <a:rPr lang="ru-RU" sz="1000" dirty="0"/>
                        <a:t>1</a:t>
                      </a:r>
                    </a:p>
                  </a:txBody>
                  <a:tcPr marL="18991" marR="18991" marT="9495" marB="9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hlinkClick r:id="rId2"/>
                        </a:rPr>
                        <a:t>Гистология и эмбриология органов полости рта человека</a:t>
                      </a:r>
                      <a:r>
                        <a:rPr lang="ru-RU" sz="1000" dirty="0"/>
                        <a:t> : учеб. пособие </a:t>
                      </a:r>
                    </a:p>
                  </a:txBody>
                  <a:tcPr marL="18991" marR="18991" marT="9495" marB="9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В. Л. Быков</a:t>
                      </a:r>
                    </a:p>
                  </a:txBody>
                  <a:tcPr marL="18991" marR="18991" marT="9495" marB="9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СПб. : СОТИС, 2012.</a:t>
                      </a:r>
                    </a:p>
                  </a:txBody>
                  <a:tcPr marL="18991" marR="18991" marT="9495" marB="9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50</a:t>
                      </a:r>
                    </a:p>
                  </a:txBody>
                  <a:tcPr marL="18991" marR="18991" marT="9495" marB="9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318">
                <a:tc>
                  <a:txBody>
                    <a:bodyPr/>
                    <a:lstStyle/>
                    <a:p>
                      <a:r>
                        <a:rPr lang="ru-RU" sz="1000"/>
                        <a:t>2</a:t>
                      </a:r>
                    </a:p>
                  </a:txBody>
                  <a:tcPr marL="18991" marR="18991" marT="9495" marB="9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hlinkClick r:id="rId3"/>
                        </a:rPr>
                        <a:t>Гистология и эмбриология органов полости рта человека</a:t>
                      </a:r>
                      <a:r>
                        <a:rPr lang="ru-RU" sz="1000" dirty="0"/>
                        <a:t> [Электронный ресурс] : учеб. пособие для </a:t>
                      </a:r>
                      <a:r>
                        <a:rPr lang="ru-RU" sz="1000" dirty="0" err="1"/>
                        <a:t>стоматол</a:t>
                      </a:r>
                      <a:r>
                        <a:rPr lang="ru-RU" sz="1000" dirty="0"/>
                        <a:t>. </a:t>
                      </a:r>
                      <a:r>
                        <a:rPr lang="ru-RU" sz="1000" dirty="0" err="1"/>
                        <a:t>фак</a:t>
                      </a:r>
                      <a:r>
                        <a:rPr lang="ru-RU" sz="1000" dirty="0"/>
                        <a:t>.. - Режим доступа: http://www.studmedlib.ru/ru/book/ISBN9785970430118.html </a:t>
                      </a:r>
                    </a:p>
                  </a:txBody>
                  <a:tcPr marL="18991" marR="18991" marT="9495" marB="9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В. Л. Быков</a:t>
                      </a:r>
                    </a:p>
                  </a:txBody>
                  <a:tcPr marL="18991" marR="18991" marT="9495" marB="9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М. : </a:t>
                      </a:r>
                      <a:r>
                        <a:rPr lang="ru-RU" sz="1000" dirty="0" err="1"/>
                        <a:t>ГЭОТАР-Медиа</a:t>
                      </a:r>
                      <a:r>
                        <a:rPr lang="ru-RU" sz="1000" dirty="0"/>
                        <a:t>, 2014.</a:t>
                      </a:r>
                    </a:p>
                  </a:txBody>
                  <a:tcPr marL="18991" marR="18991" marT="9495" marB="9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ЭБС Консультант студента (ВУЗ)</a:t>
                      </a:r>
                    </a:p>
                  </a:txBody>
                  <a:tcPr marL="18991" marR="18991" marT="9495" marB="9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8868">
                <a:tc>
                  <a:txBody>
                    <a:bodyPr/>
                    <a:lstStyle/>
                    <a:p>
                      <a:r>
                        <a:rPr lang="ru-RU" sz="1000"/>
                        <a:t>3</a:t>
                      </a:r>
                    </a:p>
                  </a:txBody>
                  <a:tcPr marL="18991" marR="18991" marT="9495" marB="9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hlinkClick r:id="rId4"/>
                        </a:rPr>
                        <a:t>Гистология, эмбриология, цитология</a:t>
                      </a:r>
                      <a:r>
                        <a:rPr lang="ru-RU" sz="1000" dirty="0"/>
                        <a:t> [Электронный ресурс] : учебник. - Режим доступа: http://www.studmedlib.ru/ru/book/ISBN9785970437827.html </a:t>
                      </a:r>
                    </a:p>
                  </a:txBody>
                  <a:tcPr marL="18991" marR="18991" marT="9495" marB="9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ред. Э. Г. Улумбеков, Ю. А. Челышев</a:t>
                      </a:r>
                    </a:p>
                  </a:txBody>
                  <a:tcPr marL="18991" marR="18991" marT="9495" marB="9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М. : </a:t>
                      </a:r>
                      <a:r>
                        <a:rPr lang="ru-RU" sz="1000" dirty="0" err="1"/>
                        <a:t>ГЭОТАР-Медиа</a:t>
                      </a:r>
                      <a:r>
                        <a:rPr lang="ru-RU" sz="1000" dirty="0"/>
                        <a:t>, 2016.</a:t>
                      </a:r>
                    </a:p>
                  </a:txBody>
                  <a:tcPr marL="18991" marR="18991" marT="9495" marB="9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ЭБС Консультант студента (ВУЗ)</a:t>
                      </a:r>
                    </a:p>
                  </a:txBody>
                  <a:tcPr marL="18991" marR="18991" marT="9495" marB="9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7196">
                <a:tc>
                  <a:txBody>
                    <a:bodyPr/>
                    <a:lstStyle/>
                    <a:p>
                      <a:r>
                        <a:rPr lang="ru-RU" sz="1000"/>
                        <a:t>4</a:t>
                      </a:r>
                    </a:p>
                  </a:txBody>
                  <a:tcPr marL="18991" marR="18991" marT="9495" marB="9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hlinkClick r:id="rId5"/>
                        </a:rPr>
                        <a:t>Гистология, эмбриология, цитология</a:t>
                      </a:r>
                      <a:r>
                        <a:rPr lang="ru-RU" sz="1000" dirty="0"/>
                        <a:t> : учеб. для вузов </a:t>
                      </a:r>
                    </a:p>
                  </a:txBody>
                  <a:tcPr marL="18991" marR="18991" marT="9495" marB="9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ред. Э. Г. Улумбеков, Ю. А. Челышев</a:t>
                      </a:r>
                    </a:p>
                  </a:txBody>
                  <a:tcPr marL="18991" marR="18991" marT="9495" marB="9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М. : ГЭОТАР-Медиа, 2007.</a:t>
                      </a:r>
                    </a:p>
                  </a:txBody>
                  <a:tcPr marL="18991" marR="18991" marT="9495" marB="9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406</a:t>
                      </a:r>
                    </a:p>
                  </a:txBody>
                  <a:tcPr marL="18991" marR="18991" marT="9495" marB="9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+mn-lt"/>
              </a:rPr>
              <a:t>Литература </a:t>
            </a:r>
            <a:br>
              <a:rPr lang="ru-RU" sz="1200" dirty="0" smtClean="0">
                <a:solidFill>
                  <a:schemeClr val="tx1"/>
                </a:solidFill>
                <a:latin typeface="+mn-lt"/>
              </a:rPr>
            </a:b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Обязательная</a:t>
            </a:r>
            <a:endParaRPr lang="ru-RU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Содержимое 4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38042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1200" dirty="0" smtClean="0"/>
              <a:t>Дополнительная</a:t>
            </a:r>
          </a:p>
          <a:p>
            <a:pPr>
              <a:buNone/>
            </a:pPr>
            <a:r>
              <a:rPr lang="ru-RU" sz="1200" dirty="0" smtClean="0"/>
              <a:t>1  </a:t>
            </a:r>
            <a:r>
              <a:rPr lang="ru-RU" sz="1200" dirty="0" smtClean="0">
                <a:hlinkClick r:id="rId6"/>
              </a:rPr>
              <a:t>Гистология </a:t>
            </a:r>
            <a:r>
              <a:rPr lang="ru-RU" sz="1200" dirty="0" smtClean="0">
                <a:hlinkClick r:id="rId6"/>
              </a:rPr>
              <a:t>органов полости рта. Атлас</a:t>
            </a:r>
            <a:r>
              <a:rPr lang="ru-RU" sz="1200" dirty="0" smtClean="0"/>
              <a:t> [Электронный ресурс] : учеб. пособие. - Режим доступа: http://www.studmedlib.ru/ru/book/ISBN9785970429709.html С. Л. Кузнецов, В. Э. </a:t>
            </a:r>
            <a:r>
              <a:rPr lang="ru-RU" sz="1200" dirty="0" err="1" smtClean="0"/>
              <a:t>Торбек</a:t>
            </a:r>
            <a:r>
              <a:rPr lang="ru-RU" sz="1200" dirty="0" smtClean="0"/>
              <a:t>, В. Г. </a:t>
            </a:r>
            <a:r>
              <a:rPr lang="ru-RU" sz="1200" dirty="0" err="1" smtClean="0"/>
              <a:t>Деревянко</a:t>
            </a:r>
            <a:r>
              <a:rPr lang="ru-RU" sz="1200" dirty="0" smtClean="0"/>
              <a:t> М. : </a:t>
            </a:r>
            <a:r>
              <a:rPr lang="ru-RU" sz="1200" dirty="0" err="1" smtClean="0"/>
              <a:t>ГЭОТАР-Медиа</a:t>
            </a:r>
            <a:r>
              <a:rPr lang="ru-RU" sz="1200" dirty="0" smtClean="0"/>
              <a:t>, 2014. ЭБС Консультант студента (ВУЗ</a:t>
            </a:r>
            <a:r>
              <a:rPr lang="ru-RU" sz="1200" dirty="0" smtClean="0"/>
              <a:t>)</a:t>
            </a:r>
          </a:p>
          <a:p>
            <a:pPr>
              <a:buNone/>
            </a:pPr>
            <a:r>
              <a:rPr lang="ru-RU" sz="1200" dirty="0" smtClean="0"/>
              <a:t>2 </a:t>
            </a:r>
            <a:r>
              <a:rPr lang="ru-RU" sz="1200" dirty="0" smtClean="0">
                <a:hlinkClick r:id="rId7"/>
              </a:rPr>
              <a:t>Гистология</a:t>
            </a:r>
            <a:r>
              <a:rPr lang="ru-RU" sz="1200" dirty="0" smtClean="0">
                <a:hlinkClick r:id="rId7"/>
              </a:rPr>
              <a:t>, цитология и эмбриология. Атлас</a:t>
            </a:r>
            <a:r>
              <a:rPr lang="ru-RU" sz="1200" dirty="0" smtClean="0"/>
              <a:t> [Электронный ресурс] : учеб. пособие. - Режим доступа: http://www.studmedlib.ru/ru/book/ISBN9785970426746.html В. В. </a:t>
            </a:r>
            <a:r>
              <a:rPr lang="ru-RU" sz="1200" dirty="0" err="1" smtClean="0"/>
              <a:t>Гемонов</a:t>
            </a:r>
            <a:r>
              <a:rPr lang="ru-RU" sz="1200" dirty="0" smtClean="0"/>
              <a:t>, Э. Н. Лаврова ; ред. С. Л. Кузнецов М. : </a:t>
            </a:r>
            <a:r>
              <a:rPr lang="ru-RU" sz="1200" dirty="0" err="1" smtClean="0"/>
              <a:t>ГЭОТАР-Медиа</a:t>
            </a:r>
            <a:r>
              <a:rPr lang="ru-RU" sz="1200" dirty="0" smtClean="0"/>
              <a:t>, 2013. ЭБС Консультант студента (ВУЗ</a:t>
            </a:r>
            <a:r>
              <a:rPr lang="ru-RU" sz="1200" dirty="0" smtClean="0"/>
              <a:t>)</a:t>
            </a:r>
          </a:p>
          <a:p>
            <a:pPr>
              <a:buNone/>
            </a:pPr>
            <a:r>
              <a:rPr lang="ru-RU" sz="1200" dirty="0" smtClean="0"/>
              <a:t>3 </a:t>
            </a:r>
            <a:r>
              <a:rPr lang="ru-RU" sz="1200" dirty="0" smtClean="0">
                <a:hlinkClick r:id="rId8"/>
              </a:rPr>
              <a:t>Гистология</a:t>
            </a:r>
            <a:r>
              <a:rPr lang="ru-RU" sz="1200" dirty="0" smtClean="0">
                <a:hlinkClick r:id="rId8"/>
              </a:rPr>
              <a:t>, цитология и эмбриология. Краткий атлас</a:t>
            </a:r>
            <a:r>
              <a:rPr lang="ru-RU" sz="1200" dirty="0" smtClean="0"/>
              <a:t> : учеб. пособие С. И. </a:t>
            </a:r>
            <a:r>
              <a:rPr lang="ru-RU" sz="1200" dirty="0" err="1" smtClean="0"/>
              <a:t>Юшканцева</a:t>
            </a:r>
            <a:r>
              <a:rPr lang="ru-RU" sz="1200" dirty="0" smtClean="0"/>
              <a:t>, В. Л. </a:t>
            </a:r>
            <a:r>
              <a:rPr lang="ru-RU" sz="1200" dirty="0" err="1" smtClean="0"/>
              <a:t>БыковСПб</a:t>
            </a:r>
            <a:r>
              <a:rPr lang="ru-RU" sz="1200" dirty="0" smtClean="0"/>
              <a:t>. : Изд-во П-2, </a:t>
            </a:r>
            <a:r>
              <a:rPr lang="ru-RU" sz="1200" dirty="0" smtClean="0"/>
              <a:t>2007.5020</a:t>
            </a:r>
          </a:p>
          <a:p>
            <a:pPr>
              <a:buNone/>
            </a:pPr>
            <a:r>
              <a:rPr lang="ru-RU" sz="1200" dirty="0" smtClean="0"/>
              <a:t>4 </a:t>
            </a:r>
            <a:r>
              <a:rPr lang="ru-RU" sz="1200" dirty="0" smtClean="0">
                <a:hlinkClick r:id="rId9"/>
              </a:rPr>
              <a:t>Гистология</a:t>
            </a:r>
            <a:r>
              <a:rPr lang="ru-RU" sz="1200" dirty="0" smtClean="0">
                <a:hlinkClick r:id="rId9"/>
              </a:rPr>
              <a:t>, цитология, эмбриология</a:t>
            </a:r>
            <a:r>
              <a:rPr lang="ru-RU" sz="1200" dirty="0" smtClean="0"/>
              <a:t> [Электронный ресурс] : учебник. - Режим доступа: http://www.studmedlib.ru/ru/book/ISBN9785970429525.html ред. Ю. И. Афанасьев, Н. А. </a:t>
            </a:r>
            <a:r>
              <a:rPr lang="ru-RU" sz="1200" dirty="0" err="1" smtClean="0"/>
              <a:t>ЮринаМ</a:t>
            </a:r>
            <a:r>
              <a:rPr lang="ru-RU" sz="1200" dirty="0" smtClean="0"/>
              <a:t>. : </a:t>
            </a:r>
            <a:r>
              <a:rPr lang="ru-RU" sz="1200" dirty="0" err="1" smtClean="0"/>
              <a:t>ГЭОТАР-Медиа</a:t>
            </a:r>
            <a:r>
              <a:rPr lang="ru-RU" sz="1200" dirty="0" smtClean="0"/>
              <a:t>, 2014. ЭБС Консультант студента (ВУЗ</a:t>
            </a:r>
            <a:r>
              <a:rPr lang="ru-RU" sz="1200" dirty="0" smtClean="0"/>
              <a:t>)</a:t>
            </a:r>
          </a:p>
          <a:p>
            <a:pPr>
              <a:buNone/>
            </a:pPr>
            <a:r>
              <a:rPr lang="ru-RU" sz="1200" dirty="0" smtClean="0"/>
              <a:t>5 </a:t>
            </a:r>
            <a:r>
              <a:rPr lang="ru-RU" sz="1200" dirty="0" smtClean="0">
                <a:hlinkClick r:id="rId10"/>
              </a:rPr>
              <a:t>Гистология</a:t>
            </a:r>
            <a:r>
              <a:rPr lang="ru-RU" sz="1200" dirty="0" smtClean="0">
                <a:hlinkClick r:id="rId10"/>
              </a:rPr>
              <a:t>. Схемы, таблицы и ситуационные задачи по частной гистологии человека</a:t>
            </a:r>
            <a:r>
              <a:rPr lang="ru-RU" sz="1200" dirty="0" smtClean="0"/>
              <a:t> [Электронный ресурс] : учеб. пособие. - Режим доступа: http://www.studmedlib.ru/ru/book/ISBN9785970423868.html С. Ю. Виноградов, С. В. </a:t>
            </a:r>
            <a:r>
              <a:rPr lang="ru-RU" sz="1200" dirty="0" err="1" smtClean="0"/>
              <a:t>Диндяев</a:t>
            </a:r>
            <a:r>
              <a:rPr lang="ru-RU" sz="1200" dirty="0" smtClean="0"/>
              <a:t>, В. В. </a:t>
            </a:r>
            <a:r>
              <a:rPr lang="ru-RU" sz="1200" dirty="0" err="1" smtClean="0"/>
              <a:t>Криштоп</a:t>
            </a:r>
            <a:r>
              <a:rPr lang="ru-RU" sz="1200" dirty="0" smtClean="0"/>
              <a:t> [и др.] М. : </a:t>
            </a:r>
            <a:r>
              <a:rPr lang="ru-RU" sz="1200" dirty="0" err="1" smtClean="0"/>
              <a:t>ГЭОТАР-Медиа</a:t>
            </a:r>
            <a:r>
              <a:rPr lang="ru-RU" sz="1200" dirty="0" smtClean="0"/>
              <a:t>, 2012. ЭБС Консультант студента (ВУЗ</a:t>
            </a:r>
            <a:r>
              <a:rPr lang="ru-RU" sz="1200" dirty="0" smtClean="0"/>
              <a:t>)</a:t>
            </a:r>
          </a:p>
          <a:p>
            <a:pPr>
              <a:buNone/>
            </a:pPr>
            <a:r>
              <a:rPr lang="ru-RU" sz="1200" dirty="0" smtClean="0"/>
              <a:t>6 </a:t>
            </a:r>
            <a:r>
              <a:rPr lang="ru-RU" sz="1200" dirty="0" smtClean="0">
                <a:hlinkClick r:id="rId11"/>
              </a:rPr>
              <a:t>Общая </a:t>
            </a:r>
            <a:r>
              <a:rPr lang="ru-RU" sz="1200" dirty="0" smtClean="0">
                <a:hlinkClick r:id="rId11"/>
              </a:rPr>
              <a:t>гистология. Учение о тканях</a:t>
            </a:r>
            <a:r>
              <a:rPr lang="ru-RU" sz="1200" dirty="0" smtClean="0"/>
              <a:t> [Электронный ресурс] : </a:t>
            </a:r>
            <a:r>
              <a:rPr lang="ru-RU" sz="1200" dirty="0" err="1" smtClean="0"/>
              <a:t>видеолекция</a:t>
            </a:r>
            <a:r>
              <a:rPr lang="ru-RU" sz="1200" dirty="0" smtClean="0"/>
              <a:t> Н. Н. Медведева Красноярск : </a:t>
            </a:r>
            <a:r>
              <a:rPr lang="ru-RU" sz="1200" dirty="0" err="1" smtClean="0"/>
              <a:t>КрасГМУ</a:t>
            </a:r>
            <a:r>
              <a:rPr lang="ru-RU" sz="1200" dirty="0" smtClean="0"/>
              <a:t>, 2011</a:t>
            </a:r>
            <a:r>
              <a:rPr lang="ru-RU" sz="1200" dirty="0" smtClean="0"/>
              <a:t>.</a:t>
            </a:r>
          </a:p>
          <a:p>
            <a:pPr>
              <a:buNone/>
            </a:pPr>
            <a:r>
              <a:rPr lang="ru-RU" sz="1200" dirty="0" smtClean="0"/>
              <a:t>7 </a:t>
            </a:r>
            <a:r>
              <a:rPr lang="ru-RU" sz="1200" dirty="0" smtClean="0">
                <a:hlinkClick r:id="rId12"/>
              </a:rPr>
              <a:t>Словарь </a:t>
            </a:r>
            <a:r>
              <a:rPr lang="ru-RU" sz="1200" dirty="0" smtClean="0">
                <a:hlinkClick r:id="rId12"/>
              </a:rPr>
              <a:t>терминов по гистологии, эмбриологии, цитологии</a:t>
            </a:r>
            <a:r>
              <a:rPr lang="ru-RU" sz="1200" dirty="0" smtClean="0"/>
              <a:t> : для студентов I - II курсов всех специальностей сост. Н. Н. Медведева, Л. Е. Сухова, Л. Г. Левкович [и др.] Красноярск : </a:t>
            </a:r>
            <a:r>
              <a:rPr lang="ru-RU" sz="1200" dirty="0" err="1" smtClean="0"/>
              <a:t>КрасГМУ</a:t>
            </a:r>
            <a:r>
              <a:rPr lang="ru-RU" sz="1200" dirty="0" smtClean="0"/>
              <a:t>, 2010.900</a:t>
            </a:r>
            <a:endParaRPr lang="ru-RU" sz="1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14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smtClean="0">
                <a:solidFill>
                  <a:schemeClr val="tx1"/>
                </a:solidFill>
              </a:rPr>
              <a:t>Спасибо за внимание!!!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лекции: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28775"/>
            <a:ext cx="7772400" cy="4114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Актуальность изучаемой темы;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Классификация зубной системы человека;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Твердые ткани зуба: эмаль, дентин, цемент – строение, функции;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Мягкие ткани зуба: пульпа, периодонт – строение, функции;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Парадонт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– понятие.</a:t>
            </a:r>
          </a:p>
          <a:p>
            <a:pPr algn="just" eaLnBrk="1" hangingPunct="1">
              <a:lnSpc>
                <a:spcPct val="90000"/>
              </a:lnSpc>
              <a:buNone/>
            </a:pPr>
            <a:endParaRPr lang="ru-RU" alt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HapilinaEA\Рабочий стол\зу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072494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HapilinaEA\Рабочий стол\зуб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571480"/>
            <a:ext cx="6286544" cy="5786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5" y="857232"/>
            <a:ext cx="4857785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образный ход эмалевых призм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3315" name="Picture 4" descr="Безымянный 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0"/>
            <a:ext cx="8569325" cy="6858000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11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4500563" y="0"/>
          <a:ext cx="4643437" cy="6858000"/>
        </p:xfrm>
        <a:graphic>
          <a:graphicData uri="http://schemas.openxmlformats.org/presentationml/2006/ole">
            <p:oleObj spid="_x0000_s2050" name="Фотография Photo Editor" r:id="rId4" imgW="4191585" imgH="516190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HapilinaEA\Рабочий стол\кристаллы в призм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071546"/>
            <a:ext cx="5947275" cy="564360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+mn-lt"/>
              </a:rPr>
              <a:t>Расположение кристаллов в эмалевой призме</a:t>
            </a:r>
            <a:endParaRPr lang="ru-RU" sz="24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499</TotalTime>
  <Words>633</Words>
  <Application>Microsoft Office PowerPoint</Application>
  <PresentationFormat>Экран (4:3)</PresentationFormat>
  <Paragraphs>62</Paragraphs>
  <Slides>29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Апекс</vt:lpstr>
      <vt:lpstr>Фотография Photo Editor</vt:lpstr>
      <vt:lpstr>Кафедра анатомии и гистологии человека </vt:lpstr>
      <vt:lpstr>Цель:     - Изучить состав и строение твердых тканей зуба (эмаль, дентин, цемент);   - Изучить строение и функции мягких тканей зуба (пульпа, периодонт); -   Пародонт - понятие. </vt:lpstr>
      <vt:lpstr>План лекции:</vt:lpstr>
      <vt:lpstr>Слайд 4</vt:lpstr>
      <vt:lpstr>Слайд 5</vt:lpstr>
      <vt:lpstr>S- образный ход эмалевых призм</vt:lpstr>
      <vt:lpstr>Слайд 7</vt:lpstr>
      <vt:lpstr>Слайд 8</vt:lpstr>
      <vt:lpstr>Расположение кристаллов в эмалевой призме</vt:lpstr>
      <vt:lpstr>Слайд 10</vt:lpstr>
      <vt:lpstr>Полосы Гунтера- Шрегера Линии Ретциуса</vt:lpstr>
      <vt:lpstr>Перикиматии</vt:lpstr>
      <vt:lpstr>Эмалевые пластинки, пучки, веретена</vt:lpstr>
      <vt:lpstr>Слайд 14</vt:lpstr>
      <vt:lpstr>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Пульпа зуба</vt:lpstr>
      <vt:lpstr>Слайд 24</vt:lpstr>
      <vt:lpstr>Дентикли зуба</vt:lpstr>
      <vt:lpstr>Слайд 26</vt:lpstr>
      <vt:lpstr> выводы:</vt:lpstr>
      <vt:lpstr>Литература  Обязательная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cp:lastModifiedBy>HapilinaEA</cp:lastModifiedBy>
  <cp:revision>51</cp:revision>
  <dcterms:modified xsi:type="dcterms:W3CDTF">2017-11-28T06:32:57Z</dcterms:modified>
</cp:coreProperties>
</file>