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81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9427" autoAdjust="0"/>
  </p:normalViewPr>
  <p:slideViewPr>
    <p:cSldViewPr>
      <p:cViewPr varScale="1">
        <p:scale>
          <a:sx n="79" d="100"/>
          <a:sy n="79" d="100"/>
        </p:scale>
        <p:origin x="-155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8A4D-4CCE-4C77-9FF9-E0DF401E9F59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3219-3342-4108-9207-C04D9E6E2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Кератомикозы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-возбудители поражают лишь роговой слой эпидермиса, «разноцветный лишай» ( появление желтоватых точек, находящихся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устьях волосяного фолликула -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последущее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их слияние в очаги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10-15 см) 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Дерматофитии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группа микозов, вызываемых грибами, поражающими кожу (обычно в пределах эпидермиса) и ее придатки (волосы и ногти). Возбудители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дерматофитий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относятся к родам </a:t>
            </a:r>
            <a:r>
              <a:rPr lang="ru-RU" sz="1200" b="1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Trichophyton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Microsporum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Epidermophyton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дерматофиты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Font typeface="Symbol" pitchFamily="18" charset="2"/>
              <a:buChar char=""/>
            </a:pP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Микозы стоп 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поражения, вызываемые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Tr.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rubrum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Tr.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interdigitale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Ep.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floccosum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клинически протекают однотипно) клинические формы микоза стоп: стертая, сквамозная, гиперкератотическая,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интертригинозная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опреловидная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дисгидротическая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острая, поражение ногтей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онихомикоз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Различные морфологические изменения кожи и придатков , проявляющиеся шелушением, трещинами, гиперемией , папулами и т.д. с определенной тяжестью состояния в зависимости от формы микоза.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Руброфитии </a:t>
            </a:r>
            <a:r>
              <a:rPr lang="ru-RU" sz="1400" i="1" dirty="0" smtClean="0">
                <a:latin typeface="Georgia" pitchFamily="18" charset="0"/>
              </a:rPr>
              <a:t>(</a:t>
            </a:r>
            <a:r>
              <a:rPr lang="en-US" i="1" dirty="0" err="1" smtClean="0">
                <a:latin typeface="Georgia" pitchFamily="18" charset="0"/>
              </a:rPr>
              <a:t>richophyton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rubrum</a:t>
            </a:r>
            <a:r>
              <a:rPr lang="ru-RU" i="1" dirty="0" smtClean="0">
                <a:latin typeface="Georgia" pitchFamily="18" charset="0"/>
              </a:rPr>
              <a:t>)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гладкой кожи могут иметь любую локализацию, включая лицо; чаще поражаются крупные складки(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пахово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–бедренные),ягодицы и голени. При типичных вариантах микоз проявляется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розовыми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–красными с синюшным оттенком пятнами округлых очертаний, четко отграниченными от здоровой кожи,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периферии –папулы, покрытые пузырьками и корочками; образуют фестончатые очаги.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Эпидермофития паховая</a:t>
            </a:r>
            <a:r>
              <a:rPr lang="ru-RU" dirty="0" smtClean="0">
                <a:latin typeface="Georgia" pitchFamily="18" charset="0"/>
              </a:rPr>
              <a:t>(</a:t>
            </a:r>
            <a:r>
              <a:rPr lang="ru-RU" i="1" dirty="0" smtClean="0">
                <a:latin typeface="Georgia" pitchFamily="18" charset="0"/>
              </a:rPr>
              <a:t>Возбудитель заболевания –</a:t>
            </a:r>
            <a:r>
              <a:rPr lang="ru-RU" i="1" dirty="0" err="1" smtClean="0">
                <a:latin typeface="Georgia" pitchFamily="18" charset="0"/>
              </a:rPr>
              <a:t>Epidermophyton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floccosum</a:t>
            </a:r>
            <a:r>
              <a:rPr lang="ru-RU" i="1" dirty="0" smtClean="0">
                <a:latin typeface="Georgia" pitchFamily="18" charset="0"/>
              </a:rPr>
              <a:t>)</a:t>
            </a:r>
            <a:r>
              <a:rPr lang="ru-RU" dirty="0" smtClean="0">
                <a:latin typeface="Georgia" pitchFamily="18" charset="0"/>
              </a:rPr>
              <a:t> 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локализация : паховые складки, распространяется на внутреннюю поверхность бедер, мошонку, промежность,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перианальную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область 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межягодичную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складку. Проявление -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ебольшие, слегка отечные пятна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цвета с гладкой поверхностью, округлыми очертаниями и резкими границами 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увеличения в размерах и слияния друг с другом они образуют сплошной очаг с фестончатыми контурами, склонный к периферическому росту. Краевая зона очага, покрытая пузырьками, пустулами, эрозиями, чешуйками и корочками, в виде непрерывного валика отчетливо выступает над его центром и окружающей кожей + ощущение сильного зуда.</a:t>
            </a:r>
          </a:p>
          <a:p>
            <a:pPr>
              <a:buFont typeface="Symbol" pitchFamily="18" charset="2"/>
              <a:buChar char=""/>
            </a:pP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Микроспория(</a:t>
            </a:r>
            <a:r>
              <a:rPr lang="en-US" i="1" dirty="0" err="1" smtClean="0"/>
              <a:t>Microsporum</a:t>
            </a:r>
            <a:r>
              <a:rPr lang="en-US" i="1" dirty="0" smtClean="0"/>
              <a:t> </a:t>
            </a:r>
            <a:r>
              <a:rPr lang="en-US" i="1" dirty="0" err="1" smtClean="0"/>
              <a:t>canis</a:t>
            </a:r>
            <a:r>
              <a:rPr lang="ru-RU" i="1" dirty="0" smtClean="0"/>
              <a:t>) 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«стригущий лишай»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Чаще страдают дети. Основной источник заболевания – кошки (обычно котята), реже собаки. В месте внедрения гриба появляется отечное,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эритематозное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пятно с четкими границами,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пятно увеличивается в диаметре и инфильтрируется. По периферии -непрерывный возвышающийся валик, представленный мелкими узелками, пузырьками и корочками; в центральной части происходит разрешение воспалительных явлений, вследствие чего она приобретает бледно–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розовую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окраску, с отрубевидным шелушением на поверхности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«вид кольца», «кольцо в кольце» (1-3 очага).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Субъективных ощущений нет или беспокоит умеренный зуд. </a:t>
            </a:r>
          </a:p>
          <a:p>
            <a:pPr>
              <a:buFont typeface="Symbol" pitchFamily="18" charset="2"/>
              <a:buChar char="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Трихофития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Trichophyton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tonsurans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реже встречается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Trichophyton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violaceum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антропофильной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трихофитии заражение происходит при контакте с больным человеком, а также его вещами (головные уборы, расчески, ножницы, постельные принадлежности и др.). Различают поверхностную, хроническую 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инфильтративно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–нагноительную трихофитию(поражается волосистая часть головы или область бороды). Преимущественной локализацией трихофитии гладкой кожи являются открытые участки кожного покрова – лицо, шея, предплечья, а также туловище. Заболевание начинается с появления одного или нескольких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отечных,выступающих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 уровнем окружающей кожи округлых ,резко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очерченных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пятен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–красного цвета,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покрытых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чешуйками и мелкими пузырьками, быстро подсыхающими в корочки. Со временем воспалительные явления в центральных участках ослабевают, и очаг поражения приобретает «вид кольца» (рис. 6). Зуд отсутствует либо слабо выражен.поражение волосяных фолликул характеризуется формированием мелких узелков, сопровождающимся нагноением(фолликулит). При сильном воспалении в периферической зоне очагов могут возникать пузыри,  сливаясь друг с другом,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окружают  центральную часть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воспаления.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3219-3342-4108-9207-C04D9E6E2A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3219-3342-4108-9207-C04D9E6E2A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3219-3342-4108-9207-C04D9E6E2A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cology.ru/nam/pdf/narthermycstop2005.pdf" TargetMode="External"/><Relationship Id="rId3" Type="http://schemas.openxmlformats.org/officeDocument/2006/relationships/hyperlink" Target="https://www.rlsnet.ru/mnn_index_id_725.ht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rlsnet.ru/mnn_index_id_1475.htm" TargetMode="External"/><Relationship Id="rId4" Type="http://schemas.openxmlformats.org/officeDocument/2006/relationships/hyperlink" Target="http://pharm-spb.ru/docs/lit/Venerologia_Rekomendazii%20po%20diagnostike%20i%20lecheniyu%20dermatovenerologicheskih%20zabolevaniy%20(RODV,%202015)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mnn_index_id_725.htm" TargetMode="External"/><Relationship Id="rId2" Type="http://schemas.openxmlformats.org/officeDocument/2006/relationships/hyperlink" Target="http://pharm-spb.ru/docs/lit/Venerologia_Rekomendazii%20po%20diagnostike%20i%20lecheniyu%20dermatovenerologicheskih%20zabolevaniy%20(RODV,%202015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725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mnn_index_id_1475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rasgmu.ru/index.php?page%5bcommon%5d=content&amp;id=15841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hyperlink" Target="https://www.rlsnet.ru/mnn_index_id_1475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-spb.ru/docs/lit/Venerologia_Rekomendazii%20po%20diagnostike%20i%20lecheniyu%20dermatovenerologicheskih%20zabolevaniy%20(RODV,%202015)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lsnet.ru/mnn_index_id_968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ology.ru/nam/pdf/narthermycstop200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mnn_index_id_195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rlsnet.ru/mnn_index_id_1019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hyperlink" Target="https://www.rlsnet.ru/mnn_index_id_195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-spb.ru/docs/lit/Venerologia_Rekomendazii%20po%20diagnostike%20i%20lecheniyu%20dermatovenerologicheskih%20zabolevaniy%20(RODV,%202015).pdf" TargetMode="External"/><Relationship Id="rId2" Type="http://schemas.openxmlformats.org/officeDocument/2006/relationships/hyperlink" Target="https://www.rlsnet.ru/mnn_index_id_195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j.ru/articles/dermatologiya/Poverhnostnye_mikozy_kogh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1019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-spb.ru/docs/lit/Venerologia_Rekomendazii%20po%20diagnostike%20i%20lecheniyu%20dermatovenerologicheskih%20zabolevaniy%20(RODV,%202015).pdf" TargetMode="External"/><Relationship Id="rId2" Type="http://schemas.openxmlformats.org/officeDocument/2006/relationships/hyperlink" Target="https://www.rlsnet.ru/mnn_index_id_1019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harm-spb.ru/docs/lit/Venerologia_Rekomendazii%20po%20diagnostike%20i%20lecheniyu%20dermatovenerologicheskih%20zabolevaniy%20(RODV,%202015)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smed.com/farmakologiya/3685-farmakologija-aljautdin-r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5841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leninka.ru/article/n/sovremennaya-terapiya-mikozov-stop/view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Противогрибковые средства.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Микозы кожи и ногтей.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929066"/>
            <a:ext cx="6215106" cy="1852610"/>
          </a:xfrm>
        </p:spPr>
        <p:txBody>
          <a:bodyPr anchor="ctr"/>
          <a:lstStyle/>
          <a:p>
            <a:r>
              <a:rPr lang="ru-RU" dirty="0" smtClean="0"/>
              <a:t>Августовская Софья</a:t>
            </a:r>
          </a:p>
          <a:p>
            <a:r>
              <a:rPr lang="ru-RU" dirty="0" smtClean="0"/>
              <a:t>313 группа, педиатрический </a:t>
            </a:r>
          </a:p>
          <a:p>
            <a:r>
              <a:rPr lang="ru-RU" dirty="0" smtClean="0"/>
              <a:t>факультет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h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9829" r="-142" b="31818"/>
          <a:stretch>
            <a:fillRect/>
          </a:stretch>
        </p:blipFill>
        <p:spPr>
          <a:xfrm>
            <a:off x="5786414" y="4143380"/>
            <a:ext cx="3357586" cy="1285884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Препараты для лечения грибкового поражения гладкой кожи и ногтей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5929322" cy="4572032"/>
          </a:xfrm>
        </p:spPr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u="sng" dirty="0" err="1" smtClean="0">
                <a:solidFill>
                  <a:srgbClr val="002060"/>
                </a:solidFill>
              </a:rPr>
              <a:t>Клоторимазол</a:t>
            </a:r>
            <a:r>
              <a:rPr lang="ru-RU" dirty="0" smtClean="0"/>
              <a:t>- противогрибковое средство широкого спектра, для местного применения из группы производных имидазола.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err="1" smtClean="0">
                <a:solidFill>
                  <a:srgbClr val="002060"/>
                </a:solidFill>
              </a:rPr>
              <a:t>Тербинафин</a:t>
            </a:r>
            <a:r>
              <a:rPr lang="ru-RU" dirty="0" smtClean="0"/>
              <a:t> - противогрибковое средство для местного и </a:t>
            </a:r>
            <a:r>
              <a:rPr lang="ru-RU" dirty="0" err="1" smtClean="0"/>
              <a:t>перорального</a:t>
            </a:r>
            <a:r>
              <a:rPr lang="ru-RU" dirty="0" smtClean="0"/>
              <a:t> применения, синтетическое производное </a:t>
            </a:r>
            <a:r>
              <a:rPr lang="ru-RU" dirty="0" err="1" smtClean="0"/>
              <a:t>аллиламина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6357958"/>
            <a:ext cx="4500562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https://www.rlsnet.ru/mnn_index_id_725.htm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72298" y="6000768"/>
            <a:ext cx="2071702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pharm-spb.ru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826543" y="6357958"/>
            <a:ext cx="4317457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https://www.rlsnet.ru/mnn_index_id_1475.htm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</p:txBody>
      </p:sp>
      <p:pic>
        <p:nvPicPr>
          <p:cNvPr id="13" name="Рисунок 12" descr="87352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752" y="3214686"/>
            <a:ext cx="3043248" cy="1361947"/>
          </a:xfrm>
          <a:prstGeom prst="rect">
            <a:avLst/>
          </a:prstGeom>
        </p:spPr>
      </p:pic>
      <p:pic>
        <p:nvPicPr>
          <p:cNvPr id="14" name="Рисунок 13" descr="230_230_1.jpg"/>
          <p:cNvPicPr>
            <a:picLocks noChangeAspect="1"/>
          </p:cNvPicPr>
          <p:nvPr/>
        </p:nvPicPr>
        <p:blipFill>
          <a:blip r:embed="rId7" cstate="print"/>
          <a:srcRect l="3261" t="17391" r="4348" b="23913"/>
          <a:stretch>
            <a:fillRect/>
          </a:stretch>
        </p:blipFill>
        <p:spPr>
          <a:xfrm>
            <a:off x="6215074" y="2000240"/>
            <a:ext cx="2024069" cy="128588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6072206"/>
            <a:ext cx="464347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www.mycology.ru/nam/pdf/narthermycstop2005.pdf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29642" cy="928670"/>
          </a:xfrm>
        </p:spPr>
        <p:txBody>
          <a:bodyPr anchor="t"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Клотримазол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16890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>
                <a:latin typeface="Georgia" pitchFamily="18" charset="0"/>
              </a:rPr>
              <a:t>Механизм действия</a:t>
            </a:r>
            <a:r>
              <a:rPr lang="ru-RU" sz="2400" b="1" u="sng" dirty="0" smtClean="0">
                <a:latin typeface="Georgia" pitchFamily="18" charset="0"/>
              </a:rPr>
              <a:t>: </a:t>
            </a:r>
            <a:r>
              <a:rPr lang="ru-RU" sz="2400" dirty="0" err="1" smtClean="0">
                <a:latin typeface="Georgia" pitchFamily="18" charset="0"/>
              </a:rPr>
              <a:t>Азолы</a:t>
            </a:r>
            <a:r>
              <a:rPr lang="ru-RU" sz="2400" dirty="0" smtClean="0">
                <a:latin typeface="Georgia" pitchFamily="18" charset="0"/>
              </a:rPr>
              <a:t> ингибируют у грибов фермент </a:t>
            </a:r>
            <a:r>
              <a:rPr lang="ru-RU" sz="2400" dirty="0" err="1" smtClean="0">
                <a:latin typeface="Georgia" pitchFamily="18" charset="0"/>
              </a:rPr>
              <a:t>С14</a:t>
            </a:r>
            <a:r>
              <a:rPr lang="ru-RU" sz="2400" dirty="0" smtClean="0">
                <a:latin typeface="Georgia" pitchFamily="18" charset="0"/>
              </a:rPr>
              <a:t> - а - </a:t>
            </a:r>
            <a:r>
              <a:rPr lang="ru-RU" sz="2400" dirty="0" err="1" smtClean="0">
                <a:latin typeface="Georgia" pitchFamily="18" charset="0"/>
              </a:rPr>
              <a:t>деметилазу</a:t>
            </a:r>
            <a:r>
              <a:rPr lang="ru-RU" sz="2400" dirty="0" smtClean="0">
                <a:latin typeface="Georgia" pitchFamily="18" charset="0"/>
              </a:rPr>
              <a:t> системы </a:t>
            </a:r>
            <a:r>
              <a:rPr lang="ru-RU" sz="2400" dirty="0" err="1" smtClean="0">
                <a:latin typeface="Georgia" pitchFamily="18" charset="0"/>
              </a:rPr>
              <a:t>цитохрома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Р450</a:t>
            </a:r>
            <a:r>
              <a:rPr lang="ru-RU" sz="2400" dirty="0" smtClean="0">
                <a:latin typeface="Georgia" pitchFamily="18" charset="0"/>
              </a:rPr>
              <a:t>, которая отвечает за конверсию </a:t>
            </a:r>
            <a:r>
              <a:rPr lang="ru-RU" sz="2400" dirty="0" err="1" smtClean="0">
                <a:latin typeface="Georgia" pitchFamily="18" charset="0"/>
              </a:rPr>
              <a:t>ланостерола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эргостерол</a:t>
            </a:r>
            <a:r>
              <a:rPr lang="ru-RU" sz="2400" dirty="0" smtClean="0">
                <a:latin typeface="Georgia" pitchFamily="18" charset="0"/>
              </a:rPr>
              <a:t>        </a:t>
            </a:r>
            <a:r>
              <a:rPr lang="en-US" sz="2400" dirty="0" smtClean="0">
                <a:latin typeface="Georgia" pitchFamily="18" charset="0"/>
              </a:rPr>
              <a:t>   </a:t>
            </a:r>
            <a:r>
              <a:rPr lang="ru-RU" sz="2400" dirty="0" smtClean="0">
                <a:latin typeface="Georgia" pitchFamily="18" charset="0"/>
              </a:rPr>
              <a:t>                      	истощение </a:t>
            </a:r>
            <a:r>
              <a:rPr lang="ru-RU" sz="2400" dirty="0" err="1" smtClean="0">
                <a:latin typeface="Georgia" pitchFamily="18" charset="0"/>
              </a:rPr>
              <a:t>эргостерола</a:t>
            </a:r>
            <a:r>
              <a:rPr lang="ru-RU" sz="2400" dirty="0" smtClean="0">
                <a:latin typeface="Georgia" pitchFamily="18" charset="0"/>
              </a:rPr>
              <a:t> в мембране грибной клетки и ее гибель.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eorgia" pitchFamily="18" charset="0"/>
              </a:rPr>
              <a:t>(</a:t>
            </a:r>
            <a:r>
              <a:rPr lang="ru-RU" sz="1800" dirty="0" smtClean="0">
                <a:latin typeface="Georgia" pitchFamily="18" charset="0"/>
              </a:rPr>
              <a:t>Активность </a:t>
            </a:r>
            <a:r>
              <a:rPr lang="en-US" sz="1800" dirty="0" smtClean="0">
                <a:latin typeface="Georgia" pitchFamily="18" charset="0"/>
              </a:rPr>
              <a:t>in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vitro</a:t>
            </a:r>
            <a:r>
              <a:rPr lang="ru-RU" sz="1800" dirty="0" smtClean="0">
                <a:latin typeface="Georgia" pitchFamily="18" charset="0"/>
              </a:rPr>
              <a:t> у </a:t>
            </a:r>
            <a:r>
              <a:rPr lang="ru-RU" sz="1800" dirty="0" err="1" smtClean="0">
                <a:latin typeface="Georgia" pitchFamily="18" charset="0"/>
              </a:rPr>
              <a:t>азолов</a:t>
            </a:r>
            <a:r>
              <a:rPr lang="ru-RU" sz="1800" dirty="0" smtClean="0">
                <a:latin typeface="Georgia" pitchFamily="18" charset="0"/>
              </a:rPr>
              <a:t> варьирует и не всегда может совпадать с клинической активностью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err="1" smtClean="0">
                <a:latin typeface="Georgia" pitchFamily="18" charset="0"/>
              </a:rPr>
              <a:t>Фармакокинетика</a:t>
            </a:r>
            <a:r>
              <a:rPr lang="ru-RU" sz="2400" dirty="0" smtClean="0">
                <a:latin typeface="Georgia" pitchFamily="18" charset="0"/>
              </a:rPr>
              <a:t>: </a:t>
            </a:r>
            <a:r>
              <a:rPr lang="ru-RU" sz="2400" dirty="0" smtClean="0"/>
              <a:t>плохо всасывается через кожу и слизистые оболочки, накапливается в роговом слое эпидермиса, в печени быстро </a:t>
            </a:r>
            <a:r>
              <a:rPr lang="ru-RU" sz="2400" dirty="0" err="1" smtClean="0"/>
              <a:t>биотрансформируется</a:t>
            </a:r>
            <a:r>
              <a:rPr lang="ru-RU" sz="2400" dirty="0" smtClean="0"/>
              <a:t> до неактивных метаболитов и выводится с фекалиями. Абсорбировавшийся </a:t>
            </a:r>
            <a:r>
              <a:rPr lang="ru-RU" sz="2400" dirty="0" err="1" smtClean="0"/>
              <a:t>клотримазол</a:t>
            </a:r>
            <a:r>
              <a:rPr lang="ru-RU" sz="2400" dirty="0" smtClean="0"/>
              <a:t> индуцирует активность </a:t>
            </a:r>
            <a:r>
              <a:rPr lang="ru-RU" sz="2400" dirty="0" err="1" smtClean="0"/>
              <a:t>микросомальных</a:t>
            </a:r>
            <a:r>
              <a:rPr lang="ru-RU" sz="2400" dirty="0" smtClean="0"/>
              <a:t> ферментов печени, что приводит к ускорению его катаболизма.</a:t>
            </a:r>
            <a:endParaRPr lang="ru-RU" sz="2400" dirty="0" smtClean="0"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20" y="2500306"/>
            <a:ext cx="7143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 txBox="1">
            <a:spLocks/>
          </p:cNvSpPr>
          <p:nvPr/>
        </p:nvSpPr>
        <p:spPr>
          <a:xfrm>
            <a:off x="7000860" y="6286520"/>
            <a:ext cx="214314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pharm-spb.ru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142976" y="6357934"/>
            <a:ext cx="585788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https://www.rlsnet.ru/mnn_index_id_725.htm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Побочные эффекты</a:t>
            </a:r>
            <a:r>
              <a:rPr lang="ru-RU" sz="2400" dirty="0" smtClean="0"/>
              <a:t>: аллергические реакции (зуд, крапивница), эритема, появление волдырей, отек, жжение и покалывание, раздражение и шелушение кожи.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Противопоказания</a:t>
            </a:r>
            <a:r>
              <a:rPr lang="ru-RU" sz="2400" dirty="0" smtClean="0"/>
              <a:t>: гиперчувствительность ; с осторожностью – в период грудного вскармливания.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Способ применения и дозы</a:t>
            </a:r>
            <a:r>
              <a:rPr lang="ru-RU" sz="2400" dirty="0" smtClean="0"/>
              <a:t>: 2 раза в сутки наружно на пораженную кожу до разрешение клинических проявлений.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err="1" smtClean="0"/>
              <a:t>Rp</a:t>
            </a:r>
            <a:r>
              <a:rPr lang="en-US" sz="2400" dirty="0" smtClean="0"/>
              <a:t>.: </a:t>
            </a:r>
            <a:r>
              <a:rPr lang="en-US" sz="2400" dirty="0" err="1" smtClean="0"/>
              <a:t>Crem</a:t>
            </a:r>
            <a:r>
              <a:rPr lang="en-US" sz="2400" dirty="0" smtClean="0"/>
              <a:t> </a:t>
            </a:r>
            <a:r>
              <a:rPr lang="en-US" sz="2400" dirty="0" err="1" smtClean="0"/>
              <a:t>Clotrimazoli</a:t>
            </a:r>
            <a:r>
              <a:rPr lang="en-US" sz="2400" dirty="0" smtClean="0"/>
              <a:t> 1% - 15,0 </a:t>
            </a:r>
            <a:br>
              <a:rPr lang="en-US" sz="2400" dirty="0" smtClean="0"/>
            </a:br>
            <a:r>
              <a:rPr lang="en-US" sz="2400" dirty="0" smtClean="0"/>
              <a:t>D.S. </a:t>
            </a:r>
            <a:r>
              <a:rPr lang="ru-RU" sz="2400" dirty="0" smtClean="0"/>
              <a:t>Наружно, на пораженные участки кожи 2 раза в сутки , в течение  14 дней.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 anchor="t"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Клотримазол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86116" y="6357934"/>
            <a:ext cx="585788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https://www.rlsnet.ru/mnn_index_id_725.htm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15370" cy="1000108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Тербинафин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1000108"/>
            <a:ext cx="8715436" cy="491174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Механизм  действия: </a:t>
            </a:r>
            <a:r>
              <a:rPr lang="ru-RU" sz="2400" dirty="0" smtClean="0"/>
              <a:t>синтетические </a:t>
            </a:r>
            <a:r>
              <a:rPr lang="ru-RU" sz="2400" dirty="0" err="1" smtClean="0"/>
              <a:t>фунгицидные</a:t>
            </a:r>
            <a:r>
              <a:rPr lang="ru-RU" sz="2400" dirty="0" smtClean="0"/>
              <a:t> агенты, являющиеся ингибиторами фермента </a:t>
            </a:r>
            <a:r>
              <a:rPr lang="ru-RU" sz="2400" dirty="0" err="1" smtClean="0"/>
              <a:t>скваленоэпоксидазы</a:t>
            </a:r>
            <a:r>
              <a:rPr lang="ru-RU" sz="2400" dirty="0" smtClean="0"/>
              <a:t>, который вместе со </a:t>
            </a:r>
            <a:r>
              <a:rPr lang="ru-RU" sz="2400" dirty="0" err="1" smtClean="0"/>
              <a:t>скваленциклазой</a:t>
            </a:r>
            <a:r>
              <a:rPr lang="ru-RU" sz="2400" dirty="0" smtClean="0"/>
              <a:t> переводит </a:t>
            </a:r>
            <a:r>
              <a:rPr lang="ru-RU" sz="2400" dirty="0" err="1" smtClean="0"/>
              <a:t>сквален</a:t>
            </a:r>
            <a:r>
              <a:rPr lang="ru-RU" sz="2400" dirty="0" smtClean="0"/>
              <a:t> в </a:t>
            </a:r>
            <a:r>
              <a:rPr lang="ru-RU" sz="2400" dirty="0" err="1" smtClean="0"/>
              <a:t>ланостерол</a:t>
            </a:r>
            <a:r>
              <a:rPr lang="ru-RU" sz="2400" dirty="0" smtClean="0"/>
              <a:t>. </a:t>
            </a:r>
            <a:r>
              <a:rPr lang="en-US" sz="2400" dirty="0" smtClean="0"/>
              <a:t>B</a:t>
            </a:r>
            <a:r>
              <a:rPr lang="ru-RU" sz="2400" dirty="0" smtClean="0"/>
              <a:t> стенке гриба, если </a:t>
            </a:r>
            <a:r>
              <a:rPr lang="ru-RU" sz="2400" dirty="0" err="1" smtClean="0"/>
              <a:t>сквален</a:t>
            </a:r>
            <a:r>
              <a:rPr lang="ru-RU" sz="2400" dirty="0" smtClean="0"/>
              <a:t> не переходит в </a:t>
            </a:r>
            <a:r>
              <a:rPr lang="ru-RU" sz="2400" dirty="0" err="1" smtClean="0"/>
              <a:t>ланостерол</a:t>
            </a:r>
            <a:r>
              <a:rPr lang="ru-RU" sz="2400" dirty="0" smtClean="0"/>
              <a:t>, конверсия </a:t>
            </a:r>
            <a:r>
              <a:rPr lang="ru-RU" sz="2400" dirty="0" err="1" smtClean="0"/>
              <a:t>ланостерола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эргостерол</a:t>
            </a:r>
            <a:r>
              <a:rPr lang="ru-RU" sz="2400" dirty="0" smtClean="0"/>
              <a:t> блокируется. В результате истощения </a:t>
            </a:r>
            <a:r>
              <a:rPr lang="ru-RU" sz="2400" dirty="0" err="1" smtClean="0"/>
              <a:t>эргостерола</a:t>
            </a:r>
            <a:r>
              <a:rPr lang="ru-RU" sz="2400" dirty="0" smtClean="0"/>
              <a:t> повреждается клеточная мембрана гриба. 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err="1" smtClean="0"/>
              <a:t>Фармакокинетика</a:t>
            </a:r>
            <a:r>
              <a:rPr lang="ru-RU" sz="2400" dirty="0" smtClean="0"/>
              <a:t>: хорошо всасывается в </a:t>
            </a:r>
            <a:r>
              <a:rPr lang="ru-RU" sz="2400" dirty="0" err="1" smtClean="0"/>
              <a:t>ЖКТ</a:t>
            </a:r>
            <a:r>
              <a:rPr lang="ru-RU" sz="2400" dirty="0" smtClean="0"/>
              <a:t>, </a:t>
            </a:r>
            <a:r>
              <a:rPr lang="ru-RU" sz="2400" dirty="0" err="1" smtClean="0"/>
              <a:t>биодоступность</a:t>
            </a:r>
            <a:r>
              <a:rPr lang="ru-RU" sz="2400" dirty="0" smtClean="0"/>
              <a:t> практически не зависит от приема пищи, связывание с белками </a:t>
            </a:r>
            <a:r>
              <a:rPr lang="ru-RU" sz="2400" dirty="0" err="1" smtClean="0"/>
              <a:t>плазмы-99%,высокая</a:t>
            </a:r>
            <a:r>
              <a:rPr lang="ru-RU" sz="2400" dirty="0" smtClean="0"/>
              <a:t> </a:t>
            </a:r>
            <a:r>
              <a:rPr lang="ru-RU" sz="2400" dirty="0" err="1" smtClean="0"/>
              <a:t>липофильность</a:t>
            </a:r>
            <a:r>
              <a:rPr lang="ru-RU" sz="2400" dirty="0" smtClean="0"/>
              <a:t>- распределяется во многие </a:t>
            </a:r>
            <a:r>
              <a:rPr lang="ru-RU" sz="2400" dirty="0" err="1" smtClean="0"/>
              <a:t>такани</a:t>
            </a:r>
            <a:r>
              <a:rPr lang="ru-RU" sz="2400" dirty="0" smtClean="0"/>
              <a:t>, высокие концентрации в роговом слое </a:t>
            </a:r>
            <a:r>
              <a:rPr lang="ru-RU" sz="2400" dirty="0" err="1" smtClean="0"/>
              <a:t>эпидермиса,;метаболизируется</a:t>
            </a:r>
            <a:r>
              <a:rPr lang="ru-RU" sz="2400" dirty="0" smtClean="0"/>
              <a:t> в печени, выводится почками; </a:t>
            </a:r>
            <a:r>
              <a:rPr lang="en-US" sz="2400" dirty="0" err="1" smtClean="0"/>
              <a:t>T1</a:t>
            </a:r>
            <a:r>
              <a:rPr lang="ru-RU" sz="2400" dirty="0" smtClean="0"/>
              <a:t>/2— 11-17 ч, всосавшаяся порция </a:t>
            </a:r>
            <a:r>
              <a:rPr lang="ru-RU" sz="2400" dirty="0" err="1" smtClean="0"/>
              <a:t>нафтифина</a:t>
            </a:r>
            <a:r>
              <a:rPr lang="ru-RU" sz="2400" dirty="0" smtClean="0"/>
              <a:t> частично </a:t>
            </a:r>
            <a:r>
              <a:rPr lang="ru-RU" sz="2400" dirty="0" err="1" smtClean="0"/>
              <a:t>метаболизируется</a:t>
            </a:r>
            <a:r>
              <a:rPr lang="ru-RU" sz="2400" dirty="0" smtClean="0"/>
              <a:t> в печени, выводится с мочой и с калом.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3314688" y="6386523"/>
            <a:ext cx="5829312" cy="471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https://www.rlsnet.ru/mnn_index_id_1475.htm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1071474" y="6858000"/>
            <a:ext cx="807252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Побочные эффекты</a:t>
            </a:r>
            <a:r>
              <a:rPr lang="ru-RU" sz="2400" dirty="0" smtClean="0"/>
              <a:t>: (</a:t>
            </a:r>
            <a:r>
              <a:rPr lang="ru-RU" sz="2400" i="1" dirty="0" smtClean="0"/>
              <a:t>местно ) </a:t>
            </a:r>
            <a:r>
              <a:rPr lang="ru-RU" sz="2400" dirty="0" smtClean="0"/>
              <a:t>зуд, жжение, гиперемия, сухость;(</a:t>
            </a:r>
            <a:r>
              <a:rPr lang="ru-RU" sz="2400" i="1" dirty="0" smtClean="0"/>
              <a:t>внутрь) </a:t>
            </a:r>
            <a:r>
              <a:rPr lang="ru-RU" sz="2400" dirty="0" smtClean="0"/>
              <a:t>боль в животе, нарушение аппетита, тошнота, рвота, диарея, изменения и потеря вкуса ; головная боль, головокружение; сыпь, крапивница, </a:t>
            </a:r>
            <a:r>
              <a:rPr lang="ru-RU" sz="2400" dirty="0" err="1" smtClean="0"/>
              <a:t>эксфолиативный</a:t>
            </a:r>
            <a:r>
              <a:rPr lang="ru-RU" sz="2400" dirty="0" smtClean="0"/>
              <a:t> дерматит, синдром </a:t>
            </a:r>
            <a:r>
              <a:rPr lang="ru-RU" sz="2400" dirty="0" err="1" smtClean="0"/>
              <a:t>Стивенса-Джонсона</a:t>
            </a:r>
            <a:r>
              <a:rPr lang="ru-RU" sz="2400" dirty="0" smtClean="0"/>
              <a:t>; повышение активности </a:t>
            </a:r>
            <a:r>
              <a:rPr lang="ru-RU" sz="2400" dirty="0" err="1" smtClean="0"/>
              <a:t>трансаминаз</a:t>
            </a:r>
            <a:r>
              <a:rPr lang="ru-RU" sz="2400" dirty="0" smtClean="0"/>
              <a:t>, </a:t>
            </a:r>
            <a:r>
              <a:rPr lang="ru-RU" sz="2400" dirty="0" err="1" smtClean="0"/>
              <a:t>холестатическая</a:t>
            </a:r>
            <a:r>
              <a:rPr lang="ru-RU" sz="2400" dirty="0" smtClean="0"/>
              <a:t> желтуха, печеночная недостаточность.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Противопоказания</a:t>
            </a:r>
            <a:r>
              <a:rPr lang="ru-RU" sz="2400" dirty="0" smtClean="0"/>
              <a:t>:  </a:t>
            </a:r>
            <a:r>
              <a:rPr lang="ru-RU" sz="2400" dirty="0" err="1" smtClean="0"/>
              <a:t>ХПН</a:t>
            </a:r>
            <a:r>
              <a:rPr lang="ru-RU" sz="2400" dirty="0" smtClean="0"/>
              <a:t>, возраст  до 18 лет, кормление грудью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Способ применения и дозы: </a:t>
            </a:r>
            <a:r>
              <a:rPr lang="ru-RU" sz="2400" dirty="0" smtClean="0"/>
              <a:t>внутрь - по 0,25 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. в один прием в течение 2-6 недель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err="1" smtClean="0"/>
              <a:t>Rp</a:t>
            </a:r>
            <a:r>
              <a:rPr lang="ru-RU" sz="2400" dirty="0" smtClean="0"/>
              <a:t>.:</a:t>
            </a:r>
            <a:r>
              <a:rPr lang="en-US" sz="2400" dirty="0" err="1" smtClean="0"/>
              <a:t>Tabl</a:t>
            </a:r>
            <a:r>
              <a:rPr lang="ru-RU" sz="2400" dirty="0" smtClean="0"/>
              <a:t>. </a:t>
            </a:r>
            <a:r>
              <a:rPr lang="en-US" sz="2400" dirty="0" err="1" smtClean="0"/>
              <a:t>Terbina</a:t>
            </a:r>
            <a:r>
              <a:rPr lang="ru-RU" sz="2400" dirty="0" err="1" smtClean="0"/>
              <a:t>fini</a:t>
            </a:r>
            <a:r>
              <a:rPr lang="ru-RU" sz="2400" dirty="0" smtClean="0"/>
              <a:t> 0,25</a:t>
            </a:r>
            <a:r>
              <a:rPr lang="en-US" sz="2400" dirty="0" smtClean="0"/>
              <a:t>N</a:t>
            </a:r>
            <a:r>
              <a:rPr lang="ru-RU" sz="2400" dirty="0" smtClean="0"/>
              <a:t>.20			</a:t>
            </a:r>
          </a:p>
          <a:p>
            <a:pPr>
              <a:buNone/>
            </a:pPr>
            <a:r>
              <a:rPr lang="ru-RU" sz="2400" dirty="0" smtClean="0"/>
              <a:t>        D.S. Внутрь 1 раз в день 6 недель</a:t>
            </a:r>
          </a:p>
          <a:p>
            <a:pPr>
              <a:buNone/>
            </a:pPr>
            <a:r>
              <a:rPr lang="ru-RU" sz="2400" dirty="0" err="1" smtClean="0"/>
              <a:t>Rp</a:t>
            </a:r>
            <a:r>
              <a:rPr lang="ru-RU" sz="2400" dirty="0" smtClean="0"/>
              <a:t>.: </a:t>
            </a:r>
            <a:r>
              <a:rPr lang="ru-RU" sz="2400" dirty="0" err="1" smtClean="0"/>
              <a:t>Crem</a:t>
            </a:r>
            <a:r>
              <a:rPr lang="ru-RU" sz="2400" dirty="0" smtClean="0"/>
              <a:t> </a:t>
            </a:r>
            <a:r>
              <a:rPr lang="en-US" sz="2400" dirty="0" err="1" smtClean="0"/>
              <a:t>Terbina</a:t>
            </a:r>
            <a:r>
              <a:rPr lang="ru-RU" sz="2400" dirty="0" err="1" smtClean="0"/>
              <a:t>fini</a:t>
            </a:r>
            <a:r>
              <a:rPr lang="ru-RU" sz="2400" dirty="0" smtClean="0"/>
              <a:t> 1%-30,0</a:t>
            </a:r>
          </a:p>
          <a:p>
            <a:pPr>
              <a:buNone/>
            </a:pPr>
            <a:r>
              <a:rPr lang="ru-RU" sz="2400" dirty="0" smtClean="0"/>
              <a:t>        D.S. </a:t>
            </a:r>
            <a:r>
              <a:rPr lang="ru-RU" sz="2400" dirty="0" err="1" smtClean="0"/>
              <a:t>Наружно,наносить</a:t>
            </a:r>
            <a:r>
              <a:rPr lang="ru-RU" sz="2400" dirty="0" smtClean="0"/>
              <a:t> на пораженные ногти</a:t>
            </a:r>
          </a:p>
          <a:p>
            <a:pPr>
              <a:buNone/>
            </a:pPr>
            <a:r>
              <a:rPr lang="ru-RU" sz="2400" dirty="0" smtClean="0"/>
              <a:t>    2 раза в день 1 месяц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29576" cy="796908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Тербинафин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357554" y="6500834"/>
            <a:ext cx="5786446" cy="3571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https://www.rlsnet.ru/mnn_index_id_1475.htm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1071474" y="6858000"/>
            <a:ext cx="807252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Онихомикоз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eorgia" pitchFamily="18" charset="0"/>
              </a:rPr>
              <a:t>При поражении ногтевой пластины- </a:t>
            </a:r>
            <a:r>
              <a:rPr lang="ru-RU" sz="2400" dirty="0" err="1" smtClean="0">
                <a:latin typeface="Georgia" pitchFamily="18" charset="0"/>
              </a:rPr>
              <a:t>бифоназол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крем,применять</a:t>
            </a:r>
            <a:r>
              <a:rPr lang="ru-RU" sz="2400" dirty="0" smtClean="0">
                <a:latin typeface="Georgia" pitchFamily="18" charset="0"/>
              </a:rPr>
              <a:t>  до полного удаления инфицированных участков ногтей 1 раз в сутки  в течение 10-20 дней; после удаления пораженных участков ногтя (до полного отрастания здорового ногтя): </a:t>
            </a:r>
            <a:r>
              <a:rPr lang="ru-RU" sz="2400" dirty="0" err="1" smtClean="0">
                <a:latin typeface="Georgia" pitchFamily="18" charset="0"/>
              </a:rPr>
              <a:t>клотримазол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тербинафин</a:t>
            </a:r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Georgia" pitchFamily="18" charset="0"/>
              </a:rPr>
              <a:t>Rp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Crem</a:t>
            </a:r>
            <a:r>
              <a:rPr lang="ru-RU" sz="2400" dirty="0" smtClean="0">
                <a:latin typeface="Georgia" pitchFamily="18" charset="0"/>
              </a:rPr>
              <a:t> "</a:t>
            </a:r>
            <a:r>
              <a:rPr lang="ru-RU" sz="2400" dirty="0" err="1" smtClean="0">
                <a:latin typeface="Georgia" pitchFamily="18" charset="0"/>
              </a:rPr>
              <a:t>Bifonazole</a:t>
            </a:r>
            <a:r>
              <a:rPr lang="ru-RU" sz="2400" dirty="0" smtClean="0">
                <a:latin typeface="Georgia" pitchFamily="18" charset="0"/>
              </a:rPr>
              <a:t>" 1% - 30,0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D.S. </a:t>
            </a:r>
            <a:r>
              <a:rPr lang="ru-RU" sz="2400" dirty="0" err="1" smtClean="0">
                <a:latin typeface="Georgia" pitchFamily="18" charset="0"/>
              </a:rPr>
              <a:t>Наружно,наносят</a:t>
            </a:r>
            <a:r>
              <a:rPr lang="ru-RU" sz="2400" dirty="0" smtClean="0">
                <a:latin typeface="Georgia" pitchFamily="18" charset="0"/>
              </a:rPr>
              <a:t> на очаги поражения тонким слоем, слегка втирая, 1–2 раза в день</a:t>
            </a:r>
          </a:p>
        </p:txBody>
      </p:sp>
      <p:pic>
        <p:nvPicPr>
          <p:cNvPr id="6" name="Содержимое 5" descr="9137155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643050"/>
            <a:ext cx="4038600" cy="2367455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7000860" y="5786454"/>
            <a:ext cx="214314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hlinkClick r:id="rId3"/>
              </a:rPr>
              <a:t>pharm-spb.ru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hlinkClick r:id="rId3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357422" y="6357958"/>
            <a:ext cx="6786578" cy="5000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hlinkClick r:id="rId4"/>
              </a:rPr>
              <a:t>https://www.rlsnet.ru/mnn_index_id_968.htm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86742" cy="928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8001" t="22461" r="23682" b="30664"/>
          <a:stretch>
            <a:fillRect/>
          </a:stretch>
        </p:blipFill>
        <p:spPr bwMode="auto">
          <a:xfrm>
            <a:off x="0" y="1227446"/>
            <a:ext cx="9144000" cy="4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00530" y="6572248"/>
            <a:ext cx="464347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www.mycology.ru/nam/pdf/narthermycstop2005.pdf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Препараты для лечения микроспории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545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err="1" smtClean="0">
                <a:solidFill>
                  <a:srgbClr val="002060"/>
                </a:solidFill>
              </a:rPr>
              <a:t>Гризеофульвин</a:t>
            </a:r>
            <a:r>
              <a:rPr lang="ru-RU" sz="2400" dirty="0" err="1" smtClean="0"/>
              <a:t>-противогрибковое</a:t>
            </a:r>
            <a:r>
              <a:rPr lang="ru-RU" sz="2400" dirty="0" smtClean="0"/>
              <a:t> средство для </a:t>
            </a:r>
            <a:r>
              <a:rPr lang="ru-RU" sz="2400" dirty="0" err="1" smtClean="0"/>
              <a:t>перорального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применения;антибиотик</a:t>
            </a:r>
            <a:r>
              <a:rPr lang="ru-RU" sz="2400" dirty="0" smtClean="0"/>
              <a:t>, продуцируемый плесневым грибом </a:t>
            </a:r>
            <a:r>
              <a:rPr lang="ru-RU" sz="2400" i="1" dirty="0" err="1" smtClean="0"/>
              <a:t>Penicillium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nigricans</a:t>
            </a:r>
            <a:r>
              <a:rPr lang="ru-RU" sz="2400" i="1" dirty="0" smtClean="0"/>
              <a:t>, </a:t>
            </a:r>
            <a:r>
              <a:rPr lang="ru-RU" sz="2400" dirty="0" smtClean="0"/>
              <a:t>обладает узким спектром активности.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u="sng" dirty="0" err="1" smtClean="0">
                <a:solidFill>
                  <a:srgbClr val="002060"/>
                </a:solidFill>
              </a:rPr>
              <a:t>Кетоконазол</a:t>
            </a:r>
            <a:r>
              <a:rPr lang="ru-RU" sz="2400" i="1" dirty="0" smtClean="0"/>
              <a:t>-</a:t>
            </a:r>
            <a:r>
              <a:rPr lang="ru-RU" sz="2400" dirty="0" smtClean="0"/>
              <a:t> противогрибковое средство, из группы производных имидазола.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3%  салициловая кислота и  10% серная мазь наружно вечером + 3% спиртовая настойка йода местно утром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i="1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9" name="Содержимое 8" descr="ketokonazol_5b167552ecdf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0574" r="6368" b="29284"/>
          <a:stretch>
            <a:fillRect/>
          </a:stretch>
        </p:blipFill>
        <p:spPr>
          <a:xfrm>
            <a:off x="4872260" y="1581350"/>
            <a:ext cx="378145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4844" y="6500834"/>
            <a:ext cx="4429156" cy="3571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https://www.rlsnet.ru/mnn_index_id_195.htm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714876" y="6072206"/>
            <a:ext cx="442912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https://www.rlsnet.ru/mnn_index_id_1019.htm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</p:txBody>
      </p:sp>
      <p:pic>
        <p:nvPicPr>
          <p:cNvPr id="10" name="Рисунок 9" descr="112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7955">
            <a:off x="5940360" y="2931486"/>
            <a:ext cx="2857520" cy="171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-142900"/>
            <a:ext cx="7929618" cy="85725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Гризеофульвин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143644"/>
          </a:xfrm>
        </p:spPr>
        <p:txBody>
          <a:bodyPr numCol="1"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u="sng" dirty="0" smtClean="0"/>
              <a:t>Механизм действия </a:t>
            </a:r>
            <a:r>
              <a:rPr lang="ru-RU" sz="2200" dirty="0" smtClean="0"/>
              <a:t>: обладает </a:t>
            </a:r>
            <a:r>
              <a:rPr lang="ru-RU" sz="2200" dirty="0" err="1" smtClean="0"/>
              <a:t>фунгистатическим</a:t>
            </a:r>
            <a:r>
              <a:rPr lang="ru-RU" sz="2200" dirty="0" smtClean="0"/>
              <a:t> эффектом, который обусловлен ингибированием митотической активности грибковых клеток в метафазе и нарушением синтеза ДНК. Избирательно накапливаясь в «</a:t>
            </a:r>
            <a:r>
              <a:rPr lang="ru-RU" sz="2200" dirty="0" err="1" smtClean="0"/>
              <a:t>прокератиновых</a:t>
            </a:r>
            <a:r>
              <a:rPr lang="ru-RU" sz="2200" dirty="0" smtClean="0"/>
              <a:t>» клетках кожи, волос, ногтей, </a:t>
            </a:r>
            <a:r>
              <a:rPr lang="ru-RU" sz="2200" dirty="0" err="1" smtClean="0"/>
              <a:t>гризеофульвин</a:t>
            </a:r>
            <a:r>
              <a:rPr lang="ru-RU" sz="2200" dirty="0" smtClean="0"/>
              <a:t> придает вновь образуемому кератину устойчивость к грибковому поражению.(Излечение наступает после полной замены инфицированного кератина, поэтому клинический эффект развивается медленно)</a:t>
            </a:r>
          </a:p>
          <a:p>
            <a:pPr>
              <a:buFont typeface="Wingdings" pitchFamily="2" charset="2"/>
              <a:buChar char="ü"/>
            </a:pPr>
            <a:r>
              <a:rPr lang="ru-RU" sz="2200" u="sng" dirty="0" smtClean="0"/>
              <a:t>Побочные эффекты:</a:t>
            </a:r>
            <a:r>
              <a:rPr lang="ru-RU" sz="2200" dirty="0" smtClean="0"/>
              <a:t> боль в животе, тошнота, рвота, диарея; головная боль, головокружение, бессонница, периферические невриты; сыпь, зуд, </a:t>
            </a:r>
            <a:r>
              <a:rPr lang="ru-RU" sz="2200" dirty="0" err="1" smtClean="0"/>
              <a:t>фотодерматит</a:t>
            </a:r>
            <a:r>
              <a:rPr lang="ru-RU" sz="2200" dirty="0" smtClean="0"/>
              <a:t>; повышение активности </a:t>
            </a:r>
            <a:r>
              <a:rPr lang="ru-RU" sz="2200" dirty="0" err="1" smtClean="0"/>
              <a:t>трансаминаз</a:t>
            </a:r>
            <a:r>
              <a:rPr lang="ru-RU" sz="2200" dirty="0" smtClean="0"/>
              <a:t>, желтуха, гепатит</a:t>
            </a:r>
          </a:p>
          <a:p>
            <a:pPr>
              <a:buFont typeface="Wingdings" pitchFamily="2" charset="2"/>
              <a:buChar char="ü"/>
            </a:pPr>
            <a:r>
              <a:rPr lang="ru-RU" sz="2200" u="sng" dirty="0" smtClean="0"/>
              <a:t>Противопоказания: </a:t>
            </a:r>
            <a:r>
              <a:rPr lang="ru-RU" sz="2200" dirty="0" smtClean="0"/>
              <a:t>нарушение функции </a:t>
            </a:r>
            <a:r>
              <a:rPr lang="ru-RU" sz="2200" dirty="0" err="1" smtClean="0"/>
              <a:t>печени,нарушение</a:t>
            </a:r>
            <a:r>
              <a:rPr lang="ru-RU" sz="2200" dirty="0" smtClean="0"/>
              <a:t> </a:t>
            </a:r>
            <a:r>
              <a:rPr lang="ru-RU" sz="2200" dirty="0" err="1" smtClean="0"/>
              <a:t>функции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почек;изменения</a:t>
            </a:r>
            <a:r>
              <a:rPr lang="ru-RU" sz="2200" dirty="0" smtClean="0"/>
              <a:t> морфологического состава крови; </a:t>
            </a:r>
            <a:r>
              <a:rPr lang="ru-RU" sz="2200" dirty="0" err="1" smtClean="0"/>
              <a:t>порфирия;злокачественные</a:t>
            </a:r>
            <a:r>
              <a:rPr lang="ru-RU" sz="2200" dirty="0" smtClean="0"/>
              <a:t> опухоли; маточные кровотечения; системная красная волчанка; нарушение мозгового кровообращения (в т.ч. в анамнезе);беременность; период </a:t>
            </a:r>
            <a:r>
              <a:rPr lang="ru-RU" sz="2200" dirty="0" err="1" smtClean="0"/>
              <a:t>лактации;повышенная</a:t>
            </a:r>
            <a:r>
              <a:rPr lang="ru-RU" sz="2200" dirty="0" smtClean="0"/>
              <a:t> чувствительность к </a:t>
            </a:r>
            <a:r>
              <a:rPr lang="ru-RU" sz="2200" dirty="0" err="1" smtClean="0"/>
              <a:t>гризеофульвину</a:t>
            </a:r>
            <a:r>
              <a:rPr lang="ru-RU" sz="22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sz="2200" u="sng" dirty="0" smtClean="0"/>
          </a:p>
          <a:p>
            <a:pPr>
              <a:buFont typeface="Wingdings" pitchFamily="2" charset="2"/>
              <a:buChar char="ü"/>
            </a:pPr>
            <a:endParaRPr lang="ru-RU" sz="2200" dirty="0" smtClean="0"/>
          </a:p>
          <a:p>
            <a:pPr lvl="0">
              <a:buFont typeface="Wingdings" pitchFamily="2" charset="2"/>
              <a:buChar char="ü"/>
            </a:pPr>
            <a:endParaRPr lang="ru-RU" sz="22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4844" y="6500834"/>
            <a:ext cx="4429156" cy="3571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https://www.rlsnet.ru/mnn_index_id_195.htm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857192" y="6858000"/>
            <a:ext cx="828680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err="1" smtClean="0"/>
              <a:t>Фармакокинетика</a:t>
            </a:r>
            <a:r>
              <a:rPr lang="ru-RU" sz="2400" dirty="0" smtClean="0"/>
              <a:t>: препарат хорошо всасывается в </a:t>
            </a:r>
            <a:r>
              <a:rPr lang="ru-RU" sz="2400" dirty="0" err="1" smtClean="0"/>
              <a:t>ЖКТ,биодоступность</a:t>
            </a:r>
            <a:r>
              <a:rPr lang="ru-RU" sz="2400" dirty="0" smtClean="0"/>
              <a:t> увеличивается при приеме с жирной пищей, максимальная концентрация в крови отмечается через 4 ч, высокие концентрации создаются в </a:t>
            </a:r>
            <a:r>
              <a:rPr lang="ru-RU" sz="2400" dirty="0" err="1" smtClean="0"/>
              <a:t>кератиновых</a:t>
            </a:r>
            <a:r>
              <a:rPr lang="ru-RU" sz="2400" dirty="0" smtClean="0"/>
              <a:t> слоях кожи, волос, ногтей. Только незначительная часть </a:t>
            </a:r>
            <a:r>
              <a:rPr lang="ru-RU" sz="2400" dirty="0" err="1" smtClean="0"/>
              <a:t>гризеофульвина</a:t>
            </a:r>
            <a:r>
              <a:rPr lang="ru-RU" sz="2400" dirty="0" smtClean="0"/>
              <a:t> распределяется в другие ткани и секреты; </a:t>
            </a:r>
            <a:r>
              <a:rPr lang="ru-RU" sz="2400" dirty="0" err="1" smtClean="0"/>
              <a:t>метаболизируется</a:t>
            </a:r>
            <a:r>
              <a:rPr lang="ru-RU" sz="2400" dirty="0" smtClean="0"/>
              <a:t> в печени; выводится с калом (36% в активной форме) и с мочой (менее 1%).Период полувыведения —15-20 ч, при почечной недостаточности не изменяется.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Способ применения и дозы :</a:t>
            </a:r>
            <a:r>
              <a:rPr lang="ru-RU" sz="2400" dirty="0" err="1" smtClean="0"/>
              <a:t>перорально</a:t>
            </a:r>
            <a:r>
              <a:rPr lang="ru-RU" sz="2400" dirty="0" smtClean="0"/>
              <a:t> с чайной ложкой растительного масла 12,5 мг на кг массы тела в сутки в 3 приема (но не более 1 г в сутки) ежедневно до второго отрицательного микроскопического исследования на наличие грибов (3—4 недели), затем через день в течение 2 недель, далее 2 недели 1 раз в 3 дня . 		</a:t>
            </a:r>
            <a:r>
              <a:rPr lang="ru-RU" sz="2400" dirty="0" err="1" smtClean="0"/>
              <a:t>Rp</a:t>
            </a:r>
            <a:r>
              <a:rPr lang="ru-RU" sz="2400" dirty="0" smtClean="0"/>
              <a:t>.:</a:t>
            </a:r>
            <a:r>
              <a:rPr lang="en-US" sz="2400" dirty="0" err="1" smtClean="0"/>
              <a:t>Tabl</a:t>
            </a:r>
            <a:r>
              <a:rPr lang="ru-RU" sz="2400" dirty="0" smtClean="0"/>
              <a:t>. </a:t>
            </a:r>
            <a:r>
              <a:rPr lang="en-US" sz="2400" dirty="0" err="1" smtClean="0"/>
              <a:t>Griseofulvini</a:t>
            </a:r>
            <a:r>
              <a:rPr lang="ru-RU" sz="2400" dirty="0" smtClean="0"/>
              <a:t> 0,125 </a:t>
            </a:r>
            <a:r>
              <a:rPr lang="en-US" sz="2400" dirty="0" smtClean="0"/>
              <a:t>N</a:t>
            </a:r>
            <a:r>
              <a:rPr lang="ru-RU" sz="2400" dirty="0" smtClean="0"/>
              <a:t>.40</a:t>
            </a:r>
          </a:p>
          <a:p>
            <a:pPr>
              <a:buNone/>
            </a:pPr>
            <a:r>
              <a:rPr lang="ru-RU" sz="2400" dirty="0" smtClean="0"/>
              <a:t>       					 D.S. Внутрь 1 раз в день 8 недель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78579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Гризеофульвин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357554" y="6000768"/>
            <a:ext cx="214314" cy="21431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500834"/>
            <a:ext cx="4429156" cy="3571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https://www.rlsnet.ru/mnn_index_id_195.htm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6858000"/>
            <a:ext cx="214314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hlinkClick r:id="rId3"/>
              </a:rPr>
              <a:t>pharm-spb.ru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Микозы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</a:rPr>
              <a:t>делятся на: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3"/>
            <a:ext cx="3357554" cy="2286015"/>
          </a:xfrm>
        </p:spPr>
        <p:txBody>
          <a:bodyPr>
            <a:noAutofit/>
          </a:bodyPr>
          <a:lstStyle/>
          <a:p>
            <a:pPr marL="514350" indent="-514350"/>
            <a:r>
              <a:rPr lang="ru-RU" b="1" dirty="0" err="1" smtClean="0">
                <a:latin typeface="Georgia" pitchFamily="18" charset="0"/>
              </a:rPr>
              <a:t>Кератомикоз</a:t>
            </a:r>
            <a:endParaRPr lang="ru-RU" b="1" dirty="0" smtClean="0">
              <a:latin typeface="Georgia" pitchFamily="18" charset="0"/>
            </a:endParaRPr>
          </a:p>
          <a:p>
            <a:pPr marL="514350" indent="-514350"/>
            <a:r>
              <a:rPr lang="ru-RU" dirty="0" smtClean="0">
                <a:latin typeface="Georgia" pitchFamily="18" charset="0"/>
              </a:rPr>
              <a:t>Кандидоз </a:t>
            </a:r>
          </a:p>
          <a:p>
            <a:pPr marL="514350" indent="-514350"/>
            <a:r>
              <a:rPr lang="ru-RU" dirty="0" smtClean="0">
                <a:latin typeface="Georgia" pitchFamily="18" charset="0"/>
              </a:rPr>
              <a:t>Глубокие микозы. 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5429288" cy="4972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Дерматофитии</a:t>
            </a:r>
            <a:r>
              <a:rPr lang="ru-RU" sz="3400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(дерматомикозы)</a:t>
            </a:r>
          </a:p>
          <a:p>
            <a:r>
              <a:rPr lang="ru-RU" sz="3000" dirty="0" smtClean="0">
                <a:latin typeface="Georgia" pitchFamily="18" charset="0"/>
              </a:rPr>
              <a:t>эпидермофития паховая</a:t>
            </a:r>
          </a:p>
          <a:p>
            <a:r>
              <a:rPr lang="ru-RU" sz="3000" dirty="0" smtClean="0">
                <a:latin typeface="Georgia" pitchFamily="18" charset="0"/>
              </a:rPr>
              <a:t>руброфития </a:t>
            </a:r>
            <a:endParaRPr lang="ru-RU" sz="3000" i="1" dirty="0" smtClean="0">
              <a:latin typeface="Georgia" pitchFamily="18" charset="0"/>
            </a:endParaRPr>
          </a:p>
          <a:p>
            <a:r>
              <a:rPr lang="ru-RU" sz="3000" dirty="0" err="1" smtClean="0">
                <a:latin typeface="Georgia" pitchFamily="18" charset="0"/>
              </a:rPr>
              <a:t>онихомикозы</a:t>
            </a:r>
            <a:r>
              <a:rPr lang="ru-RU" sz="3000" dirty="0" smtClean="0">
                <a:latin typeface="Georgia" pitchFamily="18" charset="0"/>
              </a:rPr>
              <a:t> стоп и ногтей</a:t>
            </a:r>
          </a:p>
          <a:p>
            <a:r>
              <a:rPr lang="ru-RU" sz="3000" dirty="0" smtClean="0">
                <a:latin typeface="Georgia" pitchFamily="18" charset="0"/>
              </a:rPr>
              <a:t>трихофития  </a:t>
            </a:r>
          </a:p>
          <a:p>
            <a:r>
              <a:rPr lang="ru-RU" sz="3000" dirty="0" smtClean="0">
                <a:latin typeface="Georgia" pitchFamily="18" charset="0"/>
              </a:rPr>
              <a:t>микроспория 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/>
          </p:cNvPr>
          <p:cNvSpPr/>
          <p:nvPr/>
        </p:nvSpPr>
        <p:spPr>
          <a:xfrm>
            <a:off x="428596" y="6000767"/>
            <a:ext cx="792961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hlinkClick r:id="rId3"/>
              </a:rPr>
              <a:t>https://www.rmj.ru/articles/dermatologiya/Poverhnostnye_mikozy_koghi/#ixzz6L8zEbRQi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215338" y="2643182"/>
            <a:ext cx="357190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5400000">
            <a:off x="7382022" y="2931325"/>
            <a:ext cx="2595326" cy="21431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dirty="0" smtClean="0"/>
              <a:t>Гладкой кожи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Кетоконазол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Механизм действия </a:t>
            </a:r>
            <a:r>
              <a:rPr lang="ru-RU" sz="2400" dirty="0" smtClean="0"/>
              <a:t>: тормозит синтез </a:t>
            </a:r>
            <a:r>
              <a:rPr lang="ru-RU" sz="2400" dirty="0" err="1" smtClean="0"/>
              <a:t>эргостерола</a:t>
            </a:r>
            <a:r>
              <a:rPr lang="ru-RU" sz="2400" dirty="0" smtClean="0"/>
              <a:t>, </a:t>
            </a:r>
            <a:r>
              <a:rPr lang="ru-RU" sz="2400" dirty="0" err="1" smtClean="0"/>
              <a:t>триглицеридов</a:t>
            </a:r>
            <a:r>
              <a:rPr lang="ru-RU" sz="2400" dirty="0" smtClean="0"/>
              <a:t> и </a:t>
            </a:r>
            <a:r>
              <a:rPr lang="ru-RU" sz="2400" dirty="0" err="1" smtClean="0"/>
              <a:t>фосфолипидов</a:t>
            </a:r>
            <a:r>
              <a:rPr lang="ru-RU" sz="2400" dirty="0" smtClean="0"/>
              <a:t>, необходимых для синтеза клеточной стенки грибков (грибки теряют способность к образованию нитей и колоний), нарушает проницаемость клеточной стенки.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err="1" smtClean="0"/>
              <a:t>Фармакокинетика</a:t>
            </a:r>
            <a:r>
              <a:rPr lang="ru-RU" sz="2400" u="sng" dirty="0" smtClean="0"/>
              <a:t>: </a:t>
            </a:r>
            <a:r>
              <a:rPr lang="ru-RU" sz="2400" dirty="0" smtClean="0"/>
              <a:t>при приеме внутрь хорошо всасывается (особенно в кислой среде желудка);</a:t>
            </a:r>
            <a:r>
              <a:rPr lang="ru-RU" sz="2400" dirty="0" err="1" smtClean="0"/>
              <a:t>биодоступность</a:t>
            </a:r>
            <a:r>
              <a:rPr lang="ru-RU" sz="2400" dirty="0" smtClean="0"/>
              <a:t> находится в прямой зависимости от величины принятой дозы; </a:t>
            </a:r>
            <a:r>
              <a:rPr lang="ru-RU" sz="2400" dirty="0" err="1" smtClean="0"/>
              <a:t>C</a:t>
            </a:r>
            <a:r>
              <a:rPr lang="ru-RU" sz="2400" baseline="-25000" dirty="0" err="1" smtClean="0"/>
              <a:t>max</a:t>
            </a:r>
            <a:r>
              <a:rPr lang="ru-RU" sz="2400" dirty="0" smtClean="0"/>
              <a:t> достигается через 2 ч; связывается с белками, </a:t>
            </a:r>
            <a:r>
              <a:rPr lang="ru-RU" sz="2400" dirty="0" err="1" smtClean="0"/>
              <a:t>эритроцитами;способен</a:t>
            </a:r>
            <a:r>
              <a:rPr lang="ru-RU" sz="2400" dirty="0" smtClean="0"/>
              <a:t> проникать в спинномозговую жидкость. Подвергается окислительному </a:t>
            </a:r>
            <a:r>
              <a:rPr lang="ru-RU" sz="2400" dirty="0" err="1" smtClean="0"/>
              <a:t>О-дезоксилированию</a:t>
            </a:r>
            <a:r>
              <a:rPr lang="ru-RU" sz="2400" dirty="0" smtClean="0"/>
              <a:t>, окислительной деградации и ароматическому </a:t>
            </a:r>
            <a:r>
              <a:rPr lang="ru-RU" sz="2400" dirty="0" err="1" smtClean="0"/>
              <a:t>гидроксилированию</a:t>
            </a:r>
            <a:r>
              <a:rPr lang="ru-RU" sz="2400" dirty="0" smtClean="0"/>
              <a:t>. </a:t>
            </a:r>
            <a:r>
              <a:rPr lang="ru-RU" sz="2400" dirty="0" err="1" smtClean="0"/>
              <a:t>T</a:t>
            </a:r>
            <a:r>
              <a:rPr lang="ru-RU" sz="2400" baseline="-25000" dirty="0" err="1" smtClean="0"/>
              <a:t>1</a:t>
            </a:r>
            <a:r>
              <a:rPr lang="ru-RU" sz="2400" baseline="-25000" dirty="0" smtClean="0"/>
              <a:t>/2</a:t>
            </a:r>
            <a:r>
              <a:rPr lang="ru-RU" sz="2400" dirty="0" smtClean="0"/>
              <a:t> составляет 2–4 </a:t>
            </a:r>
            <a:r>
              <a:rPr lang="ru-RU" sz="2400" dirty="0" err="1" smtClean="0"/>
              <a:t>ч;выделяется</a:t>
            </a:r>
            <a:r>
              <a:rPr lang="ru-RU" sz="2400" dirty="0" smtClean="0"/>
              <a:t> в неизмененном виде и в виде неактивных метаболитов, за 4 суток выводится 70% принятого количества (57% — с фекалиями, 13% — с мочой).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714876" y="6429372"/>
            <a:ext cx="442912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https://www.rlsnet.ru/mnn_index_id_1019.htm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Побочные эффекты: </a:t>
            </a:r>
            <a:r>
              <a:rPr lang="ru-RU" sz="2400" dirty="0" smtClean="0"/>
              <a:t>головная боль, головокружение, сонливость, парестезии; </a:t>
            </a:r>
            <a:r>
              <a:rPr lang="ru-RU" sz="2400" dirty="0" err="1" smtClean="0"/>
              <a:t>нижение</a:t>
            </a:r>
            <a:r>
              <a:rPr lang="ru-RU" sz="2400" dirty="0" smtClean="0"/>
              <a:t> аппетита, тошнота, рвота, диарея, боль в животе; гинекомастия, снижение либидо, импотенция, </a:t>
            </a:r>
            <a:r>
              <a:rPr lang="ru-RU" sz="2400" dirty="0" err="1" smtClean="0"/>
              <a:t>олигоспермия</a:t>
            </a:r>
            <a:r>
              <a:rPr lang="ru-RU" sz="2400" dirty="0" smtClean="0"/>
              <a:t>, нарушение менструального цикла(</a:t>
            </a:r>
            <a:r>
              <a:rPr lang="ru-RU" sz="2400" i="1" dirty="0" err="1" smtClean="0"/>
              <a:t>антиандрогенное</a:t>
            </a:r>
            <a:r>
              <a:rPr lang="ru-RU" sz="2400" i="1" dirty="0" smtClean="0"/>
              <a:t>);</a:t>
            </a:r>
            <a:r>
              <a:rPr lang="ru-RU" sz="2400" dirty="0" smtClean="0"/>
              <a:t> крапивница, кожный зуд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Противопоказания: </a:t>
            </a:r>
            <a:r>
              <a:rPr lang="ru-RU" sz="2400" dirty="0" smtClean="0"/>
              <a:t>Гиперчувствительность, острые заболевания печени, беременность, кормление грудью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/>
              <a:t>Способ применения и дозы</a:t>
            </a:r>
            <a:r>
              <a:rPr lang="ru-RU" sz="2400" dirty="0" smtClean="0"/>
              <a:t>: мазь 2%,1—2 раза в сутки наружно в течение 4—6 недель</a:t>
            </a:r>
          </a:p>
          <a:p>
            <a:pPr>
              <a:buNone/>
            </a:pPr>
            <a:r>
              <a:rPr lang="ru-RU" sz="2400" dirty="0" err="1" smtClean="0"/>
              <a:t>Rp</a:t>
            </a:r>
            <a:r>
              <a:rPr lang="ru-RU" sz="2400" dirty="0" smtClean="0"/>
              <a:t>. </a:t>
            </a:r>
            <a:r>
              <a:rPr lang="ru-RU" sz="2400" dirty="0" err="1" smtClean="0"/>
              <a:t>Ung</a:t>
            </a:r>
            <a:r>
              <a:rPr lang="ru-RU" sz="2400" dirty="0" smtClean="0"/>
              <a:t>. "</a:t>
            </a:r>
            <a:r>
              <a:rPr lang="ru-RU" sz="2400" dirty="0" err="1" smtClean="0"/>
              <a:t>Mycozoral</a:t>
            </a:r>
            <a:r>
              <a:rPr lang="ru-RU" sz="2400" dirty="0" smtClean="0"/>
              <a:t>" 2% - 15,0</a:t>
            </a:r>
            <a:br>
              <a:rPr lang="ru-RU" sz="2400" dirty="0" smtClean="0"/>
            </a:br>
            <a:r>
              <a:rPr lang="ru-RU" sz="2400" dirty="0" smtClean="0"/>
              <a:t>D.S. Наружно, 1 раз в сутки 4-6 </a:t>
            </a:r>
          </a:p>
          <a:p>
            <a:pPr>
              <a:buNone/>
            </a:pPr>
            <a:r>
              <a:rPr lang="ru-RU" sz="2400" dirty="0" smtClean="0"/>
              <a:t>недель</a:t>
            </a:r>
          </a:p>
          <a:p>
            <a:pPr>
              <a:buFont typeface="Wingdings" pitchFamily="2" charset="2"/>
              <a:buChar char="ü"/>
            </a:pPr>
            <a:endParaRPr lang="ru-RU" sz="2400" u="sng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Кетоконазол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714876" y="6429372"/>
            <a:ext cx="442912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https://www.rlsnet.ru/mnn_index_id_1019.htm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000860" y="5857892"/>
            <a:ext cx="214314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hlinkClick r:id="rId3"/>
              </a:rPr>
              <a:t>pharm-spb.ru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Препараты для лечения трихофитии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Терапия производится аналогично лечению микроспории.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215074" y="5857892"/>
            <a:ext cx="214314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hlinkClick r:id="rId2"/>
              </a:rPr>
              <a:t>pharm-spb.ru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490" t="13574" r="20716" b="12241"/>
          <a:stretch>
            <a:fillRect/>
          </a:stretch>
        </p:blipFill>
        <p:spPr bwMode="auto">
          <a:xfrm>
            <a:off x="214283" y="0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14348" y="6457961"/>
            <a:ext cx="7972452" cy="400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https://www.booksmed.com/farmakologiya/3685-farmakologija-aljautdin-rn.html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ouchyWhoppingFishingcat-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4729179" cy="3437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186766" cy="147161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3582" cy="7663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Классификация противогрибковых препаратов по клиническому применению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AutoNum type="romanUcPeriod"/>
            </a:pPr>
            <a:r>
              <a:rPr lang="ru-RU" b="1" spc="300" dirty="0" smtClean="0">
                <a:latin typeface="Georgia" pitchFamily="18" charset="0"/>
              </a:rPr>
              <a:t>Средства, применяемые при лечении заболеваний, вызванных патогенными грибами</a:t>
            </a:r>
          </a:p>
          <a:p>
            <a:pPr marL="571500" indent="-571500">
              <a:buNone/>
            </a:pPr>
            <a:r>
              <a:rPr lang="ru-RU" dirty="0" smtClean="0">
                <a:latin typeface="Georgia" pitchFamily="18" charset="0"/>
              </a:rPr>
              <a:t>1. При системных или глубоких микозах </a:t>
            </a:r>
            <a:r>
              <a:rPr lang="ru-RU" i="1" dirty="0" smtClean="0">
                <a:latin typeface="Georgia" pitchFamily="18" charset="0"/>
              </a:rPr>
              <a:t>(</a:t>
            </a:r>
            <a:r>
              <a:rPr lang="ru-RU" i="1" dirty="0" err="1" smtClean="0">
                <a:latin typeface="Georgia" pitchFamily="18" charset="0"/>
              </a:rPr>
              <a:t>кокцидиодомикоз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паракокцидиомикоз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гистоплазмоз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криптококкоз</a:t>
            </a:r>
            <a:r>
              <a:rPr lang="ru-RU" i="1" dirty="0" smtClean="0">
                <a:latin typeface="Georgia" pitchFamily="18" charset="0"/>
              </a:rPr>
              <a:t>, бластомикоз)</a:t>
            </a:r>
          </a:p>
          <a:p>
            <a:pPr marL="571500" indent="-571500"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i="1" u="sng" dirty="0" smtClean="0">
                <a:solidFill>
                  <a:srgbClr val="002060"/>
                </a:solidFill>
                <a:latin typeface="Georgia" pitchFamily="18" charset="0"/>
              </a:rPr>
              <a:t>Антибиотики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sz="2800" dirty="0" err="1" smtClean="0">
                <a:latin typeface="Georgia" pitchFamily="18" charset="0"/>
              </a:rPr>
              <a:t>амфотерицин</a:t>
            </a:r>
            <a:r>
              <a:rPr lang="ru-RU" sz="2800" dirty="0" smtClean="0">
                <a:latin typeface="Georgia" pitchFamily="18" charset="0"/>
              </a:rPr>
              <a:t> В, </a:t>
            </a:r>
            <a:r>
              <a:rPr lang="ru-RU" sz="2800" dirty="0" err="1" smtClean="0">
                <a:latin typeface="Georgia" pitchFamily="18" charset="0"/>
              </a:rPr>
              <a:t>микогептин</a:t>
            </a:r>
            <a:endParaRPr lang="ru-RU" dirty="0" smtClean="0">
              <a:latin typeface="Georgia" pitchFamily="18" charset="0"/>
            </a:endParaRPr>
          </a:p>
          <a:p>
            <a:pPr marL="571500" indent="-571500">
              <a:buNone/>
            </a:pPr>
            <a:r>
              <a:rPr lang="ru-RU" i="1" dirty="0" smtClean="0">
                <a:latin typeface="Georgia" pitchFamily="18" charset="0"/>
              </a:rPr>
              <a:t>	</a:t>
            </a:r>
            <a:r>
              <a:rPr lang="ru-RU" i="1" u="sng" dirty="0" smtClean="0">
                <a:solidFill>
                  <a:srgbClr val="002060"/>
                </a:solidFill>
                <a:latin typeface="Georgia" pitchFamily="18" charset="0"/>
              </a:rPr>
              <a:t>Производные имидазола- </a:t>
            </a:r>
            <a:r>
              <a:rPr lang="ru-RU" sz="2800" dirty="0" err="1" smtClean="0">
                <a:latin typeface="Georgia" pitchFamily="18" charset="0"/>
              </a:rPr>
              <a:t>миконазол,кетоконазол</a:t>
            </a:r>
            <a:endParaRPr lang="ru-RU" dirty="0" smtClean="0">
              <a:latin typeface="Georgia" pitchFamily="18" charset="0"/>
            </a:endParaRPr>
          </a:p>
          <a:p>
            <a:pPr marL="571500" indent="-571500">
              <a:buNone/>
            </a:pPr>
            <a:r>
              <a:rPr lang="ru-RU" i="1" dirty="0" smtClean="0">
                <a:latin typeface="Georgia" pitchFamily="18" charset="0"/>
              </a:rPr>
              <a:t>	</a:t>
            </a:r>
            <a:r>
              <a:rPr lang="ru-RU" i="1" u="sng" dirty="0" smtClean="0">
                <a:solidFill>
                  <a:srgbClr val="002060"/>
                </a:solidFill>
                <a:latin typeface="Georgia" pitchFamily="18" charset="0"/>
              </a:rPr>
              <a:t>Производные </a:t>
            </a:r>
            <a:r>
              <a:rPr lang="ru-RU" i="1" u="sng" dirty="0" err="1" smtClean="0">
                <a:solidFill>
                  <a:srgbClr val="002060"/>
                </a:solidFill>
                <a:latin typeface="Georgia" pitchFamily="18" charset="0"/>
              </a:rPr>
              <a:t>триазола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2800" dirty="0" err="1" smtClean="0">
                <a:latin typeface="Georgia" pitchFamily="18" charset="0"/>
              </a:rPr>
              <a:t>итраконазол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флуконазол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6286520"/>
            <a:ext cx="61436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Харкевич</a:t>
            </a:r>
            <a:r>
              <a:rPr lang="ru-RU" dirty="0" smtClean="0"/>
              <a:t> Д.А. – Фармакология ( 10-е издание)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2. При </a:t>
            </a:r>
            <a:r>
              <a:rPr lang="ru-RU" sz="2400" dirty="0" err="1" smtClean="0">
                <a:latin typeface="Georgia" pitchFamily="18" charset="0"/>
              </a:rPr>
              <a:t>эпидермомикозах</a:t>
            </a:r>
            <a:r>
              <a:rPr lang="ru-RU" sz="2400" dirty="0" smtClean="0">
                <a:latin typeface="Georgia" pitchFamily="18" charset="0"/>
              </a:rPr>
              <a:t> (дерматомикозах)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Антибиотики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–</a:t>
            </a:r>
            <a:r>
              <a:rPr lang="ru-RU" sz="2400" dirty="0" err="1" smtClean="0">
                <a:latin typeface="Georgia" pitchFamily="18" charset="0"/>
              </a:rPr>
              <a:t>гризеофульвин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Производные </a:t>
            </a:r>
            <a:r>
              <a:rPr lang="en-US" sz="2400" i="1" u="sng" dirty="0" smtClean="0">
                <a:solidFill>
                  <a:srgbClr val="002060"/>
                </a:solidFill>
                <a:latin typeface="Georgia" pitchFamily="18" charset="0"/>
              </a:rPr>
              <a:t>N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sz="2400" i="1" u="sng" dirty="0" err="1" smtClean="0">
                <a:solidFill>
                  <a:srgbClr val="002060"/>
                </a:solidFill>
                <a:latin typeface="Georgia" pitchFamily="18" charset="0"/>
              </a:rPr>
              <a:t>метилнафталина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– </a:t>
            </a:r>
            <a:r>
              <a:rPr lang="ru-RU" sz="2400" dirty="0" err="1" smtClean="0">
                <a:latin typeface="Georgia" pitchFamily="18" charset="0"/>
              </a:rPr>
              <a:t>тербинафил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( </a:t>
            </a:r>
            <a:r>
              <a:rPr lang="ru-RU" sz="2400" dirty="0" err="1" smtClean="0">
                <a:latin typeface="Georgia" pitchFamily="18" charset="0"/>
              </a:rPr>
              <a:t>ламизил,тербизил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Производные нитрофенола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sz="2400" dirty="0" err="1" smtClean="0">
                <a:latin typeface="Georgia" pitchFamily="18" charset="0"/>
              </a:rPr>
              <a:t>нитрофунгин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Препараты йода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–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раствор йода </a:t>
            </a:r>
            <a:r>
              <a:rPr lang="ru-RU" sz="2400" dirty="0" err="1" smtClean="0">
                <a:latin typeface="Georgia" pitchFamily="18" charset="0"/>
              </a:rPr>
              <a:t>спиртовый</a:t>
            </a:r>
            <a:r>
              <a:rPr lang="ru-RU" sz="2400" dirty="0" smtClean="0">
                <a:latin typeface="Georgia" pitchFamily="18" charset="0"/>
              </a:rPr>
              <a:t>, калия йодид</a:t>
            </a:r>
          </a:p>
          <a:p>
            <a:pPr>
              <a:buNone/>
            </a:pPr>
            <a:r>
              <a:rPr lang="en-US" sz="2400" b="1" spc="300" dirty="0" smtClean="0">
                <a:latin typeface="Georgia" pitchFamily="18" charset="0"/>
              </a:rPr>
              <a:t>II.</a:t>
            </a:r>
            <a:r>
              <a:rPr lang="ru-RU" sz="2400" b="1" spc="300" dirty="0" smtClean="0">
                <a:latin typeface="Georgia" pitchFamily="18" charset="0"/>
              </a:rPr>
              <a:t>Средства, применяемые при лечении заболеваний, вызванных</a:t>
            </a:r>
            <a:r>
              <a:rPr lang="en-US" sz="2400" b="1" spc="300" dirty="0" smtClean="0">
                <a:latin typeface="Georgia" pitchFamily="18" charset="0"/>
              </a:rPr>
              <a:t> </a:t>
            </a:r>
            <a:r>
              <a:rPr lang="ru-RU" sz="2400" b="1" spc="300" dirty="0" smtClean="0">
                <a:latin typeface="Georgia" pitchFamily="18" charset="0"/>
              </a:rPr>
              <a:t>условно- патогенными грибами</a:t>
            </a:r>
          </a:p>
          <a:p>
            <a:pPr>
              <a:buNone/>
            </a:pPr>
            <a:r>
              <a:rPr lang="ru-RU" sz="2400" spc="300" dirty="0" smtClean="0"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Антибиотики</a:t>
            </a:r>
            <a:r>
              <a:rPr lang="ru-RU" sz="2400" dirty="0" smtClean="0">
                <a:latin typeface="Georgia" pitchFamily="18" charset="0"/>
              </a:rPr>
              <a:t> – </a:t>
            </a:r>
            <a:r>
              <a:rPr lang="ru-RU" sz="2400" dirty="0" err="1" smtClean="0">
                <a:latin typeface="Georgia" pitchFamily="18" charset="0"/>
              </a:rPr>
              <a:t>нистатин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амфотерицин</a:t>
            </a:r>
            <a:r>
              <a:rPr lang="ru-RU" sz="2400" dirty="0" smtClean="0">
                <a:latin typeface="Georgia" pitchFamily="18" charset="0"/>
              </a:rPr>
              <a:t> В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</a:t>
            </a: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Производные имидазола </a:t>
            </a:r>
            <a:r>
              <a:rPr lang="ru-RU" sz="2400" dirty="0" smtClean="0">
                <a:latin typeface="Georgia" pitchFamily="18" charset="0"/>
              </a:rPr>
              <a:t>– </a:t>
            </a:r>
            <a:r>
              <a:rPr lang="ru-RU" sz="2400" dirty="0" err="1" smtClean="0">
                <a:latin typeface="Georgia" pitchFamily="18" charset="0"/>
              </a:rPr>
              <a:t>миконазол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клотримазол</a:t>
            </a:r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sz="2400" spc="3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ru-RU" sz="2400" spc="3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ru-RU" sz="2400" spc="3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6286520"/>
            <a:ext cx="61436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Харкевич</a:t>
            </a:r>
            <a:r>
              <a:rPr lang="ru-RU" dirty="0" smtClean="0"/>
              <a:t> Д.А. – Фармакология ( 10-е издание)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Классификация противогрибковых препаратов по клиническому применению</a:t>
            </a:r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по происхождению и химической структуре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329642" cy="822317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3200" u="sng" spc="300" dirty="0" err="1" smtClean="0">
                <a:solidFill>
                  <a:srgbClr val="002060"/>
                </a:solidFill>
                <a:latin typeface="Georgia" pitchFamily="18" charset="0"/>
              </a:rPr>
              <a:t>Азолы</a:t>
            </a:r>
            <a:endParaRPr lang="ru-RU" sz="3200" u="sng" spc="3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34" y="2357430"/>
            <a:ext cx="3929090" cy="4214841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ru-RU" sz="3200" u="sng" dirty="0" err="1" smtClean="0">
                <a:solidFill>
                  <a:srgbClr val="002060"/>
                </a:solidFill>
                <a:latin typeface="Georgia" pitchFamily="18" charset="0"/>
              </a:rPr>
              <a:t>Триазолы</a:t>
            </a:r>
            <a:endParaRPr lang="ru-RU" sz="3200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1 поколение </a:t>
            </a:r>
            <a:r>
              <a:rPr lang="ru-RU" sz="2400" dirty="0" smtClean="0">
                <a:latin typeface="Georgia" pitchFamily="18" charset="0"/>
              </a:rPr>
              <a:t>(</a:t>
            </a:r>
            <a:r>
              <a:rPr lang="ru-RU" sz="2400" dirty="0" err="1" smtClean="0">
                <a:latin typeface="Georgia" pitchFamily="18" charset="0"/>
              </a:rPr>
              <a:t>Флуконазол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Итраконазол</a:t>
            </a:r>
            <a:r>
              <a:rPr lang="ru-RU" sz="2400" dirty="0" smtClean="0">
                <a:latin typeface="Georgia" pitchFamily="18" charset="0"/>
              </a:rPr>
              <a:t>);</a:t>
            </a:r>
            <a:endParaRPr lang="ru-RU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 2 поколение </a:t>
            </a:r>
            <a:r>
              <a:rPr lang="ru-RU" dirty="0" smtClean="0">
                <a:latin typeface="Georgia" pitchFamily="18" charset="0"/>
              </a:rPr>
              <a:t>(</a:t>
            </a:r>
            <a:r>
              <a:rPr lang="ru-RU" dirty="0" err="1" smtClean="0">
                <a:latin typeface="Georgia" pitchFamily="18" charset="0"/>
              </a:rPr>
              <a:t>Вориконазол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Равуконазол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Позаконазол</a:t>
            </a:r>
            <a:r>
              <a:rPr lang="ru-RU" dirty="0" smtClean="0">
                <a:latin typeface="Georgia" pitchFamily="18" charset="0"/>
              </a:rPr>
              <a:t>).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143372" y="2428868"/>
            <a:ext cx="4071966" cy="34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</a:rPr>
              <a:t>Имидазолы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Кетоконазол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486" y="211608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i="1" u="sng" dirty="0" smtClean="0">
                <a:solidFill>
                  <a:srgbClr val="002060"/>
                </a:solidFill>
                <a:latin typeface="Georgia" pitchFamily="18" charset="0"/>
              </a:rPr>
              <a:t>для системного применения</a:t>
            </a:r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1071474" y="6119336"/>
            <a:ext cx="807252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571744"/>
            <a:ext cx="7786742" cy="40005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Имидазолы</a:t>
            </a:r>
            <a:r>
              <a:rPr lang="ru-RU" dirty="0" smtClean="0">
                <a:latin typeface="Georgia" pitchFamily="18" charset="0"/>
              </a:rPr>
              <a:t>:</a:t>
            </a:r>
          </a:p>
          <a:p>
            <a:r>
              <a:rPr lang="ru-RU" sz="2800" dirty="0" err="1" smtClean="0">
                <a:latin typeface="Georgia" pitchFamily="18" charset="0"/>
              </a:rPr>
              <a:t>Клотримазол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Миконазол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err="1" smtClean="0">
                <a:latin typeface="Georgia" pitchFamily="18" charset="0"/>
              </a:rPr>
              <a:t>Оксиконазол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err="1" smtClean="0">
                <a:latin typeface="Georgia" pitchFamily="18" charset="0"/>
              </a:rPr>
              <a:t>Изоконазол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err="1" smtClean="0">
                <a:latin typeface="Georgia" pitchFamily="18" charset="0"/>
              </a:rPr>
              <a:t>Бифоназол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err="1" smtClean="0">
                <a:latin typeface="Georgia" pitchFamily="18" charset="0"/>
              </a:rPr>
              <a:t>Эконазол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по происхождению и химической структуре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150017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3200" b="1" u="sng" dirty="0" err="1" smtClean="0">
                <a:solidFill>
                  <a:srgbClr val="002060"/>
                </a:solidFill>
                <a:latin typeface="Georgia" pitchFamily="18" charset="0"/>
              </a:rPr>
              <a:t>Азолы</a:t>
            </a:r>
            <a:endParaRPr lang="ru-RU" sz="3200" b="1" u="sng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07167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i="1" u="sng" dirty="0" smtClean="0">
                <a:solidFill>
                  <a:srgbClr val="002060"/>
                </a:solidFill>
                <a:latin typeface="Georgia" pitchFamily="18" charset="0"/>
              </a:rPr>
              <a:t>(для местного применения)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2000232" y="6215082"/>
            <a:ext cx="71437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85993"/>
            <a:ext cx="4643438" cy="1785950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Для системного применения</a:t>
            </a:r>
          </a:p>
          <a:p>
            <a:pPr lvl="0"/>
            <a:r>
              <a:rPr lang="ru-RU" dirty="0" err="1" smtClean="0">
                <a:latin typeface="Georgia" pitchFamily="18" charset="0"/>
              </a:rPr>
              <a:t>Тербинафин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85993"/>
            <a:ext cx="4500562" cy="1428760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rgbClr val="002060"/>
                </a:solidFill>
                <a:latin typeface="Georgia" pitchFamily="18" charset="0"/>
              </a:rPr>
              <a:t>Для местного применения </a:t>
            </a:r>
          </a:p>
          <a:p>
            <a:pPr lvl="0"/>
            <a:r>
              <a:rPr lang="ru-RU" dirty="0" err="1" smtClean="0">
                <a:latin typeface="Georgia" pitchFamily="18" charset="0"/>
              </a:rPr>
              <a:t>Нафтифин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по происхождению и химической структуре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57161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Blip>
                <a:blip r:embed="rId2"/>
              </a:buBlip>
            </a:pPr>
            <a:r>
              <a:rPr lang="ru-RU" sz="3200" b="1" u="sng" spc="300" dirty="0" err="1" smtClean="0">
                <a:solidFill>
                  <a:srgbClr val="002060"/>
                </a:solidFill>
                <a:latin typeface="Georgia" pitchFamily="18" charset="0"/>
              </a:rPr>
              <a:t>Аллиламины</a:t>
            </a:r>
            <a:endParaRPr lang="ru-RU" sz="3200" spc="3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500063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899343" y="3500438"/>
            <a:ext cx="374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204143" y="3805238"/>
            <a:ext cx="374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335756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3200" b="1" u="sng" spc="300" dirty="0" err="1" smtClean="0">
                <a:solidFill>
                  <a:srgbClr val="002060"/>
                </a:solidFill>
                <a:latin typeface="Georgia" pitchFamily="18" charset="0"/>
              </a:rPr>
              <a:t>Эхинокандиды</a:t>
            </a:r>
            <a:endParaRPr lang="ru-RU" sz="3200" b="1" u="sng" spc="3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878" y="392906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Georgia" pitchFamily="18" charset="0"/>
              </a:rPr>
              <a:t>Каспофунгин</a:t>
            </a:r>
            <a:endParaRPr lang="ru-RU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Georgia" pitchFamily="18" charset="0"/>
              </a:rPr>
              <a:t>Анидулафунгин</a:t>
            </a:r>
            <a:endParaRPr lang="ru-RU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Georgia" pitchFamily="18" charset="0"/>
              </a:rPr>
              <a:t>Микафунгин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514351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3200" b="1" u="sng" spc="300" dirty="0" smtClean="0">
                <a:solidFill>
                  <a:srgbClr val="002060"/>
                </a:solidFill>
                <a:latin typeface="Georgia" pitchFamily="18" charset="0"/>
              </a:rPr>
              <a:t>Пиримидины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err="1" smtClean="0">
                <a:latin typeface="Georgia" pitchFamily="18" charset="0"/>
              </a:rPr>
              <a:t>флуцитозин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20" name="TextBox 19">
            <a:hlinkClick r:id="rId3"/>
          </p:cNvPr>
          <p:cNvSpPr txBox="1"/>
          <p:nvPr/>
        </p:nvSpPr>
        <p:spPr>
          <a:xfrm>
            <a:off x="857192" y="6215082"/>
            <a:ext cx="828680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16"/>
            <a:ext cx="4714876" cy="3983047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rgbClr val="002060"/>
                </a:solidFill>
              </a:rPr>
              <a:t>Для системного применения </a:t>
            </a:r>
            <a:endParaRPr lang="ru-RU" sz="2400" u="sng" dirty="0" smtClean="0">
              <a:solidFill>
                <a:srgbClr val="002060"/>
              </a:solidFill>
            </a:endParaRPr>
          </a:p>
          <a:p>
            <a:pPr lvl="0"/>
            <a:r>
              <a:rPr lang="ru-RU" dirty="0" err="1" smtClean="0"/>
              <a:t>Гризеофульвин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Калия йодид.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495800" cy="3983047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rgbClr val="002060"/>
                </a:solidFill>
              </a:rPr>
              <a:t>Для местного применения </a:t>
            </a:r>
            <a:endParaRPr lang="ru-RU" sz="2400" u="sng" dirty="0" smtClean="0">
              <a:solidFill>
                <a:srgbClr val="002060"/>
              </a:solidFill>
            </a:endParaRPr>
          </a:p>
          <a:p>
            <a:pPr lvl="0"/>
            <a:r>
              <a:rPr lang="ru-RU" dirty="0" err="1" smtClean="0"/>
              <a:t>Аморолфин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Циклопирокс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64305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800" b="1" u="sng" dirty="0" smtClean="0">
                <a:solidFill>
                  <a:srgbClr val="002060"/>
                </a:solidFill>
              </a:rPr>
              <a:t>Препараты разных групп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по происхождению и химической структуре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857192" y="6119336"/>
            <a:ext cx="828680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Кафедральные методические указания для обучающихся </a:t>
            </a:r>
            <a:r>
              <a:rPr lang="ru-RU" sz="1400" b="1" dirty="0" smtClean="0"/>
              <a:t>ТЕМА:«</a:t>
            </a:r>
            <a:r>
              <a:rPr lang="ru-RU" sz="1400" b="1" dirty="0" err="1" smtClean="0"/>
              <a:t>Противопротозойные</a:t>
            </a:r>
            <a:r>
              <a:rPr lang="ru-RU" sz="1400" b="1" dirty="0" smtClean="0"/>
              <a:t> и противопаразитарные средства. Противогрибковые средства»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Классификация противогрибковых препаратов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4146" t="47556" r="27935" b="10663"/>
          <a:stretch>
            <a:fillRect/>
          </a:stretch>
        </p:blipFill>
        <p:spPr bwMode="auto">
          <a:xfrm>
            <a:off x="571472" y="1214422"/>
            <a:ext cx="807249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6315085"/>
            <a:ext cx="8043890" cy="5429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https://cyberleninka.ru/article/n/sovremennaya-terapiya-mikozov-stop/viewer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1354</Words>
  <Application>Microsoft Office PowerPoint</Application>
  <PresentationFormat>Экран (4:3)</PresentationFormat>
  <Paragraphs>181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Противогрибковые средства. Микозы кожи и ногтей.</vt:lpstr>
      <vt:lpstr>Микозы делятся на:</vt:lpstr>
      <vt:lpstr>Классификация противогрибковых препаратов по клиническому применению</vt:lpstr>
      <vt:lpstr>Классификация противогрибковых препаратов по клиническому применению</vt:lpstr>
      <vt:lpstr>- по происхождению и химической структуре</vt:lpstr>
      <vt:lpstr>- по происхождению и химической структуре</vt:lpstr>
      <vt:lpstr>- по происхождению и химической структуре</vt:lpstr>
      <vt:lpstr>- по происхождению и химической структуре</vt:lpstr>
      <vt:lpstr>Классификация противогрибковых препаратов </vt:lpstr>
      <vt:lpstr>Препараты для лечения грибкового поражения гладкой кожи и ногтей</vt:lpstr>
      <vt:lpstr>Клотримазол </vt:lpstr>
      <vt:lpstr>Клотримазол </vt:lpstr>
      <vt:lpstr>Тербинафин</vt:lpstr>
      <vt:lpstr>Тербинафин</vt:lpstr>
      <vt:lpstr>Онихомикоз</vt:lpstr>
      <vt:lpstr>Слайд 16</vt:lpstr>
      <vt:lpstr>Препараты для лечения микроспории </vt:lpstr>
      <vt:lpstr>Гризеофульвин</vt:lpstr>
      <vt:lpstr>Гризеофульвин</vt:lpstr>
      <vt:lpstr>Кетоконазол</vt:lpstr>
      <vt:lpstr>Кетоконазол</vt:lpstr>
      <vt:lpstr>Препараты для лечения трихофитии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Противогрибковые средства. Микозы кожи и ногтей</dc:title>
  <dc:creator>Александр</dc:creator>
  <cp:lastModifiedBy>Марк</cp:lastModifiedBy>
  <cp:revision>75</cp:revision>
  <dcterms:created xsi:type="dcterms:W3CDTF">2020-04-30T16:28:09Z</dcterms:created>
  <dcterms:modified xsi:type="dcterms:W3CDTF">2020-05-01T10:51:56Z</dcterms:modified>
</cp:coreProperties>
</file>