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2" r:id="rId3"/>
    <p:sldId id="258" r:id="rId4"/>
    <p:sldId id="257" r:id="rId5"/>
    <p:sldId id="260" r:id="rId6"/>
    <p:sldId id="268" r:id="rId7"/>
    <p:sldId id="269" r:id="rId8"/>
    <p:sldId id="259" r:id="rId9"/>
    <p:sldId id="271" r:id="rId10"/>
    <p:sldId id="272" r:id="rId11"/>
    <p:sldId id="263" r:id="rId12"/>
    <p:sldId id="266" r:id="rId13"/>
    <p:sldId id="267" r:id="rId14"/>
    <p:sldId id="264" r:id="rId15"/>
    <p:sldId id="261" r:id="rId16"/>
    <p:sldId id="265" r:id="rId17"/>
    <p:sldId id="275" r:id="rId18"/>
    <p:sldId id="276" r:id="rId19"/>
    <p:sldId id="277" r:id="rId20"/>
    <p:sldId id="278" r:id="rId21"/>
    <p:sldId id="279" r:id="rId22"/>
    <p:sldId id="280" r:id="rId23"/>
    <p:sldId id="283" r:id="rId24"/>
    <p:sldId id="282" r:id="rId25"/>
    <p:sldId id="270" r:id="rId26"/>
    <p:sldId id="291" r:id="rId27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A6F58-770D-4B50-99A8-A2216A756F9C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E43E7-FF08-4C52-BFA2-572F70F83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42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6135C-F7DC-469C-89BF-5147776E49AC}" type="datetimeFigureOut">
              <a:rPr lang="ru-RU" smtClean="0"/>
              <a:t>17.09.2015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63733-DC70-4DDD-B46E-B957A3F18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1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766838-8ADA-42E2-8A05-E3438330BDF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Болонский процесс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AAB2B-FFBF-479F-B887-FCEE88C5F1A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Главная задача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49D587-5CFC-4523-9F0D-E2CEBF3D9DC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Условия реализации: ЕРК и компетенции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F8A609-8A4E-41F1-B608-D3DBCBB4E2F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Условия реализации: модули и кредиты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C088E1-CE28-43EB-BCA0-DD4C8E6D27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Условия реализации: модули и кредиты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16103-9EF3-4EC6-B503-8B894DA1506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Единый подход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9A53ACF-D06E-4A1B-ABB5-6E105BBF913E}" type="slidenum">
              <a:rPr lang="ru-RU" altLang="ru-RU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6B9F0A-0E4E-40B0-B239-4705D28379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Образование </a:t>
            </a:r>
            <a:r>
              <a:rPr lang="ru-RU" b="1" dirty="0" smtClean="0"/>
              <a:t>как педагогическая категория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162070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Авдеева Е.А., д.ф.н.</a:t>
            </a:r>
          </a:p>
          <a:p>
            <a:endParaRPr lang="ru-RU" sz="1400" dirty="0" smtClean="0"/>
          </a:p>
          <a:p>
            <a:pPr algn="ctr"/>
            <a:r>
              <a:rPr lang="ru-RU" sz="1400" dirty="0" smtClean="0"/>
              <a:t>Красноярск-2013</a:t>
            </a:r>
            <a:endParaRPr lang="ru-RU" sz="1400" dirty="0"/>
          </a:p>
        </p:txBody>
      </p:sp>
      <p:pic>
        <p:nvPicPr>
          <p:cNvPr id="4" name="Объект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8501122" cy="2857496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УСПЕШНОГО ОБУЧЕНИЯ: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b="1" dirty="0" smtClean="0"/>
              <a:t>понять текст — перевести в образ — в реальность — в свою жизнь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 Сначала нужно дать точное определение некоторым словам и понятиям по изученной теме.</a:t>
            </a:r>
          </a:p>
          <a:p>
            <a:pPr marL="268288" indent="-268288">
              <a:tabLst>
                <a:tab pos="442913" algn="l"/>
              </a:tabLst>
            </a:pPr>
            <a:r>
              <a:rPr lang="ru-RU" b="1" dirty="0" smtClean="0"/>
              <a:t>2.</a:t>
            </a:r>
            <a:r>
              <a:rPr lang="ru-RU" dirty="0" smtClean="0"/>
              <a:t> Выделить главные понятия и процессы   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Перевести главные понятия и процессы в </a:t>
            </a:r>
            <a:r>
              <a:rPr lang="ru-RU" i="1" dirty="0" smtClean="0"/>
              <a:t>образ</a:t>
            </a:r>
            <a:r>
              <a:rPr lang="ru-RU" dirty="0" smtClean="0"/>
              <a:t>: нарисовать, вылепить из пластилина или показать с помощью набора простых предметов. Это называется  - демонстрация. </a:t>
            </a:r>
          </a:p>
          <a:p>
            <a:r>
              <a:rPr lang="ru-RU" b="1" dirty="0" smtClean="0"/>
              <a:t>4</a:t>
            </a:r>
            <a:r>
              <a:rPr lang="ru-RU" b="1" dirty="0" smtClean="0"/>
              <a:t>.</a:t>
            </a:r>
            <a:r>
              <a:rPr lang="ru-RU" dirty="0" smtClean="0"/>
              <a:t> Нужно связать понимание с реальностью: привести (письменно) несколько примеров изученного из жизни.</a:t>
            </a:r>
          </a:p>
          <a:p>
            <a:r>
              <a:rPr lang="ru-RU" b="1" dirty="0" smtClean="0"/>
              <a:t>5.</a:t>
            </a:r>
            <a:r>
              <a:rPr lang="ru-RU" dirty="0" smtClean="0"/>
              <a:t> Ввести в эту реальность себя — представить, решить и описать, каким образом ты применишь это для решения своей проблемы, для достижения успеха.</a:t>
            </a:r>
          </a:p>
          <a:p>
            <a:r>
              <a:rPr lang="ru-RU" b="1" dirty="0" smtClean="0"/>
              <a:t>5.</a:t>
            </a:r>
            <a:r>
              <a:rPr lang="ru-RU" dirty="0" smtClean="0"/>
              <a:t> Наконец, если есть навык, он отрабатывается с помощью тренировки до полного умения.</a:t>
            </a:r>
          </a:p>
          <a:p>
            <a:r>
              <a:rPr lang="ru-RU" dirty="0" smtClean="0"/>
              <a:t>6. Результат:  </a:t>
            </a:r>
            <a:r>
              <a:rPr lang="ru-RU" b="1" i="1" dirty="0" smtClean="0"/>
              <a:t>способность применять в жизни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КУЛЬТУРА (</a:t>
            </a:r>
            <a:r>
              <a:rPr lang="ru-RU" b="1" dirty="0"/>
              <a:t>букв. – почитание света</a:t>
            </a:r>
            <a:r>
              <a:rPr lang="ru-RU" b="1" dirty="0" smtClean="0"/>
              <a:t>) - это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507288" cy="55221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800" b="1" dirty="0" smtClean="0"/>
              <a:t> </a:t>
            </a:r>
            <a:endParaRPr lang="ru-RU" sz="3300" dirty="0"/>
          </a:p>
          <a:p>
            <a:r>
              <a:rPr lang="ru-RU" sz="3300" dirty="0"/>
              <a:t>С</a:t>
            </a:r>
            <a:r>
              <a:rPr lang="ru-RU" sz="3300" dirty="0" smtClean="0"/>
              <a:t>пецифически </a:t>
            </a:r>
            <a:r>
              <a:rPr lang="ru-RU" sz="3300" dirty="0" smtClean="0"/>
              <a:t>человеческий  способ организации жизнедеятельности, отличающийся от биологических форм жизни. </a:t>
            </a:r>
          </a:p>
          <a:p>
            <a:pPr>
              <a:buNone/>
            </a:pPr>
            <a:r>
              <a:rPr lang="ru-RU" sz="3300" dirty="0" smtClean="0"/>
              <a:t> </a:t>
            </a:r>
          </a:p>
          <a:p>
            <a:r>
              <a:rPr lang="ru-RU" sz="3300" dirty="0"/>
              <a:t>Мир материальных и духовных </a:t>
            </a:r>
            <a:r>
              <a:rPr lang="ru-RU" sz="3300" dirty="0" smtClean="0"/>
              <a:t>  </a:t>
            </a:r>
            <a:r>
              <a:rPr lang="ru-RU" sz="3300" dirty="0"/>
              <a:t>смыслов, материализующихся в вещах, поступках, текстах, то есть мир объектов, рассматриваемых с точки зрения их </a:t>
            </a:r>
            <a:r>
              <a:rPr lang="ru-RU" sz="3300" dirty="0" smtClean="0"/>
              <a:t>ценностной значимости </a:t>
            </a:r>
            <a:r>
              <a:rPr lang="ru-RU" sz="3300" dirty="0"/>
              <a:t>для человека.</a:t>
            </a:r>
          </a:p>
          <a:p>
            <a:endParaRPr lang="ru-RU" sz="3300" dirty="0"/>
          </a:p>
          <a:p>
            <a:r>
              <a:rPr lang="ru-RU" sz="3300" dirty="0" smtClean="0"/>
              <a:t>Высокие (нравственные) </a:t>
            </a:r>
            <a:r>
              <a:rPr lang="ru-RU" sz="3300" dirty="0"/>
              <a:t>с</a:t>
            </a:r>
            <a:r>
              <a:rPr lang="ru-RU" sz="3300" dirty="0" smtClean="0"/>
              <a:t>пособы </a:t>
            </a:r>
            <a:r>
              <a:rPr lang="ru-RU" sz="3300" dirty="0"/>
              <a:t>существования общества, социума (язык, обычаи, традиции, формы коммуникации)  </a:t>
            </a:r>
          </a:p>
          <a:p>
            <a:endParaRPr lang="ru-RU" sz="3300" dirty="0"/>
          </a:p>
          <a:p>
            <a:r>
              <a:rPr lang="ru-RU" sz="3300" dirty="0"/>
              <a:t>Устойчивая совокупность человеческих качеств (милосердие, доминирование образного мышления или абстрактно-логического, наконец, телесность, определенная физическая культура), являющаяся результатом общественно-исторической практики, результатом приобщения личности к той или иной традиции.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1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357214"/>
            <a:ext cx="9144000" cy="7215214"/>
          </a:xfrm>
          <a:noFill/>
          <a:ln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41168"/>
            <a:ext cx="9144000" cy="1773973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>
                <a:solidFill>
                  <a:schemeClr val="bg1"/>
                </a:solidFill>
                <a:latin typeface="Georgia" pitchFamily="18" charset="0"/>
              </a:rPr>
              <a:t>ОБРАЗОВАНИЕ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–</a:t>
            </a:r>
            <a:b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процесс </a:t>
            </a:r>
            <a:r>
              <a:rPr lang="ru-RU" sz="2000" b="1" dirty="0">
                <a:solidFill>
                  <a:schemeClr val="bg1"/>
                </a:solidFill>
                <a:latin typeface="Georgia" pitchFamily="18" charset="0"/>
              </a:rPr>
              <a:t>глубинного преобразования человеческой 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природы в процессе погружения в культуру, который 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направлен 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на то, чтобы человек стал Творцом своей судьбы, Повелителем своей </a:t>
            </a:r>
            <a:r>
              <a:rPr lang="ru-RU" sz="2000" b="1" dirty="0" smtClean="0">
                <a:solidFill>
                  <a:schemeClr val="bg1"/>
                </a:solidFill>
                <a:latin typeface="Georgia" pitchFamily="18" charset="0"/>
              </a:rPr>
              <a:t>реальности</a:t>
            </a:r>
            <a:r>
              <a:rPr lang="ru-RU" sz="2000" b="1" dirty="0" smtClean="0">
                <a:latin typeface="Georgia" pitchFamily="18" charset="0"/>
              </a:rPr>
              <a:t> </a:t>
            </a:r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30900" y="0"/>
            <a:ext cx="3213100" cy="6858000"/>
          </a:xfrm>
          <a:solidFill>
            <a:schemeClr val="tx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Georgia" pitchFamily="18" charset="0"/>
              </a:rPr>
              <a:t>Мы будто запускаем огненное колесо, которое уже не повернуть вспять - позитивные процессы будут неизбежно проходить внутри нас и снаружи. </a:t>
            </a:r>
            <a: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Georgia" pitchFamily="18" charset="0"/>
              </a:rPr>
            </a:br>
            <a:endParaRPr lang="ru-RU" sz="1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7179" name="Picture 11" descr="DSC_2162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-36513" y="-25400"/>
            <a:ext cx="6037273" cy="6883400"/>
          </a:xfrm>
          <a:noFill/>
          <a:ln/>
        </p:spPr>
      </p:pic>
    </p:spTree>
  </p:cSld>
  <p:clrMapOvr>
    <a:masterClrMapping/>
  </p:clrMapOvr>
  <p:transition spd="slow" advTm="9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63525" indent="0">
              <a:buNone/>
            </a:pPr>
            <a:r>
              <a:rPr lang="ru-RU" dirty="0" smtClean="0"/>
              <a:t>Человек </a:t>
            </a:r>
            <a:r>
              <a:rPr lang="ru-RU" dirty="0" smtClean="0"/>
              <a:t>непрерывно усваивает созданную </a:t>
            </a:r>
            <a:r>
              <a:rPr lang="ru-RU" dirty="0" smtClean="0"/>
              <a:t>    предыдущими </a:t>
            </a:r>
            <a:r>
              <a:rPr lang="ru-RU" dirty="0" smtClean="0"/>
              <a:t>поколениями культуру и, в свою очередь, творит новую. </a:t>
            </a:r>
          </a:p>
          <a:p>
            <a:pPr>
              <a:buNone/>
            </a:pPr>
            <a:r>
              <a:rPr lang="ru-RU" dirty="0" smtClean="0"/>
              <a:t>    Он </a:t>
            </a:r>
            <a:r>
              <a:rPr lang="ru-RU" dirty="0" err="1" smtClean="0"/>
              <a:t>распредмечивает</a:t>
            </a:r>
            <a:r>
              <a:rPr lang="ru-RU" dirty="0" smtClean="0"/>
              <a:t> культурные феномены, то есть усваивает их, делает их своим достоянием, частью своего Я, и, соответственно, </a:t>
            </a:r>
            <a:r>
              <a:rPr lang="ru-RU" dirty="0" err="1" smtClean="0"/>
              <a:t>опредмечивает</a:t>
            </a:r>
            <a:r>
              <a:rPr lang="ru-RU" dirty="0" smtClean="0"/>
              <a:t> собственные качества, способности, ценности, то есть воплощает их в определенных предметах и поступках, наделяет окружающие явления смыслом, преобразует мир и одновременно себя самого.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ОБРАЗОВАНИЕ </a:t>
            </a:r>
            <a:r>
              <a:rPr lang="ru-RU" dirty="0" smtClean="0"/>
              <a:t>как</a:t>
            </a:r>
            <a:r>
              <a:rPr lang="ru-RU" b="1" dirty="0" smtClean="0"/>
              <a:t> СИСТЕМА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0">
              <a:buNone/>
            </a:pPr>
            <a:r>
              <a:rPr lang="ru-RU" sz="3600" b="1" dirty="0" smtClean="0"/>
              <a:t>	система образования – социальный институт, существующий для того, чтобы помогать всем гражданам приобрести такое достояние.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УРОВНИ ГОСУДАРСТВЕННОЙ  СИСТЕМЫ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4000" dirty="0" smtClean="0"/>
          </a:p>
          <a:p>
            <a:r>
              <a:rPr lang="ru-RU" sz="3000" dirty="0" smtClean="0"/>
              <a:t>Дошкольное</a:t>
            </a:r>
          </a:p>
          <a:p>
            <a:r>
              <a:rPr lang="ru-RU" sz="3000" dirty="0" smtClean="0"/>
              <a:t>Начальное</a:t>
            </a:r>
          </a:p>
          <a:p>
            <a:r>
              <a:rPr lang="ru-RU" sz="3000" dirty="0" smtClean="0"/>
              <a:t>Среднее</a:t>
            </a:r>
          </a:p>
          <a:p>
            <a:r>
              <a:rPr lang="ru-RU" sz="3000" dirty="0" smtClean="0"/>
              <a:t>Дополнительное  </a:t>
            </a:r>
          </a:p>
          <a:p>
            <a:r>
              <a:rPr lang="ru-RU" sz="3000" dirty="0" err="1" smtClean="0"/>
              <a:t>Средне-профессиональное</a:t>
            </a:r>
            <a:endParaRPr lang="ru-RU" sz="3000" dirty="0" smtClean="0"/>
          </a:p>
          <a:p>
            <a:r>
              <a:rPr lang="ru-RU" sz="3000" dirty="0" smtClean="0"/>
              <a:t>Высшее (</a:t>
            </a:r>
            <a:r>
              <a:rPr lang="ru-RU" sz="3000" dirty="0" err="1" smtClean="0"/>
              <a:t>бакалавриат</a:t>
            </a:r>
            <a:r>
              <a:rPr lang="ru-RU" sz="3000" dirty="0" smtClean="0"/>
              <a:t>, магистратура, дипломированный специалист)</a:t>
            </a:r>
          </a:p>
          <a:p>
            <a:r>
              <a:rPr lang="ru-RU" sz="3000" dirty="0" smtClean="0"/>
              <a:t>Ординатура</a:t>
            </a:r>
          </a:p>
          <a:p>
            <a:r>
              <a:rPr lang="ru-RU" sz="3000" dirty="0" smtClean="0"/>
              <a:t>Интернатура</a:t>
            </a:r>
          </a:p>
          <a:p>
            <a:r>
              <a:rPr lang="ru-RU" sz="3000" dirty="0" smtClean="0"/>
              <a:t>Дополнительное профессиональное (ПК)</a:t>
            </a:r>
          </a:p>
          <a:p>
            <a:r>
              <a:rPr lang="ru-RU" sz="3000" dirty="0" smtClean="0"/>
              <a:t>Аспирантура</a:t>
            </a:r>
          </a:p>
          <a:p>
            <a:r>
              <a:rPr lang="ru-RU" sz="3000" dirty="0" smtClean="0"/>
              <a:t>Докторантура</a:t>
            </a:r>
          </a:p>
          <a:p>
            <a:r>
              <a:rPr lang="ru-RU" sz="3000" dirty="0" smtClean="0"/>
              <a:t>Адъюнктура</a:t>
            </a:r>
            <a:r>
              <a:rPr lang="ru-RU" sz="4000" dirty="0" smtClean="0"/>
              <a:t>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144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Arial" charset="0"/>
              </a:rPr>
              <a:t>Особенность Болонского </a:t>
            </a:r>
            <a:r>
              <a:rPr lang="ru-RU" sz="2800" b="1" dirty="0">
                <a:latin typeface="Arial" charset="0"/>
              </a:rPr>
              <a:t>процесса</a:t>
            </a:r>
            <a:endParaRPr lang="ru-RU" sz="2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123" name="Rectangle 1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229600" cy="4937760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 </a:t>
            </a:r>
            <a:r>
              <a:rPr lang="ru-RU" altLang="ru-RU" sz="2400" b="1" dirty="0" smtClean="0">
                <a:cs typeface="Times New Roman" pitchFamily="18" charset="0"/>
              </a:rPr>
              <a:t>Болонский процесс – попытка создания единого образовательного пространства в Европе, конкурентоспособного по отношению к образовательным пространствам Америки, Азии и иных регионов планеты.</a:t>
            </a:r>
            <a:endParaRPr lang="ru-RU" altLang="ru-RU" sz="2400" b="1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1400" b="1" dirty="0" smtClean="0"/>
          </a:p>
          <a:p>
            <a:pPr eaLnBrk="1" hangingPunct="1"/>
            <a:r>
              <a:rPr lang="ru-RU" altLang="ru-RU" sz="2400" dirty="0" smtClean="0"/>
              <a:t>  </a:t>
            </a:r>
            <a:r>
              <a:rPr lang="ru-RU" altLang="ru-RU" sz="2400" b="1" dirty="0" smtClean="0">
                <a:latin typeface="Times New Roman" pitchFamily="18" charset="0"/>
              </a:rPr>
              <a:t>Е</a:t>
            </a:r>
            <a:r>
              <a:rPr lang="ru-RU" altLang="ru-RU" sz="2400" b="1" dirty="0" smtClean="0">
                <a:cs typeface="Times New Roman" pitchFamily="18" charset="0"/>
              </a:rPr>
              <a:t>динство образовательного процесса – не унификация, а прозрачность (понятность) образовательных систем разных стран по отношению друг к другу.</a:t>
            </a:r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kumimoji="1" lang="ru-RU" altLang="ru-RU" sz="20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579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Arial" charset="0"/>
              </a:rPr>
              <a:t>Главная задача</a:t>
            </a:r>
            <a:r>
              <a:rPr lang="ru-RU" altLang="ru-RU" smtClean="0">
                <a:latin typeface="Arial" charset="0"/>
              </a:rPr>
              <a:t>:</a:t>
            </a:r>
          </a:p>
        </p:txBody>
      </p:sp>
      <p:sp>
        <p:nvSpPr>
          <p:cNvPr id="614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smtClean="0"/>
          </a:p>
          <a:p>
            <a:pPr marL="542925" indent="-542925"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mtClean="0">
                <a:cs typeface="Times New Roman" pitchFamily="18" charset="0"/>
              </a:rPr>
              <a:t>      из документов об образовании каждой страны (от законов об образовании до приложений к диплому и учебных планов отдельных образовательных учреждений) должно быть ясно, </a:t>
            </a:r>
            <a:r>
              <a:rPr lang="ru-RU" altLang="ru-RU" smtClean="0">
                <a:solidFill>
                  <a:srgbClr val="008080"/>
                </a:solidFill>
                <a:cs typeface="Times New Roman" pitchFamily="18" charset="0"/>
              </a:rPr>
              <a:t>ЧЕМУ</a:t>
            </a:r>
            <a:r>
              <a:rPr lang="ru-RU" altLang="ru-RU" smtClean="0">
                <a:cs typeface="Times New Roman" pitchFamily="18" charset="0"/>
              </a:rPr>
              <a:t> именно, </a:t>
            </a:r>
            <a:r>
              <a:rPr lang="ru-RU" altLang="ru-RU" smtClean="0">
                <a:solidFill>
                  <a:srgbClr val="008080"/>
                </a:solidFill>
                <a:cs typeface="Times New Roman" pitchFamily="18" charset="0"/>
              </a:rPr>
              <a:t>КАК</a:t>
            </a:r>
            <a:r>
              <a:rPr lang="ru-RU" altLang="ru-RU" smtClean="0">
                <a:cs typeface="Times New Roman" pitchFamily="18" charset="0"/>
              </a:rPr>
              <a:t> именно и на </a:t>
            </a:r>
            <a:r>
              <a:rPr lang="ru-RU" altLang="ru-RU" smtClean="0">
                <a:solidFill>
                  <a:srgbClr val="008080"/>
                </a:solidFill>
                <a:cs typeface="Times New Roman" pitchFamily="18" charset="0"/>
              </a:rPr>
              <a:t>КАКОМ УРОВНЕ</a:t>
            </a:r>
            <a:r>
              <a:rPr lang="ru-RU" altLang="ru-RU" smtClean="0">
                <a:cs typeface="Times New Roman" pitchFamily="18" charset="0"/>
              </a:rPr>
              <a:t> (с какой глубиной) обучено то или иное лицо</a:t>
            </a:r>
          </a:p>
        </p:txBody>
      </p:sp>
      <p:pic>
        <p:nvPicPr>
          <p:cNvPr id="6148" name="Picture 9" descr="BD0667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3557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3018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Для этого необходимы</a:t>
            </a:r>
            <a:r>
              <a:rPr lang="ru-RU" altLang="ru-RU" smtClean="0"/>
              <a:t>:</a:t>
            </a:r>
          </a:p>
        </p:txBody>
      </p:sp>
      <p:sp>
        <p:nvSpPr>
          <p:cNvPr id="7171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ü"/>
            </a:pPr>
            <a:r>
              <a:rPr lang="ru-RU" altLang="ru-RU" b="1" smtClean="0">
                <a:cs typeface="Times New Roman" pitchFamily="18" charset="0"/>
              </a:rPr>
              <a:t>единая СИСТЕМА УРОВНЕЙ и ступеней образования (бакалавр – магистр – доктор)</a:t>
            </a:r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None/>
            </a:pPr>
            <a:endParaRPr lang="ru-RU" altLang="ru-RU" sz="14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SzPct val="70000"/>
              <a:buFont typeface="Wingdings" pitchFamily="2" charset="2"/>
              <a:buChar char="ü"/>
            </a:pPr>
            <a:r>
              <a:rPr lang="ru-RU" altLang="ru-RU" b="1" smtClean="0">
                <a:cs typeface="Times New Roman" pitchFamily="18" charset="0"/>
              </a:rPr>
              <a:t>единый перечень ОБРАЗОВАТЕЛЬНЫХ ПРОГРАММ  и соотносимых с ними академических степеней и КВАЛИФИКАЦИЙ (Европейская рамка квалификаций, ЕРК)</a:t>
            </a:r>
          </a:p>
          <a:p>
            <a:pPr eaLnBrk="1" hangingPunct="1">
              <a:lnSpc>
                <a:spcPct val="90000"/>
              </a:lnSpc>
              <a:buSzPct val="70000"/>
              <a:buFontTx/>
              <a:buChar char="•"/>
            </a:pPr>
            <a:endParaRPr lang="ru-RU" altLang="ru-RU" smtClean="0">
              <a:cs typeface="Times New Roman" pitchFamily="18" charset="0"/>
            </a:endParaRPr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kumimoji="1" lang="ru-RU" altLang="ru-RU" sz="2000">
              <a:latin typeface="Calibri" pitchFamily="34" charset="0"/>
            </a:endParaRPr>
          </a:p>
        </p:txBody>
      </p:sp>
      <p:pic>
        <p:nvPicPr>
          <p:cNvPr id="7173" name="Picture 11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868487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8740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1. Смысл слова образование</a:t>
            </a:r>
          </a:p>
          <a:p>
            <a:pPr marL="0" indent="0">
              <a:buNone/>
            </a:pPr>
            <a:r>
              <a:rPr lang="ru-RU" sz="2000" dirty="0" smtClean="0"/>
              <a:t>2. </a:t>
            </a:r>
            <a:r>
              <a:rPr lang="ru-RU" sz="2000" dirty="0" smtClean="0"/>
              <a:t>Образование: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- </a:t>
            </a:r>
            <a:r>
              <a:rPr lang="ru-RU" sz="2000" dirty="0" smtClean="0"/>
              <a:t>как </a:t>
            </a:r>
            <a:r>
              <a:rPr lang="ru-RU" sz="2000" dirty="0" smtClean="0"/>
              <a:t>результат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ru-RU" sz="2000" dirty="0" smtClean="0"/>
              <a:t> - как процесс</a:t>
            </a:r>
            <a:endParaRPr lang="ru-RU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ru-RU" sz="2000" dirty="0" smtClean="0"/>
              <a:t>- как система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3.</a:t>
            </a:r>
            <a:r>
              <a:rPr lang="ru-RU" altLang="ru-RU" sz="2000" dirty="0" smtClean="0"/>
              <a:t> Болонский процесс как инструмент реформирования системы образования России. Особенности </a:t>
            </a:r>
            <a:r>
              <a:rPr lang="ru-RU" altLang="ru-RU" sz="2000" dirty="0"/>
              <a:t>и задачи Болонского процесса</a:t>
            </a:r>
          </a:p>
          <a:p>
            <a:pPr>
              <a:buNone/>
            </a:pPr>
            <a:r>
              <a:rPr lang="ru-RU" altLang="ru-RU" sz="2000" dirty="0" smtClean="0"/>
              <a:t>4.Компетентностный</a:t>
            </a:r>
            <a:r>
              <a:rPr lang="ru-RU" altLang="ru-RU" sz="2000" dirty="0"/>
              <a:t>, модульный, кредитный подход – основные принципы организации образовательного процесса в рамках </a:t>
            </a:r>
            <a:r>
              <a:rPr lang="ru-RU" altLang="ru-RU" sz="2000" dirty="0" err="1" smtClean="0"/>
              <a:t>госстандартов</a:t>
            </a:r>
            <a:r>
              <a:rPr lang="ru-RU" altLang="ru-RU" sz="2000" dirty="0" smtClean="0"/>
              <a:t>.  </a:t>
            </a:r>
            <a:endParaRPr lang="ru-RU" altLang="ru-RU" sz="2000" dirty="0"/>
          </a:p>
          <a:p>
            <a:pPr>
              <a:buNone/>
            </a:pPr>
            <a:r>
              <a:rPr lang="ru-RU" altLang="ru-RU" sz="2000" dirty="0" smtClean="0"/>
              <a:t>5.Компетентность </a:t>
            </a:r>
            <a:r>
              <a:rPr lang="ru-RU" altLang="ru-RU" sz="2000" dirty="0"/>
              <a:t>как мера профессионализма преподавателя и студента </a:t>
            </a:r>
          </a:p>
          <a:p>
            <a:pPr>
              <a:buNone/>
            </a:pPr>
            <a:r>
              <a:rPr lang="ru-RU" altLang="ru-RU" sz="2000" dirty="0" smtClean="0"/>
              <a:t>6. </a:t>
            </a:r>
            <a:r>
              <a:rPr lang="ru-RU" altLang="ru-RU" sz="2000" dirty="0"/>
              <a:t>Виды компетентностей </a:t>
            </a:r>
            <a:r>
              <a:rPr lang="ru-RU" altLang="ru-RU" sz="1800" dirty="0"/>
              <a:t>в образовательном процессе медицинского вуза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а также:</a:t>
            </a:r>
          </a:p>
        </p:txBody>
      </p:sp>
      <p:sp>
        <p:nvSpPr>
          <p:cNvPr id="8195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137525" cy="4402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mtClean="0">
                <a:cs typeface="Times New Roman" pitchFamily="18" charset="0"/>
              </a:rPr>
              <a:t>единые принципы КОНТРОЛЯ СОДЕРЖАНИЯ образования: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mtClean="0">
                <a:cs typeface="Times New Roman" pitchFamily="18" charset="0"/>
              </a:rPr>
              <a:t>              </a:t>
            </a:r>
            <a:r>
              <a:rPr lang="ru-RU" altLang="ru-RU" b="1" i="1" smtClean="0">
                <a:solidFill>
                  <a:srgbClr val="008080"/>
                </a:solidFill>
                <a:cs typeface="Times New Roman" pitchFamily="18" charset="0"/>
              </a:rPr>
              <a:t>какие именно профессиональные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b="1" i="1" smtClean="0">
                <a:solidFill>
                  <a:srgbClr val="008080"/>
                </a:solidFill>
                <a:cs typeface="Times New Roman" pitchFamily="18" charset="0"/>
              </a:rPr>
              <a:t>              действия способно совершать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b="1" i="1" smtClean="0">
                <a:solidFill>
                  <a:srgbClr val="008080"/>
                </a:solidFill>
                <a:cs typeface="Times New Roman" pitchFamily="18" charset="0"/>
              </a:rPr>
              <a:t>                                    обученное лицо?</a:t>
            </a:r>
            <a:r>
              <a:rPr lang="ru-RU" altLang="ru-RU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ru-RU" altLang="ru-RU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mtClean="0">
                <a:cs typeface="Times New Roman" pitchFamily="18" charset="0"/>
              </a:rPr>
              <a:t>              то есть оценка приобретенных      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400" smtClean="0">
                <a:cs typeface="Times New Roman" pitchFamily="18" charset="0"/>
              </a:rPr>
              <a:t>                         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mtClean="0">
                <a:cs typeface="Times New Roman" pitchFamily="18" charset="0"/>
              </a:rPr>
              <a:t>                                </a:t>
            </a:r>
            <a:r>
              <a:rPr lang="ru-RU" altLang="ru-RU" sz="3600" b="1" i="1" smtClean="0">
                <a:solidFill>
                  <a:srgbClr val="A50021"/>
                </a:solidFill>
                <a:cs typeface="Times New Roman" pitchFamily="18" charset="0"/>
              </a:rPr>
              <a:t>КОМПЕТЕНТНОСТЕЙ</a:t>
            </a:r>
          </a:p>
        </p:txBody>
      </p:sp>
      <p:pic>
        <p:nvPicPr>
          <p:cNvPr id="8196" name="Picture 8" descr="BD0666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7938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7423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а также</a:t>
            </a:r>
            <a:r>
              <a:rPr lang="ru-RU" altLang="ru-RU" smtClean="0"/>
              <a:t>: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7848600" cy="46323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унифицированный (прозрачный) способ приобретения компетенций</a:t>
            </a:r>
            <a:r>
              <a:rPr lang="ru-RU" altLang="ru-RU" sz="2800" b="1" smtClean="0">
                <a:latin typeface="Times New Roman" pitchFamily="18" charset="0"/>
              </a:rPr>
              <a:t> </a:t>
            </a:r>
            <a:r>
              <a:rPr lang="ru-RU" altLang="ru-RU" sz="2800" b="1" smtClean="0">
                <a:cs typeface="Times New Roman" pitchFamily="18" charset="0"/>
              </a:rPr>
              <a:t>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altLang="ru-RU" sz="3600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МОДУЛЬНАЯ СТРУКТУРА</a:t>
            </a: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                                                  учебных программ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18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2800" b="1" smtClean="0">
                <a:cs typeface="Times New Roman" pitchFamily="18" charset="0"/>
              </a:rPr>
              <a:t>унифицированная оценка сроков обучения</a:t>
            </a:r>
            <a:r>
              <a:rPr lang="ru-RU" altLang="ru-RU" sz="2800" b="1" smtClean="0"/>
              <a:t> </a:t>
            </a:r>
            <a:r>
              <a:rPr lang="ru-RU" altLang="ru-RU" sz="2800" b="1" smtClean="0">
                <a:cs typeface="Times New Roman" pitchFamily="18" charset="0"/>
              </a:rPr>
              <a:t>– подсчет трудоемкости учебных программ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smtClean="0">
                <a:cs typeface="Times New Roman" pitchFamily="18" charset="0"/>
              </a:rPr>
              <a:t>           в </a:t>
            </a:r>
            <a:r>
              <a:rPr lang="ru-RU" altLang="ru-RU" sz="3600" b="1" i="1" smtClean="0">
                <a:solidFill>
                  <a:srgbClr val="A50021"/>
                </a:solidFill>
                <a:cs typeface="Times New Roman" pitchFamily="18" charset="0"/>
              </a:rPr>
              <a:t>КРЕДИТНЫХ (ЗАЧЕТНЫХ)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3600" b="1" i="1" smtClean="0">
                <a:solidFill>
                  <a:srgbClr val="A50021"/>
                </a:solidFill>
                <a:cs typeface="Times New Roman" pitchFamily="18" charset="0"/>
              </a:rPr>
              <a:t>                                     ЕДИНИЦАХ</a:t>
            </a:r>
          </a:p>
        </p:txBody>
      </p:sp>
      <p:pic>
        <p:nvPicPr>
          <p:cNvPr id="9220" name="Picture 4" descr="BD0666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8913"/>
            <a:ext cx="17938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7636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800" b="1" smtClean="0"/>
              <a:t>Таким образом</a:t>
            </a:r>
            <a:r>
              <a:rPr lang="ru-RU" altLang="ru-RU" b="1" smtClean="0"/>
              <a:t> </a:t>
            </a:r>
          </a:p>
        </p:txBody>
      </p:sp>
      <p:sp>
        <p:nvSpPr>
          <p:cNvPr id="10243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КОМПЕТЕНТНОСТНЫЙ,          					МОДУЛЬНЫЙ,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КРЕДИТНЫЙ</a:t>
            </a:r>
            <a:r>
              <a:rPr lang="ru-RU" altLang="ru-RU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mtClean="0">
                <a:solidFill>
                  <a:srgbClr val="4C4884"/>
                </a:solidFill>
                <a:cs typeface="Times New Roman" pitchFamily="18" charset="0"/>
              </a:rPr>
              <a:t>подход </a:t>
            </a:r>
            <a:endParaRPr lang="ru-RU" altLang="ru-RU" smtClean="0">
              <a:solidFill>
                <a:srgbClr val="4C4884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1400" smtClean="0">
              <a:solidFill>
                <a:srgbClr val="4C4884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4C4884"/>
                </a:solidFill>
                <a:cs typeface="Times New Roman" pitchFamily="18" charset="0"/>
              </a:rPr>
              <a:t>– единый и неразрывный принцип создания учебных программ в рамках Болонского процесса</a:t>
            </a:r>
            <a:r>
              <a:rPr lang="ru-RU" altLang="ru-RU" smtClean="0">
                <a:solidFill>
                  <a:srgbClr val="4C4884"/>
                </a:solidFill>
              </a:rPr>
              <a:t> </a:t>
            </a:r>
          </a:p>
        </p:txBody>
      </p:sp>
      <p:sp>
        <p:nvSpPr>
          <p:cNvPr id="10244" name="AutoShape 8"/>
          <p:cNvSpPr>
            <a:spLocks noChangeArrowheads="1"/>
          </p:cNvSpPr>
          <p:nvPr/>
        </p:nvSpPr>
        <p:spPr bwMode="auto">
          <a:xfrm>
            <a:off x="7000875" y="642938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pSp>
        <p:nvGrpSpPr>
          <p:cNvPr id="10245" name="Group 9"/>
          <p:cNvGrpSpPr>
            <a:grpSpLocks/>
          </p:cNvGrpSpPr>
          <p:nvPr/>
        </p:nvGrpSpPr>
        <p:grpSpPr bwMode="auto">
          <a:xfrm>
            <a:off x="7086600" y="5181600"/>
            <a:ext cx="1562100" cy="1343025"/>
            <a:chOff x="1824" y="633"/>
            <a:chExt cx="2834" cy="2849"/>
          </a:xfrm>
        </p:grpSpPr>
        <p:sp>
          <p:nvSpPr>
            <p:cNvPr id="10246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0247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0248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0249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37910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793750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Комплексные изменения в медицинском образовании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219575"/>
            <a:ext cx="9144000" cy="2386013"/>
            <a:chOff x="0" y="2574"/>
            <a:chExt cx="5760" cy="1373"/>
          </a:xfrm>
        </p:grpSpPr>
        <p:sp>
          <p:nvSpPr>
            <p:cNvPr id="13331" name="Line 9"/>
            <p:cNvSpPr>
              <a:spLocks noChangeShapeType="1"/>
            </p:cNvSpPr>
            <p:nvPr/>
          </p:nvSpPr>
          <p:spPr bwMode="auto">
            <a:xfrm flipH="1" flipV="1">
              <a:off x="2439" y="3336"/>
              <a:ext cx="285" cy="399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9"/>
            <p:cNvSpPr>
              <a:spLocks noChangeShapeType="1"/>
            </p:cNvSpPr>
            <p:nvPr/>
          </p:nvSpPr>
          <p:spPr bwMode="auto">
            <a:xfrm flipH="1" flipV="1">
              <a:off x="2104" y="3399"/>
              <a:ext cx="379" cy="341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9"/>
            <p:cNvSpPr>
              <a:spLocks noChangeShapeType="1"/>
            </p:cNvSpPr>
            <p:nvPr/>
          </p:nvSpPr>
          <p:spPr bwMode="auto">
            <a:xfrm flipV="1">
              <a:off x="3319" y="3339"/>
              <a:ext cx="188" cy="356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Line 9"/>
            <p:cNvSpPr>
              <a:spLocks noChangeShapeType="1"/>
            </p:cNvSpPr>
            <p:nvPr/>
          </p:nvSpPr>
          <p:spPr bwMode="auto">
            <a:xfrm flipV="1">
              <a:off x="3139" y="3296"/>
              <a:ext cx="85" cy="416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Line 9"/>
            <p:cNvSpPr>
              <a:spLocks noChangeShapeType="1"/>
            </p:cNvSpPr>
            <p:nvPr/>
          </p:nvSpPr>
          <p:spPr bwMode="auto">
            <a:xfrm flipH="1" flipV="1">
              <a:off x="2893" y="3188"/>
              <a:ext cx="7" cy="524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Line 9"/>
            <p:cNvSpPr>
              <a:spLocks noChangeShapeType="1"/>
            </p:cNvSpPr>
            <p:nvPr/>
          </p:nvSpPr>
          <p:spPr bwMode="auto">
            <a:xfrm flipH="1" flipV="1">
              <a:off x="1774" y="3514"/>
              <a:ext cx="337" cy="242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9"/>
            <p:cNvSpPr>
              <a:spLocks noChangeShapeType="1"/>
            </p:cNvSpPr>
            <p:nvPr/>
          </p:nvSpPr>
          <p:spPr bwMode="auto">
            <a:xfrm flipV="1">
              <a:off x="3477" y="3456"/>
              <a:ext cx="310" cy="257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38" name="Group 11"/>
            <p:cNvGrpSpPr>
              <a:grpSpLocks/>
            </p:cNvGrpSpPr>
            <p:nvPr/>
          </p:nvGrpSpPr>
          <p:grpSpPr bwMode="auto">
            <a:xfrm>
              <a:off x="0" y="2574"/>
              <a:ext cx="5760" cy="1373"/>
              <a:chOff x="0" y="2574"/>
              <a:chExt cx="5760" cy="1373"/>
            </a:xfrm>
          </p:grpSpPr>
          <p:sp>
            <p:nvSpPr>
              <p:cNvPr id="13339" name="Text Box 12"/>
              <p:cNvSpPr txBox="1">
                <a:spLocks noChangeArrowheads="1"/>
              </p:cNvSpPr>
              <p:nvPr/>
            </p:nvSpPr>
            <p:spPr bwMode="auto">
              <a:xfrm>
                <a:off x="1089" y="2795"/>
                <a:ext cx="1450" cy="566"/>
              </a:xfrm>
              <a:prstGeom prst="rect">
                <a:avLst/>
              </a:prstGeom>
              <a:solidFill>
                <a:srgbClr val="FFFFE1"/>
              </a:solidFill>
              <a:ln w="38100" algn="ctr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1588" indent="-158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ru-RU" altLang="ru-RU" sz="2000" b="1">
                  <a:solidFill>
                    <a:srgbClr val="A50021"/>
                  </a:solidFill>
                </a:endParaRPr>
              </a:p>
            </p:txBody>
          </p:sp>
          <p:sp>
            <p:nvSpPr>
              <p:cNvPr id="13340" name="Text Box 13"/>
              <p:cNvSpPr txBox="1">
                <a:spLocks noChangeArrowheads="1"/>
              </p:cNvSpPr>
              <p:nvPr/>
            </p:nvSpPr>
            <p:spPr bwMode="auto">
              <a:xfrm>
                <a:off x="3187" y="2762"/>
                <a:ext cx="1136" cy="598"/>
              </a:xfrm>
              <a:prstGeom prst="rect">
                <a:avLst/>
              </a:prstGeom>
              <a:solidFill>
                <a:srgbClr val="FFFFE1"/>
              </a:solidFill>
              <a:ln w="38100" algn="ctr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1588" indent="-158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ru-RU" altLang="ru-RU" sz="2000" b="1">
                  <a:solidFill>
                    <a:srgbClr val="A50021"/>
                  </a:solidFill>
                </a:endParaRPr>
              </a:p>
            </p:txBody>
          </p:sp>
          <p:sp>
            <p:nvSpPr>
              <p:cNvPr id="23581" name="Text Box 14"/>
              <p:cNvSpPr txBox="1">
                <a:spLocks noChangeArrowheads="1"/>
              </p:cNvSpPr>
              <p:nvPr/>
            </p:nvSpPr>
            <p:spPr bwMode="auto">
              <a:xfrm>
                <a:off x="2189" y="2574"/>
                <a:ext cx="1357" cy="640"/>
              </a:xfrm>
              <a:prstGeom prst="rect">
                <a:avLst/>
              </a:prstGeom>
              <a:solidFill>
                <a:srgbClr val="FFFFE1"/>
              </a:solidFill>
              <a:ln w="38100" algn="ctr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1588" indent="-1588" algn="ctr">
                  <a:spcBef>
                    <a:spcPct val="50000"/>
                  </a:spcBef>
                  <a:defRPr/>
                </a:pPr>
                <a:r>
                  <a:rPr lang="ru-RU" sz="2000" dirty="0">
                    <a:solidFill>
                      <a:schemeClr val="tx1">
                        <a:lumMod val="50000"/>
                      </a:schemeClr>
                    </a:solidFill>
                  </a:rPr>
                  <a:t>общение с клиентами и пациентами</a:t>
                </a:r>
              </a:p>
            </p:txBody>
          </p:sp>
          <p:sp>
            <p:nvSpPr>
              <p:cNvPr id="13342" name="Text Box 15"/>
              <p:cNvSpPr txBox="1">
                <a:spLocks noChangeArrowheads="1"/>
              </p:cNvSpPr>
              <p:nvPr/>
            </p:nvSpPr>
            <p:spPr bwMode="auto">
              <a:xfrm>
                <a:off x="3436" y="2924"/>
                <a:ext cx="1457" cy="536"/>
              </a:xfrm>
              <a:prstGeom prst="rect">
                <a:avLst/>
              </a:prstGeom>
              <a:solidFill>
                <a:srgbClr val="FFFFE1"/>
              </a:solidFill>
              <a:ln w="38100" algn="ctr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1588" indent="-158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ru-RU" altLang="ru-RU" sz="2000" b="1">
                  <a:solidFill>
                    <a:srgbClr val="A50021"/>
                  </a:solidFill>
                </a:endParaRPr>
              </a:p>
            </p:txBody>
          </p:sp>
          <p:sp>
            <p:nvSpPr>
              <p:cNvPr id="13343" name="Text Box 16"/>
              <p:cNvSpPr txBox="1">
                <a:spLocks noChangeArrowheads="1"/>
              </p:cNvSpPr>
              <p:nvPr/>
            </p:nvSpPr>
            <p:spPr bwMode="auto">
              <a:xfrm>
                <a:off x="833" y="2933"/>
                <a:ext cx="1419" cy="505"/>
              </a:xfrm>
              <a:prstGeom prst="rect">
                <a:avLst/>
              </a:prstGeom>
              <a:solidFill>
                <a:srgbClr val="FFFFE1"/>
              </a:solidFill>
              <a:ln w="38100" algn="ctr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1588" indent="-158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ru-RU" altLang="ru-RU" sz="2000" b="1">
                  <a:solidFill>
                    <a:srgbClr val="A50021"/>
                  </a:solidFill>
                </a:endParaRPr>
              </a:p>
            </p:txBody>
          </p:sp>
          <p:sp>
            <p:nvSpPr>
              <p:cNvPr id="13344" name="Text Box 17"/>
              <p:cNvSpPr txBox="1">
                <a:spLocks noChangeArrowheads="1"/>
              </p:cNvSpPr>
              <p:nvPr/>
            </p:nvSpPr>
            <p:spPr bwMode="auto">
              <a:xfrm>
                <a:off x="1529" y="3692"/>
                <a:ext cx="2592" cy="255"/>
              </a:xfrm>
              <a:prstGeom prst="rect">
                <a:avLst/>
              </a:prstGeom>
              <a:solidFill>
                <a:srgbClr val="FFFFE1"/>
              </a:solidFill>
              <a:ln w="38100" algn="ctr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marL="1588" indent="-158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ru-RU" altLang="ru-RU" sz="2000" b="1">
                    <a:solidFill>
                      <a:srgbClr val="A50021"/>
                    </a:solidFill>
                  </a:rPr>
                  <a:t>изменения рынка труда</a:t>
                </a:r>
              </a:p>
            </p:txBody>
          </p:sp>
          <p:sp>
            <p:nvSpPr>
              <p:cNvPr id="23585" name="Text Box 18"/>
              <p:cNvSpPr txBox="1">
                <a:spLocks noChangeArrowheads="1"/>
              </p:cNvSpPr>
              <p:nvPr/>
            </p:nvSpPr>
            <p:spPr bwMode="auto">
              <a:xfrm>
                <a:off x="0" y="3066"/>
                <a:ext cx="2137" cy="446"/>
              </a:xfrm>
              <a:prstGeom prst="rect">
                <a:avLst/>
              </a:prstGeom>
              <a:solidFill>
                <a:srgbClr val="FFFFE1"/>
              </a:solidFill>
              <a:ln w="38100" algn="ctr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1588" indent="-1588" algn="ctr">
                  <a:spcBef>
                    <a:spcPct val="50000"/>
                  </a:spcBef>
                  <a:defRPr/>
                </a:pPr>
                <a:r>
                  <a:rPr lang="ru-RU" sz="2000" dirty="0">
                    <a:solidFill>
                      <a:schemeClr val="tx1">
                        <a:lumMod val="50000"/>
                      </a:schemeClr>
                    </a:solidFill>
                  </a:rPr>
                  <a:t>Автоматизация</a:t>
                </a:r>
                <a:r>
                  <a:rPr lang="en-US" sz="2000" dirty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:r>
                  <a:rPr lang="ru-RU" sz="2000" dirty="0">
                    <a:solidFill>
                      <a:schemeClr val="tx1">
                        <a:lumMod val="50000"/>
                      </a:schemeClr>
                    </a:solidFill>
                  </a:rPr>
                  <a:t>и </a:t>
                </a:r>
                <a:r>
                  <a:rPr lang="ru-RU" sz="2000" dirty="0" err="1">
                    <a:solidFill>
                      <a:schemeClr val="tx1">
                        <a:lumMod val="50000"/>
                      </a:schemeClr>
                    </a:solidFill>
                  </a:rPr>
                  <a:t>технологизация</a:t>
                </a:r>
                <a:r>
                  <a:rPr lang="ru-RU" sz="2000" dirty="0">
                    <a:solidFill>
                      <a:schemeClr val="tx1">
                        <a:lumMod val="50000"/>
                      </a:schemeClr>
                    </a:solidFill>
                  </a:rPr>
                  <a:t> медицины </a:t>
                </a:r>
              </a:p>
            </p:txBody>
          </p:sp>
          <p:sp>
            <p:nvSpPr>
              <p:cNvPr id="23586" name="Text Box 19"/>
              <p:cNvSpPr txBox="1">
                <a:spLocks noChangeArrowheads="1"/>
              </p:cNvSpPr>
              <p:nvPr/>
            </p:nvSpPr>
            <p:spPr bwMode="auto">
              <a:xfrm>
                <a:off x="3593" y="3021"/>
                <a:ext cx="2167" cy="449"/>
              </a:xfrm>
              <a:prstGeom prst="rect">
                <a:avLst/>
              </a:prstGeom>
              <a:solidFill>
                <a:srgbClr val="FFFFE1"/>
              </a:solidFill>
              <a:ln w="38100" algn="ctr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1588" indent="-1588" algn="ctr">
                  <a:spcBef>
                    <a:spcPct val="50000"/>
                  </a:spcBef>
                  <a:defRPr/>
                </a:pPr>
                <a:r>
                  <a:rPr lang="ru-RU" sz="2000" dirty="0">
                    <a:solidFill>
                      <a:schemeClr val="tx1">
                        <a:lumMod val="50000"/>
                      </a:schemeClr>
                    </a:solidFill>
                  </a:rPr>
                  <a:t>размывание границ между специальностями</a:t>
                </a:r>
                <a:r>
                  <a:rPr lang="ru-RU" sz="2000" b="1" dirty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49225" y="3014663"/>
            <a:ext cx="8816975" cy="1022350"/>
            <a:chOff x="89" y="1822"/>
            <a:chExt cx="5554" cy="644"/>
          </a:xfrm>
        </p:grpSpPr>
        <p:sp>
          <p:nvSpPr>
            <p:cNvPr id="13327" name="Rectangle 21"/>
            <p:cNvSpPr>
              <a:spLocks noChangeArrowheads="1"/>
            </p:cNvSpPr>
            <p:nvPr/>
          </p:nvSpPr>
          <p:spPr bwMode="auto">
            <a:xfrm>
              <a:off x="89" y="1822"/>
              <a:ext cx="5554" cy="644"/>
            </a:xfrm>
            <a:prstGeom prst="rect">
              <a:avLst/>
            </a:prstGeom>
            <a:noFill/>
            <a:ln w="28575" algn="ctr">
              <a:solidFill>
                <a:srgbClr val="0066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328" name="Text Box 22"/>
            <p:cNvSpPr txBox="1">
              <a:spLocks noChangeArrowheads="1"/>
            </p:cNvSpPr>
            <p:nvPr/>
          </p:nvSpPr>
          <p:spPr bwMode="auto">
            <a:xfrm>
              <a:off x="3853" y="1961"/>
              <a:ext cx="1670" cy="360"/>
            </a:xfrm>
            <a:prstGeom prst="rect">
              <a:avLst/>
            </a:prstGeom>
            <a:solidFill>
              <a:srgbClr val="CCFFFF"/>
            </a:solidFill>
            <a:ln w="38100" algn="ctr">
              <a:solidFill>
                <a:srgbClr val="0066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00" b="1"/>
                <a:t>Профессиональная мобильность</a:t>
              </a:r>
            </a:p>
          </p:txBody>
        </p:sp>
        <p:sp>
          <p:nvSpPr>
            <p:cNvPr id="13329" name="Text Box 23"/>
            <p:cNvSpPr txBox="1">
              <a:spLocks noChangeArrowheads="1"/>
            </p:cNvSpPr>
            <p:nvPr/>
          </p:nvSpPr>
          <p:spPr bwMode="auto">
            <a:xfrm>
              <a:off x="2041" y="1895"/>
              <a:ext cx="1668" cy="499"/>
            </a:xfrm>
            <a:prstGeom prst="rect">
              <a:avLst/>
            </a:prstGeom>
            <a:solidFill>
              <a:srgbClr val="CCFFFF"/>
            </a:solidFill>
            <a:ln w="38100" algn="ctr">
              <a:solidFill>
                <a:srgbClr val="0066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00" b="1"/>
                <a:t>Квалификационные требования  к работнику</a:t>
              </a:r>
            </a:p>
          </p:txBody>
        </p:sp>
        <p:sp>
          <p:nvSpPr>
            <p:cNvPr id="13330" name="Text Box 24"/>
            <p:cNvSpPr txBox="1">
              <a:spLocks noChangeArrowheads="1"/>
            </p:cNvSpPr>
            <p:nvPr/>
          </p:nvSpPr>
          <p:spPr bwMode="auto">
            <a:xfrm>
              <a:off x="235" y="1956"/>
              <a:ext cx="1668" cy="360"/>
            </a:xfrm>
            <a:prstGeom prst="rect">
              <a:avLst/>
            </a:prstGeom>
            <a:solidFill>
              <a:srgbClr val="CCFFFF"/>
            </a:solidFill>
            <a:ln w="38100" algn="ctr">
              <a:solidFill>
                <a:srgbClr val="0066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00" b="1"/>
                <a:t>Международное сотрудничество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857875" y="1000125"/>
            <a:ext cx="1287463" cy="1243013"/>
            <a:chOff x="3316" y="666"/>
            <a:chExt cx="811" cy="783"/>
          </a:xfrm>
        </p:grpSpPr>
        <p:sp>
          <p:nvSpPr>
            <p:cNvPr id="13325" name="Oval 26"/>
            <p:cNvSpPr>
              <a:spLocks noChangeArrowheads="1"/>
            </p:cNvSpPr>
            <p:nvPr/>
          </p:nvSpPr>
          <p:spPr bwMode="auto">
            <a:xfrm>
              <a:off x="3316" y="666"/>
              <a:ext cx="811" cy="783"/>
            </a:xfrm>
            <a:prstGeom prst="ellipse">
              <a:avLst/>
            </a:prstGeom>
            <a:solidFill>
              <a:srgbClr val="CCFFCC"/>
            </a:solidFill>
            <a:ln w="38100" algn="ctr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</a:pPr>
              <a:r>
                <a:rPr lang="ru-RU" altLang="ru-RU" sz="2000" b="1">
                  <a:solidFill>
                    <a:srgbClr val="000066"/>
                  </a:solidFill>
                </a:rPr>
                <a:t>ЗУН</a:t>
              </a:r>
              <a:r>
                <a:rPr lang="ru-RU" altLang="ru-RU" sz="2000" b="1" u="sng">
                  <a:solidFill>
                    <a:srgbClr val="000066"/>
                  </a:solidFill>
                </a:rPr>
                <a:t> </a:t>
              </a:r>
            </a:p>
          </p:txBody>
        </p:sp>
        <p:sp>
          <p:nvSpPr>
            <p:cNvPr id="13326" name="Oval 27"/>
            <p:cNvSpPr>
              <a:spLocks noChangeArrowheads="1"/>
            </p:cNvSpPr>
            <p:nvPr/>
          </p:nvSpPr>
          <p:spPr bwMode="auto">
            <a:xfrm>
              <a:off x="3473" y="795"/>
              <a:ext cx="507" cy="507"/>
            </a:xfrm>
            <a:prstGeom prst="ellipse">
              <a:avLst/>
            </a:prstGeom>
            <a:solidFill>
              <a:srgbClr val="FFCC99">
                <a:alpha val="30196"/>
              </a:srgbClr>
            </a:solidFill>
            <a:ln w="2857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214438" y="1000125"/>
            <a:ext cx="1798637" cy="1754188"/>
            <a:chOff x="1151" y="637"/>
            <a:chExt cx="1133" cy="1105"/>
          </a:xfrm>
        </p:grpSpPr>
        <p:sp>
          <p:nvSpPr>
            <p:cNvPr id="13322" name="Oval 29"/>
            <p:cNvSpPr>
              <a:spLocks noChangeArrowheads="1"/>
            </p:cNvSpPr>
            <p:nvPr/>
          </p:nvSpPr>
          <p:spPr bwMode="auto">
            <a:xfrm>
              <a:off x="1151" y="637"/>
              <a:ext cx="1133" cy="1105"/>
            </a:xfrm>
            <a:prstGeom prst="ellipse">
              <a:avLst/>
            </a:prstGeom>
            <a:solidFill>
              <a:srgbClr val="FFFF99">
                <a:alpha val="45097"/>
              </a:srgbClr>
            </a:solidFill>
            <a:ln w="38100" algn="ctr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</a:pPr>
              <a:endParaRPr lang="ru-RU" altLang="ru-RU" sz="2000" b="1" u="sng">
                <a:solidFill>
                  <a:srgbClr val="000066"/>
                </a:solidFill>
              </a:endParaRPr>
            </a:p>
          </p:txBody>
        </p:sp>
        <p:sp>
          <p:nvSpPr>
            <p:cNvPr id="13323" name="Oval 30"/>
            <p:cNvSpPr>
              <a:spLocks noChangeArrowheads="1"/>
            </p:cNvSpPr>
            <p:nvPr/>
          </p:nvSpPr>
          <p:spPr bwMode="auto">
            <a:xfrm>
              <a:off x="1470" y="971"/>
              <a:ext cx="507" cy="507"/>
            </a:xfrm>
            <a:prstGeom prst="ellipse">
              <a:avLst/>
            </a:prstGeom>
            <a:solidFill>
              <a:srgbClr val="FFCC99">
                <a:alpha val="30196"/>
              </a:srgbClr>
            </a:solidFill>
            <a:ln w="2857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324" name="WordArt 31"/>
            <p:cNvSpPr>
              <a:spLocks noChangeArrowheads="1" noChangeShapeType="1" noTextEdit="1"/>
            </p:cNvSpPr>
            <p:nvPr/>
          </p:nvSpPr>
          <p:spPr bwMode="auto">
            <a:xfrm rot="-4066020">
              <a:off x="1354" y="809"/>
              <a:ext cx="762" cy="824"/>
            </a:xfrm>
            <a:prstGeom prst="rect">
              <a:avLst/>
            </a:prstGeom>
          </p:spPr>
          <p:txBody>
            <a:bodyPr spcFirstLastPara="1" wrap="none" fromWordArt="1">
              <a:prstTxWarp prst="textCircle">
                <a:avLst>
                  <a:gd name="adj" fmla="val 12612556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Компетентность </a:t>
              </a:r>
            </a:p>
          </p:txBody>
        </p:sp>
      </p:grpSp>
      <p:grpSp>
        <p:nvGrpSpPr>
          <p:cNvPr id="13319" name="Group 32"/>
          <p:cNvGrpSpPr>
            <a:grpSpLocks/>
          </p:cNvGrpSpPr>
          <p:nvPr/>
        </p:nvGrpSpPr>
        <p:grpSpPr bwMode="auto">
          <a:xfrm>
            <a:off x="1785938" y="2143125"/>
            <a:ext cx="5192712" cy="730250"/>
            <a:chOff x="1287" y="1364"/>
            <a:chExt cx="3271" cy="460"/>
          </a:xfrm>
        </p:grpSpPr>
        <p:sp>
          <p:nvSpPr>
            <p:cNvPr id="13320" name="Line 33"/>
            <p:cNvSpPr>
              <a:spLocks noChangeShapeType="1"/>
            </p:cNvSpPr>
            <p:nvPr/>
          </p:nvSpPr>
          <p:spPr bwMode="auto">
            <a:xfrm flipV="1">
              <a:off x="1287" y="1364"/>
              <a:ext cx="3271" cy="45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3321" name="AutoShape 34"/>
            <p:cNvSpPr>
              <a:spLocks noChangeArrowheads="1"/>
            </p:cNvSpPr>
            <p:nvPr/>
          </p:nvSpPr>
          <p:spPr bwMode="auto">
            <a:xfrm>
              <a:off x="2766" y="1632"/>
              <a:ext cx="158" cy="192"/>
            </a:xfrm>
            <a:prstGeom prst="triangle">
              <a:avLst>
                <a:gd name="adj" fmla="val 50000"/>
              </a:avLst>
            </a:prstGeom>
            <a:solidFill>
              <a:srgbClr val="993300">
                <a:alpha val="30196"/>
              </a:srgbClr>
            </a:solidFill>
            <a:ln w="28575" algn="ctr">
              <a:solidFill>
                <a:srgbClr val="99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val="402942864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па\Desktop\КЛИПАРТЫ\Клипарты Горбушка\Символы\krazy_figurs_001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2357438"/>
            <a:ext cx="3611563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14625" y="3643313"/>
            <a:ext cx="33734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КОМПЕТЕНТНОСТЬ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 rot="4221668">
            <a:off x="2555081" y="4533107"/>
            <a:ext cx="1089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Century Gothic" pitchFamily="34" charset="0"/>
              </a:rPr>
              <a:t>ЗНАНИЯ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 rot="-2240743">
            <a:off x="2500313" y="2946400"/>
            <a:ext cx="2068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Century Gothic" pitchFamily="34" charset="0"/>
              </a:rPr>
              <a:t>КВАЛИФИКАЦИЯ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rot="2273413">
            <a:off x="4324350" y="2901950"/>
            <a:ext cx="166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Century Gothic" pitchFamily="34" charset="0"/>
              </a:rPr>
              <a:t>ГОТОВНОСТЬ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rot="-4226900">
            <a:off x="4616450" y="4667251"/>
            <a:ext cx="1978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Century Gothic" pitchFamily="34" charset="0"/>
              </a:rPr>
              <a:t>СПОСОБНОСТЬ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386138" y="5500688"/>
            <a:ext cx="1887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Century Gothic" pitchFamily="34" charset="0"/>
              </a:rPr>
              <a:t>ПОЛНОМОЧИЯ</a:t>
            </a:r>
          </a:p>
        </p:txBody>
      </p:sp>
      <p:pic>
        <p:nvPicPr>
          <p:cNvPr id="9" name="Picture 4" descr="C:\Users\апа\Desktop\КЛИПАРТЫ\Клипарты Горбушка\Управление\Мотивация\Z1107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6666"/>
          <a:stretch>
            <a:fillRect/>
          </a:stretch>
        </p:blipFill>
        <p:spPr bwMode="auto">
          <a:xfrm>
            <a:off x="6643688" y="5000625"/>
            <a:ext cx="2214562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846763" y="2857500"/>
            <a:ext cx="32972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50000"/>
              </a:lnSpc>
            </a:pPr>
            <a:r>
              <a:rPr lang="ru-RU" altLang="ru-RU">
                <a:latin typeface="Calibri" pitchFamily="34" charset="0"/>
              </a:rPr>
              <a:t>ГОТОВНОСТЬ И СПОСОБНОСТЬ  </a:t>
            </a:r>
          </a:p>
          <a:p>
            <a:pPr algn="r" eaLnBrk="1" hangingPunct="1">
              <a:lnSpc>
                <a:spcPct val="150000"/>
              </a:lnSpc>
            </a:pPr>
            <a:r>
              <a:rPr lang="ru-RU" altLang="ru-RU">
                <a:latin typeface="Calibri" pitchFamily="34" charset="0"/>
              </a:rPr>
              <a:t>медицинских  кадров </a:t>
            </a:r>
          </a:p>
          <a:p>
            <a:pPr algn="r" eaLnBrk="1" hangingPunct="1">
              <a:lnSpc>
                <a:spcPct val="150000"/>
              </a:lnSpc>
            </a:pPr>
            <a:r>
              <a:rPr lang="ru-RU" altLang="ru-RU">
                <a:latin typeface="Calibri" pitchFamily="34" charset="0"/>
              </a:rPr>
              <a:t>к решению </a:t>
            </a:r>
          </a:p>
          <a:p>
            <a:pPr algn="r" eaLnBrk="1" hangingPunct="1">
              <a:lnSpc>
                <a:spcPct val="150000"/>
              </a:lnSpc>
            </a:pPr>
            <a:r>
              <a:rPr lang="ru-RU" altLang="ru-RU">
                <a:latin typeface="Calibri" pitchFamily="34" charset="0"/>
              </a:rPr>
              <a:t>задач  модернизации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000375" y="5934075"/>
            <a:ext cx="2365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>
                <a:latin typeface="Calibri" pitchFamily="34" charset="0"/>
              </a:rPr>
              <a:t>медицинских  кадров </a:t>
            </a:r>
          </a:p>
          <a:p>
            <a:pPr algn="ctr" eaLnBrk="1" hangingPunct="1"/>
            <a:r>
              <a:rPr lang="ru-RU" altLang="ru-RU">
                <a:latin typeface="Calibri" pitchFamily="34" charset="0"/>
              </a:rPr>
              <a:t>на всех уровнях   </a:t>
            </a:r>
          </a:p>
          <a:p>
            <a:pPr algn="ctr" eaLnBrk="1" hangingPunct="1"/>
            <a:r>
              <a:rPr lang="ru-RU" altLang="ru-RU">
                <a:latin typeface="Calibri" pitchFamily="34" charset="0"/>
              </a:rPr>
              <a:t>системы образования</a:t>
            </a: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0" y="0"/>
            <a:ext cx="9144000" cy="2143125"/>
          </a:xfrm>
          <a:prstGeom prst="downArrowCallout">
            <a:avLst>
              <a:gd name="adj1" fmla="val 119558"/>
              <a:gd name="adj2" fmla="val 127630"/>
              <a:gd name="adj3" fmla="val 25000"/>
              <a:gd name="adj4" fmla="val 6497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ВЕДУЩИЙ ФАКТОР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УСПЕШНОГО И ЭФФЕКТИВНОГО РЕШЕНИЯ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задач внедрения ФГОС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-III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в медицинское образование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0" y="3000375"/>
            <a:ext cx="28797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RU">
                <a:latin typeface="Calibri" pitchFamily="34" charset="0"/>
              </a:rPr>
              <a:t>ЗНАНИЯ и КВАЛИФИКАЦИЯ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>
                <a:latin typeface="Calibri" pitchFamily="34" charset="0"/>
              </a:rPr>
              <a:t>медицинских  кадров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>
                <a:latin typeface="Calibri" pitchFamily="34" charset="0"/>
              </a:rPr>
              <a:t>в решении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>
                <a:latin typeface="Calibri" pitchFamily="34" charset="0"/>
              </a:rPr>
              <a:t>задач  модернизации</a:t>
            </a:r>
          </a:p>
        </p:txBody>
      </p:sp>
      <p:pic>
        <p:nvPicPr>
          <p:cNvPr id="2053" name="Picture 5" descr="C:\Users\апа\Desktop\КЛИПАРТЫ\Клипарты Горбушка\Образование\GRADSILH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0625"/>
            <a:ext cx="21431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52726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4" grpId="0"/>
      <p:bldP spid="5" grpId="0"/>
      <p:bldP spid="6" grpId="0"/>
      <p:bldP spid="7" grpId="0"/>
      <p:bldP spid="8" grpId="0"/>
      <p:bldP spid="10" grpId="0"/>
      <p:bldP spid="11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ЗНАЕТЕ ли Вы, что...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КРОМЕ ВЫСШЕГО ОБРАЗОВАНИЯ НУЖНО ИМЕТЬ ХОТЯ БЫ СРЕДНЕЕ СООБРАЖЕНИЕ И, КАК МИНИМУМ, НАЧАЛЬНОЕ ВОСПИТАНИЕ…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6143668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Благодарю за внимание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22800-77F3-4364-844B-6E9755741C4B}" type="slidenum">
              <a:rPr lang="ru-RU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790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СМЫСЛ слова 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Словарь Даля:</a:t>
            </a:r>
          </a:p>
          <a:p>
            <a:r>
              <a:rPr lang="ru-RU" dirty="0" smtClean="0"/>
              <a:t>«Образование»  происходит от глаголов «образовать, образовывать», которые в свою очередь восходят к глаголу «</a:t>
            </a:r>
            <a:r>
              <a:rPr lang="ru-RU" dirty="0" err="1" smtClean="0"/>
              <a:t>образить</a:t>
            </a:r>
            <a:r>
              <a:rPr lang="ru-RU" dirty="0" smtClean="0"/>
              <a:t>»  (много значений: давать вид, образ; обтесывать, слагать нечто целое; устраивать, учреждать, основывать, создавать; улучшать духовно, просвещать).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    </a:t>
            </a:r>
            <a:r>
              <a:rPr lang="ru-RU" sz="4000" dirty="0" smtClean="0"/>
              <a:t>как</a:t>
            </a:r>
            <a:endParaRPr lang="ru-RU" sz="4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marL="0" indent="0" algn="ctr">
              <a:buFont typeface="Wingdings" pitchFamily="2" charset="2"/>
              <a:buChar char="Ø"/>
            </a:pPr>
            <a:r>
              <a:rPr lang="ru-RU" sz="4000" dirty="0" smtClean="0"/>
              <a:t>РЕЗУЛЬТАТ</a:t>
            </a:r>
          </a:p>
          <a:p>
            <a:pPr marL="0" indent="0" algn="ctr">
              <a:buFont typeface="Wingdings" pitchFamily="2" charset="2"/>
              <a:buChar char="Ø"/>
            </a:pPr>
            <a:r>
              <a:rPr lang="ru-RU" sz="4000" dirty="0" smtClean="0"/>
              <a:t>ПРОЦЕСС</a:t>
            </a:r>
          </a:p>
          <a:p>
            <a:pPr marL="0" indent="0" algn="ctr">
              <a:buFont typeface="Wingdings" pitchFamily="2" charset="2"/>
              <a:buChar char="Ø"/>
            </a:pPr>
            <a:r>
              <a:rPr lang="ru-RU" sz="4000" dirty="0" smtClean="0"/>
              <a:t>СИСТЕМА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ОБРАЗОВАНИЕ </a:t>
            </a:r>
            <a:r>
              <a:rPr lang="ru-RU" dirty="0" smtClean="0"/>
              <a:t>как</a:t>
            </a:r>
            <a:r>
              <a:rPr lang="ru-RU" b="1" dirty="0" smtClean="0"/>
              <a:t> РЕЗУЛЬТАТ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493776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lvl="0"/>
            <a:r>
              <a:rPr lang="ru-RU" sz="4400" dirty="0" smtClean="0"/>
              <a:t>Результат – достояние человека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				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smtClean="0"/>
              <a:t>									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928794" y="2928934"/>
            <a:ext cx="2500330" cy="642942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9124" y="2928934"/>
            <a:ext cx="2357454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3714752"/>
          <a:ext cx="3929090" cy="314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</a:tblGrid>
              <a:tr h="3143248"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МАТЕРИАЛЬНОЕ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(должность, диплом,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 зарплата, карьера, социальный статус, имидж и пр.)	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3714752"/>
          <a:ext cx="4214842" cy="3149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</a:tblGrid>
              <a:tr h="3149918"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ЛИЧНОСТНОЕ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профессионализм, опыт культурного поведения и общения, знания, личностный рост, зрелость </a:t>
                      </a:r>
                    </a:p>
                    <a:p>
                      <a:endParaRPr kumimoji="0" lang="ru-RU" sz="28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643570" y="0"/>
            <a:ext cx="350043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 человеке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: есть земное и небесное. Гармония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материального и духовного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в процессе образования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основа счастливой,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творческой профессиональной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жизни. </a:t>
            </a: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Georgia" pitchFamily="18" charset="0"/>
              </a:rPr>
            </a:br>
            <a:endParaRPr lang="ru-RU" sz="1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7658" name="Picture 10" descr="DSC_1965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-36514" y="0"/>
            <a:ext cx="5680083" cy="6884988"/>
          </a:xfrm>
          <a:noFill/>
          <a:ln/>
        </p:spPr>
      </p:pic>
    </p:spTree>
  </p:cSld>
  <p:clrMapOvr>
    <a:masterClrMapping/>
  </p:clrMapOvr>
  <p:transition spd="slow" advTm="1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«Образование – это то, что остается, когда все выученное забывается»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					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Макс фон Лауэ,</a:t>
            </a:r>
          </a:p>
          <a:p>
            <a:pPr algn="r">
              <a:spcBef>
                <a:spcPts val="0"/>
              </a:spcBef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лауреат нобелевской премии </a:t>
            </a:r>
          </a:p>
        </p:txBody>
      </p:sp>
    </p:spTree>
  </p:cSld>
  <p:clrMapOvr>
    <a:masterClrMapping/>
  </p:clrMapOvr>
  <p:transition spd="slow" advTm="7000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ОБРАЗОВАНИЕ как ПРОЦЕСС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Проце́сс</a:t>
            </a:r>
            <a:r>
              <a:rPr lang="ru-RU" dirty="0" smtClean="0"/>
              <a:t> (лат. </a:t>
            </a:r>
            <a:r>
              <a:rPr lang="ru-RU" dirty="0" err="1" smtClean="0"/>
              <a:t>processus</a:t>
            </a:r>
            <a:r>
              <a:rPr lang="ru-RU" dirty="0" smtClean="0"/>
              <a:t> — «течение», «ход», «продвижение»)  приобретения личностью этого достояния</a:t>
            </a:r>
          </a:p>
          <a:p>
            <a:pPr lvl="0"/>
            <a:r>
              <a:rPr lang="ru-RU" dirty="0" smtClean="0"/>
              <a:t> </a:t>
            </a:r>
            <a:r>
              <a:rPr lang="ru-RU" b="1" dirty="0" smtClean="0"/>
              <a:t>Образование  (</a:t>
            </a:r>
            <a:r>
              <a:rPr lang="ru-RU" b="1" dirty="0" err="1" smtClean="0"/>
              <a:t>по-Далю</a:t>
            </a:r>
            <a:r>
              <a:rPr lang="ru-RU" b="1" dirty="0" smtClean="0"/>
              <a:t>)  - целостный процесс придания нравственного, умственного и духовного облика растущему человеку, способного быть успешным в социальном мире.</a:t>
            </a:r>
          </a:p>
          <a:p>
            <a:pPr lvl="0" algn="ctr">
              <a:buNone/>
            </a:pPr>
            <a:endParaRPr lang="ru-RU" b="1" dirty="0" smtClean="0"/>
          </a:p>
          <a:p>
            <a:pPr lvl="0" algn="ctr">
              <a:buNone/>
            </a:pPr>
            <a:endParaRPr lang="ru-RU" b="1" dirty="0" smtClean="0"/>
          </a:p>
          <a:p>
            <a:pPr lvl="0" algn="ctr">
              <a:buNone/>
            </a:pPr>
            <a:r>
              <a:rPr lang="ru-RU" sz="4400" b="1" dirty="0" smtClean="0"/>
              <a:t>КАК?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ОБРАЗОВАНИЕ=ОБУЧЕНИЕ + ВОСПИТАНИЕ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85859"/>
          <a:ext cx="8215370" cy="542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6106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ОБУЧЕНИЕ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ВОСПИТАНИЕ</a:t>
                      </a:r>
                      <a:endParaRPr lang="ru-RU" dirty="0"/>
                    </a:p>
                  </a:txBody>
                  <a:tcPr/>
                </a:tc>
              </a:tr>
              <a:tr h="19575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обучение — это очень конкретная разумная  педагогическая деятельность</a:t>
                      </a:r>
                      <a:r>
                        <a:rPr lang="ru-RU" dirty="0" smtClean="0"/>
                        <a:t>. С точными целями и точной технологией.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воспитание  - это деятельность,</a:t>
                      </a:r>
                      <a:r>
                        <a:rPr kumimoji="0" lang="ru-RU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направленная на развитие личности</a:t>
                      </a:r>
                      <a:endParaRPr kumimoji="0" lang="ru-RU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1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Оно имеет определённый конечный продукт</a:t>
                      </a:r>
                      <a:r>
                        <a:rPr lang="ru-RU" i="1" dirty="0" smtClean="0"/>
                        <a:t>: </a:t>
                      </a:r>
                      <a:r>
                        <a:rPr lang="ru-RU" i="1" baseline="0" dirty="0" smtClean="0"/>
                        <a:t> </a:t>
                      </a:r>
                      <a:r>
                        <a:rPr lang="ru-RU" b="1" i="1" baseline="0" dirty="0" smtClean="0"/>
                        <a:t>знание, </a:t>
                      </a:r>
                      <a:r>
                        <a:rPr lang="ru-RU" b="1" i="1" dirty="0" smtClean="0"/>
                        <a:t>умение, навык</a:t>
                      </a:r>
                      <a:r>
                        <a:rPr lang="ru-RU" dirty="0" smtClean="0"/>
                        <a:t>.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                         </a:t>
                      </a:r>
                      <a:r>
                        <a:rPr lang="ru-RU" sz="32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СВЯЗАНО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Оно связано со </a:t>
                      </a:r>
                      <a:r>
                        <a:rPr lang="ru-RU" b="1" i="1" dirty="0" smtClean="0"/>
                        <a:t>смыслами и системой ценностей</a:t>
                      </a:r>
                    </a:p>
                    <a:p>
                      <a:endParaRPr lang="ru-RU" b="1" cap="none" spc="0" baseline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ru-RU" b="1" cap="none" spc="0" baseline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endParaRPr lang="ru-RU" b="1" cap="none" spc="0" baseline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  <a:p>
                      <a:r>
                        <a:rPr lang="ru-RU" sz="3200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      С КУЛЬТУРОЙ</a:t>
                      </a:r>
                      <a:endParaRPr lang="ru-RU" sz="32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 rot="5400000">
            <a:off x="4286248" y="714356"/>
            <a:ext cx="500066" cy="8215370"/>
          </a:xfrm>
          <a:prstGeom prst="rightBrace">
            <a:avLst>
              <a:gd name="adj1" fmla="val 8333"/>
              <a:gd name="adj2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467</TotalTime>
  <Words>938</Words>
  <Application>Microsoft Office PowerPoint</Application>
  <PresentationFormat>Экран (4:3)</PresentationFormat>
  <Paragraphs>196</Paragraphs>
  <Slides>26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Начальная</vt:lpstr>
      <vt:lpstr>Образование как педагогическая категория</vt:lpstr>
      <vt:lpstr>ПЛАН</vt:lpstr>
      <vt:lpstr>СМЫСЛ слова ОБРАЗОВАНИЯ</vt:lpstr>
      <vt:lpstr>ОБРАЗОВАНИЕ    как</vt:lpstr>
      <vt:lpstr>ОБРАЗОВАНИЕ как РЕЗУЛЬТАТ</vt:lpstr>
      <vt:lpstr>  В человеке: есть земное и небесное. Гармония  материального и духовного  в процессе образования –  основа счастливой, творческой профессиональной  жизни.       </vt:lpstr>
      <vt:lpstr>Презентация PowerPoint</vt:lpstr>
      <vt:lpstr>ОБРАЗОВАНИЕ как ПРОЦЕСС</vt:lpstr>
      <vt:lpstr>ОБРАЗОВАНИЕ=ОБУЧЕНИЕ + ВОСПИТАНИЕ</vt:lpstr>
      <vt:lpstr>ТЕХНОЛОГИЯ УСПЕШНОГО ОБУЧЕНИЯ:  понять текст — перевести в образ — в реальность — в свою жизнь.</vt:lpstr>
      <vt:lpstr>КУЛЬТУРА (букв. – почитание света) - это</vt:lpstr>
      <vt:lpstr>ОБРАЗОВАНИЕ– процесс глубинного преобразования человеческой природы в процессе погружения в культуру, который направлен на то, чтобы человек стал Творцом своей судьбы, Повелителем своей реальности </vt:lpstr>
      <vt:lpstr>Мы будто запускаем огненное колесо, которое уже не повернуть вспять - позитивные процессы будут неизбежно проходить внутри нас и снаружи.      </vt:lpstr>
      <vt:lpstr>Презентация PowerPoint</vt:lpstr>
      <vt:lpstr>ОБРАЗОВАНИЕ как СИСТЕМА</vt:lpstr>
      <vt:lpstr>УРОВНИ ГОСУДАРСТВЕННОЙ  СИСТЕМЫ ОБРАЗОВАНИЯ</vt:lpstr>
      <vt:lpstr>Особенность Болонского процесса</vt:lpstr>
      <vt:lpstr>Главная задача:</vt:lpstr>
      <vt:lpstr>Для этого необходимы:</vt:lpstr>
      <vt:lpstr>а также:</vt:lpstr>
      <vt:lpstr>а также:</vt:lpstr>
      <vt:lpstr>Таким образом </vt:lpstr>
      <vt:lpstr>Комплексные изменения в медицинском образовании</vt:lpstr>
      <vt:lpstr>Презентация PowerPoint</vt:lpstr>
      <vt:lpstr>     ЗНАЕТЕ ли Вы, что...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А. Авдеева</dc:creator>
  <cp:lastModifiedBy>Елена А. Авдеева</cp:lastModifiedBy>
  <cp:revision>50</cp:revision>
  <cp:lastPrinted>2015-09-17T01:50:44Z</cp:lastPrinted>
  <dcterms:modified xsi:type="dcterms:W3CDTF">2015-09-17T01:57:48Z</dcterms:modified>
</cp:coreProperties>
</file>