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04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9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9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1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9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3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23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5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76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AD65-5B23-4F9C-B55A-176E325A12F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0F65-7446-4424-947B-D20AD5FC1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7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Учебный отдел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51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Личные карточки</a:t>
            </a:r>
            <a:endParaRPr lang="ru-RU" sz="6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Все кураторы должны заполнять личные карточки студентов, находящиеся на диске:</a:t>
            </a:r>
          </a:p>
          <a:p>
            <a:pPr marL="0" indent="0" algn="ctr">
              <a:buNone/>
            </a:pPr>
            <a:r>
              <a:rPr lang="ru-RU" b="1" i="1" dirty="0" smtClean="0"/>
              <a:t> </a:t>
            </a:r>
            <a:r>
              <a:rPr lang="ru-RU" sz="3600" b="1" i="1" dirty="0" smtClean="0"/>
              <a:t>Персонал </a:t>
            </a:r>
            <a:r>
              <a:rPr lang="en-US" sz="3600" b="1" i="1" dirty="0" smtClean="0"/>
              <a:t>(Z)</a:t>
            </a:r>
            <a:r>
              <a:rPr lang="ru-RU" sz="3600" b="1" i="1" dirty="0" smtClean="0"/>
              <a:t> – 08. Учебная часть – Личные карточки – Далее выбираем своё отделение</a:t>
            </a:r>
          </a:p>
        </p:txBody>
      </p:sp>
    </p:spTree>
    <p:extLst>
      <p:ext uri="{BB962C8B-B14F-4D97-AF65-F5344CB8AC3E}">
        <p14:creationId xmlns:p14="http://schemas.microsoft.com/office/powerpoint/2010/main" val="336099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Кураторам групп привести в порядок в электронных личных карточках студентов, следующие данные: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Номер группы</a:t>
            </a:r>
          </a:p>
          <a:p>
            <a:r>
              <a:rPr lang="ru-RU" b="1" dirty="0" smtClean="0"/>
              <a:t>Список студентов</a:t>
            </a:r>
          </a:p>
          <a:p>
            <a:r>
              <a:rPr lang="ru-RU" b="1" dirty="0" smtClean="0"/>
              <a:t>Проставить оценки</a:t>
            </a:r>
          </a:p>
          <a:p>
            <a:r>
              <a:rPr lang="ru-RU" b="1" dirty="0" smtClean="0"/>
              <a:t>Номера и даты приказов</a:t>
            </a:r>
          </a:p>
          <a:p>
            <a:r>
              <a:rPr lang="ru-RU" b="1" dirty="0"/>
              <a:t>Переместить </a:t>
            </a:r>
            <a:r>
              <a:rPr lang="ru-RU" b="1" dirty="0" smtClean="0"/>
              <a:t>личные карточки отчисленных студентов и студентов, находящихся в </a:t>
            </a:r>
            <a:r>
              <a:rPr lang="ru-RU" b="1" dirty="0" err="1" smtClean="0"/>
              <a:t>академ</a:t>
            </a:r>
            <a:r>
              <a:rPr lang="ru-RU" b="1" dirty="0" smtClean="0"/>
              <a:t>. отпуске, в соответствующие папки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ПРИМЕЧАНИЕ: </a:t>
            </a:r>
            <a:r>
              <a:rPr lang="ru-RU" b="1" i="1" dirty="0" smtClean="0"/>
              <a:t>Личные карточки студентов, находящихся в академическом отпуске и </a:t>
            </a:r>
            <a:r>
              <a:rPr lang="ru-RU" b="1" i="1" dirty="0"/>
              <a:t>личные </a:t>
            </a:r>
            <a:r>
              <a:rPr lang="ru-RU" b="1" i="1" dirty="0" smtClean="0"/>
              <a:t>карточки, </a:t>
            </a:r>
            <a:r>
              <a:rPr lang="ru-RU" b="1" i="1" dirty="0"/>
              <a:t>отчисленных студентов </a:t>
            </a:r>
            <a:r>
              <a:rPr lang="ru-RU" b="1" i="1" dirty="0" smtClean="0">
                <a:solidFill>
                  <a:srgbClr val="FF0000"/>
                </a:solidFill>
              </a:rPr>
              <a:t>РАСПЕЧАТАТЬ И ПОДПИСАТЬ, затем ПЕРЕДАТЬ В УЧЕБНЫЙ ОТДЕЛ до 14.09.</a:t>
            </a:r>
            <a:endParaRPr lang="ru-RU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4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Кураторам выпускных групп 2020 необходимо: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Распечатать личные карточки студентов и подписать</a:t>
            </a:r>
          </a:p>
          <a:p>
            <a:r>
              <a:rPr lang="ru-RU" sz="4000" b="1" dirty="0" smtClean="0"/>
              <a:t>Сдать личные карточки в Учебный отдел </a:t>
            </a:r>
            <a:r>
              <a:rPr lang="ru-RU" sz="4000" b="1" dirty="0" smtClean="0">
                <a:solidFill>
                  <a:srgbClr val="FF0000"/>
                </a:solidFill>
              </a:rPr>
              <a:t>до 14.09.</a:t>
            </a:r>
          </a:p>
          <a:p>
            <a:r>
              <a:rPr lang="ru-RU" sz="4000" b="1" dirty="0" smtClean="0"/>
              <a:t>Зачетные книжки заполнить </a:t>
            </a:r>
            <a:r>
              <a:rPr lang="ru-RU" sz="4000" b="1" dirty="0" smtClean="0">
                <a:solidFill>
                  <a:srgbClr val="FF0000"/>
                </a:solidFill>
              </a:rPr>
              <a:t>до 14.09. </a:t>
            </a:r>
            <a:r>
              <a:rPr lang="ru-RU" sz="4000" b="1" dirty="0" smtClean="0"/>
              <a:t>и сдать в Учебный отдел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70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Всем преподавателям:</a:t>
            </a:r>
            <a:endParaRPr lang="ru-RU" sz="4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Журналы ПЕРВЫХ курсы заполнить до </a:t>
            </a:r>
            <a:r>
              <a:rPr lang="ru-RU" sz="4000" b="1" dirty="0" smtClean="0">
                <a:solidFill>
                  <a:srgbClr val="FF0000"/>
                </a:solidFill>
              </a:rPr>
              <a:t>18.09.2020</a:t>
            </a:r>
          </a:p>
          <a:p>
            <a:r>
              <a:rPr lang="ru-RU" sz="4000" b="1" dirty="0" smtClean="0"/>
              <a:t>Журналы 2-3 курсов заполнить до </a:t>
            </a:r>
            <a:r>
              <a:rPr lang="ru-RU" sz="4000" b="1" dirty="0" smtClean="0">
                <a:solidFill>
                  <a:srgbClr val="FF0000"/>
                </a:solidFill>
              </a:rPr>
              <a:t>11.09.2020</a:t>
            </a:r>
          </a:p>
          <a:p>
            <a:r>
              <a:rPr lang="ru-RU" sz="4000" b="1" dirty="0" smtClean="0"/>
              <a:t>Журналы за 2019-2020 уч. год заполнить до </a:t>
            </a:r>
            <a:r>
              <a:rPr lang="ru-RU" sz="4000" b="1" dirty="0" smtClean="0">
                <a:solidFill>
                  <a:srgbClr val="FF0000"/>
                </a:solidFill>
              </a:rPr>
              <a:t>14.09.2020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30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Кураторам первых курсов для того, чтобы студентам завели личную страничку на сайте, необходимо: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Заполнить со студентами согласие на обработку персональных данных (Шаблон размещен на сайте под знаком «?»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Собрать заполненные согласия и передать оператору ПО и СВТ (Константину) для передачи в Университет </a:t>
            </a:r>
          </a:p>
          <a:p>
            <a:r>
              <a:rPr lang="ru-RU" sz="3200" b="1" dirty="0" smtClean="0"/>
              <a:t>Сообщить, студентам, что после получения логина и пароля для входа на сайт, им необходимо в кратчайшие сроки разместить свою фотографию на личной страничке, иначе они могут быть </a:t>
            </a:r>
            <a:r>
              <a:rPr lang="ru-RU" sz="3200" b="1" dirty="0" smtClean="0">
                <a:solidFill>
                  <a:srgbClr val="FF0000"/>
                </a:solidFill>
              </a:rPr>
              <a:t>заблокированы!!!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290" y="2674620"/>
            <a:ext cx="7932420" cy="11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2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Кураторам первых курсов для личных дел студентов необходимо предоставить: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Фотографии (3-4 штуки) </a:t>
            </a:r>
            <a:r>
              <a:rPr lang="ru-RU" sz="2400" b="1" dirty="0" smtClean="0">
                <a:solidFill>
                  <a:srgbClr val="FF0000"/>
                </a:solidFill>
              </a:rPr>
              <a:t>до 14.09.</a:t>
            </a:r>
          </a:p>
          <a:p>
            <a:r>
              <a:rPr lang="ru-RU" sz="2400" b="1" dirty="0" smtClean="0"/>
              <a:t>Аттестат (БЕЗ КОРОЧКИ) </a:t>
            </a:r>
            <a:r>
              <a:rPr lang="ru-RU" sz="2400" b="1" dirty="0" smtClean="0">
                <a:solidFill>
                  <a:srgbClr val="FF0000"/>
                </a:solidFill>
              </a:rPr>
              <a:t>до 14.09.</a:t>
            </a:r>
          </a:p>
          <a:p>
            <a:r>
              <a:rPr lang="ru-RU" sz="2400" b="1" dirty="0" smtClean="0"/>
              <a:t>Мед. Справка </a:t>
            </a:r>
            <a:r>
              <a:rPr lang="ru-RU" sz="2400" b="1" dirty="0" smtClean="0">
                <a:solidFill>
                  <a:srgbClr val="FF0000"/>
                </a:solidFill>
              </a:rPr>
              <a:t>до 14.09</a:t>
            </a:r>
          </a:p>
          <a:p>
            <a:r>
              <a:rPr lang="ru-RU" sz="2400" b="1" dirty="0" smtClean="0"/>
              <a:t>Копии СНИЛС и ИНН </a:t>
            </a:r>
            <a:r>
              <a:rPr lang="ru-RU" sz="2400" b="1" dirty="0" smtClean="0">
                <a:solidFill>
                  <a:srgbClr val="FF0000"/>
                </a:solidFill>
              </a:rPr>
              <a:t>до 14.09.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 smtClean="0"/>
              <a:t>Сообщить студентам, что им необходимо переоформить договора об оказании платных услуг у секретаря руководителя Жанны Валерьевны каб.304. Договора должны быть оформлены в соответствии с оригиналами приемной комиссии в трех экземплярах.  </a:t>
            </a:r>
            <a:endParaRPr lang="ru-RU" sz="2400" b="1" dirty="0"/>
          </a:p>
          <a:p>
            <a:endParaRPr lang="ru-RU" sz="24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93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Для оформления </a:t>
            </a:r>
            <a:r>
              <a:rPr lang="ru-RU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банковских </a:t>
            </a:r>
            <a:r>
              <a:rPr lang="ru-RU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карт </a:t>
            </a:r>
            <a:r>
              <a:rPr lang="ru-RU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первокурсникам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необходимо:</a:t>
            </a:r>
            <a:endParaRPr lang="ru-RU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Кураторам групп собрать копии паспортов (с пропиской) студентов </a:t>
            </a:r>
            <a:r>
              <a:rPr lang="ru-RU" sz="4400" b="1" dirty="0" smtClean="0">
                <a:solidFill>
                  <a:srgbClr val="FF0000"/>
                </a:solidFill>
              </a:rPr>
              <a:t>до 09.09.</a:t>
            </a:r>
          </a:p>
          <a:p>
            <a:r>
              <a:rPr lang="ru-RU" sz="4400" b="1" dirty="0" smtClean="0"/>
              <a:t>Кураторам групп собрать копии СНИЛС, ИНН </a:t>
            </a:r>
            <a:r>
              <a:rPr lang="ru-RU" sz="4400" b="1" dirty="0" smtClean="0">
                <a:solidFill>
                  <a:srgbClr val="FF0000"/>
                </a:solidFill>
              </a:rPr>
              <a:t>до 14.05.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2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Всем преподавателям ознакомиться с требованиями к оформлению ведомостей учета часов по форме №2 и №3</a:t>
            </a:r>
            <a:b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Требования к оформлению ведомости:</a:t>
            </a:r>
            <a:endParaRPr lang="ru-RU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300" dirty="0" smtClean="0"/>
              <a:t>Преподавателям необходимо прописывать аудиторные часы в соответствии с расписанием</a:t>
            </a:r>
          </a:p>
          <a:p>
            <a:r>
              <a:rPr lang="ru-RU" sz="3300" dirty="0" smtClean="0"/>
              <a:t>Отмечать в ведомостях проведение экзаменов, консультаций, учебных и производственных (преддипломных) практик и курсовых работ и ВКР (консультаций), </a:t>
            </a:r>
            <a:r>
              <a:rPr lang="ru-RU" sz="3300" dirty="0" err="1" smtClean="0"/>
              <a:t>нормоконотроля</a:t>
            </a:r>
            <a:endParaRPr lang="ru-RU" sz="3300" dirty="0" smtClean="0"/>
          </a:p>
          <a:p>
            <a:r>
              <a:rPr lang="ru-RU" sz="3300" dirty="0" smtClean="0"/>
              <a:t>Указывать наименование группы </a:t>
            </a:r>
            <a:r>
              <a:rPr lang="ru-RU" sz="3300" smtClean="0"/>
              <a:t>и предмета </a:t>
            </a:r>
            <a:r>
              <a:rPr lang="ru-RU" sz="3300" dirty="0" smtClean="0"/>
              <a:t>в соответствии </a:t>
            </a:r>
            <a:r>
              <a:rPr lang="ru-RU" sz="3300" smtClean="0"/>
              <a:t>с расписанием</a:t>
            </a:r>
          </a:p>
          <a:p>
            <a:r>
              <a:rPr lang="ru-RU" sz="3300" dirty="0" smtClean="0"/>
              <a:t>Преподавателям необходимо отмечать в раздельных ведомостях Формы №2, №3 часы </a:t>
            </a:r>
            <a:r>
              <a:rPr lang="ru-RU" sz="3300" dirty="0" err="1" smtClean="0"/>
              <a:t>пед</a:t>
            </a:r>
            <a:r>
              <a:rPr lang="ru-RU" sz="3300" dirty="0" smtClean="0"/>
              <a:t>. нагрузки по тарификации и часы, проведенные дополнительно вне тарификации (вакантные часы и часы замещения)</a:t>
            </a:r>
          </a:p>
          <a:p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Ведомости необходимо сдавать:</a:t>
            </a:r>
          </a:p>
          <a:p>
            <a:pPr marL="0" indent="0">
              <a:buNone/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              </a:t>
            </a:r>
            <a:r>
              <a:rPr lang="ru-RU" sz="3300" b="1" u="sng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3300" b="1" u="sng" dirty="0">
                <a:solidFill>
                  <a:schemeClr val="accent1">
                    <a:lumMod val="50000"/>
                  </a:schemeClr>
                </a:solidFill>
              </a:rPr>
              <a:t>Форме №2 до 5 числа</a:t>
            </a: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</a:rPr>
              <a:t> каждого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месяца </a:t>
            </a:r>
            <a:endParaRPr lang="ru-RU" sz="33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              </a:t>
            </a:r>
            <a:r>
              <a:rPr lang="ru-RU" sz="3300" b="1" u="sng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3300" b="1" u="sng" dirty="0">
                <a:solidFill>
                  <a:schemeClr val="accent1">
                    <a:lumMod val="50000"/>
                  </a:schemeClr>
                </a:solidFill>
              </a:rPr>
              <a:t>Форме №3 один раз в полугодие 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по завершению </a:t>
            </a:r>
            <a:r>
              <a:rPr lang="ru-RU" sz="3300" b="1" dirty="0">
                <a:solidFill>
                  <a:schemeClr val="accent1">
                    <a:lumMod val="50000"/>
                  </a:schemeClr>
                </a:solidFill>
              </a:rPr>
              <a:t>семестра.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140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459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Учебный отдел</vt:lpstr>
      <vt:lpstr>Личные карточки</vt:lpstr>
      <vt:lpstr>Кураторам групп привести в порядок в электронных личных карточках студентов, следующие данные:</vt:lpstr>
      <vt:lpstr>Кураторам выпускных групп 2020 необходимо:</vt:lpstr>
      <vt:lpstr>Всем преподавателям:</vt:lpstr>
      <vt:lpstr>Кураторам первых курсов для того, чтобы студентам завели личную страничку на сайте, необходимо:</vt:lpstr>
      <vt:lpstr>Кураторам первых курсов для личных дел студентов необходимо предоставить:</vt:lpstr>
      <vt:lpstr>Для оформления банковских карт первокурсникам необходимо:</vt:lpstr>
      <vt:lpstr>Всем преподавателям ознакомиться с требованиями к оформлению ведомостей учета часов по форме №2 и №3  Требования к оформлению ведомости: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Позднякова Людмила Юрьевна</dc:creator>
  <cp:lastModifiedBy>Селютина Галина Васильевна</cp:lastModifiedBy>
  <cp:revision>34</cp:revision>
  <dcterms:created xsi:type="dcterms:W3CDTF">2020-09-07T01:34:18Z</dcterms:created>
  <dcterms:modified xsi:type="dcterms:W3CDTF">2020-09-07T08:28:08Z</dcterms:modified>
</cp:coreProperties>
</file>