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5"/>
  </p:notesMasterIdLst>
  <p:sldIdLst>
    <p:sldId id="428" r:id="rId2"/>
    <p:sldId id="353" r:id="rId3"/>
    <p:sldId id="385" r:id="rId4"/>
    <p:sldId id="386" r:id="rId5"/>
    <p:sldId id="394" r:id="rId6"/>
    <p:sldId id="396" r:id="rId7"/>
    <p:sldId id="399" r:id="rId8"/>
    <p:sldId id="406" r:id="rId9"/>
    <p:sldId id="408" r:id="rId10"/>
    <p:sldId id="409" r:id="rId11"/>
    <p:sldId id="410" r:id="rId12"/>
    <p:sldId id="412" r:id="rId13"/>
    <p:sldId id="414" r:id="rId14"/>
    <p:sldId id="416" r:id="rId15"/>
    <p:sldId id="418" r:id="rId16"/>
    <p:sldId id="289" r:id="rId17"/>
    <p:sldId id="291" r:id="rId18"/>
    <p:sldId id="419" r:id="rId19"/>
    <p:sldId id="420" r:id="rId20"/>
    <p:sldId id="294" r:id="rId21"/>
    <p:sldId id="421" r:id="rId22"/>
    <p:sldId id="422" r:id="rId23"/>
    <p:sldId id="300" r:id="rId24"/>
    <p:sldId id="299" r:id="rId25"/>
    <p:sldId id="423" r:id="rId26"/>
    <p:sldId id="305" r:id="rId27"/>
    <p:sldId id="311" r:id="rId28"/>
    <p:sldId id="312" r:id="rId29"/>
    <p:sldId id="425" r:id="rId30"/>
    <p:sldId id="426" r:id="rId31"/>
    <p:sldId id="424" r:id="rId32"/>
    <p:sldId id="427" r:id="rId33"/>
    <p:sldId id="42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58942" autoAdjust="0"/>
  </p:normalViewPr>
  <p:slideViewPr>
    <p:cSldViewPr>
      <p:cViewPr varScale="1">
        <p:scale>
          <a:sx n="50" d="100"/>
          <a:sy n="50" d="100"/>
        </p:scale>
        <p:origin x="248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70E4-F013-4227-AC68-D449D3016671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20A8-0752-478F-BCB0-E49F10AF2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Тема лекции</a:t>
            </a:r>
            <a:r>
              <a:rPr lang="ru-RU" b="1" baseline="0" dirty="0"/>
              <a:t>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Информация. Информационные объекты</a:t>
            </a:r>
            <a:endParaRPr lang="ru-RU" sz="12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C54C5-2C60-4743-9925-0F72419409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числа из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позиционной системы в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десятичную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систему счисления осуществляется как раз по такой схеме:</a:t>
            </a:r>
            <a:r>
              <a:rPr lang="ru-RU" sz="12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 расписать каждую цифру определив ее позицию, выполнить вычисления  - это и будет результат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4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 пример перевода</a:t>
            </a:r>
            <a:r>
              <a:rPr lang="ru-RU" baseline="0" dirty="0"/>
              <a:t> из 8 и 16 </a:t>
            </a:r>
            <a:r>
              <a:rPr lang="ru-RU" baseline="0" dirty="0" err="1"/>
              <a:t>сист</a:t>
            </a:r>
            <a:r>
              <a:rPr lang="ru-RU" baseline="0" dirty="0"/>
              <a:t> </a:t>
            </a:r>
            <a:r>
              <a:rPr lang="ru-RU" baseline="0" dirty="0" err="1"/>
              <a:t>счисл</a:t>
            </a:r>
            <a:r>
              <a:rPr lang="ru-RU" baseline="0" dirty="0"/>
              <a:t> (ПОЯСН)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5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целого числа N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десятичной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другую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позиционную систему счисления с основанием 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перевода целой части числа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из следующих этапов: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число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делится на новое основание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полученный остаток запоминается или записывается (это будет цифра младшего разряда);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целая часть полученного частного снова делится на 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опять запоминаем полученный остаток (это будет цифра следующего разряда) и т. д.</a:t>
            </a:r>
          </a:p>
          <a:p>
            <a:pPr algn="l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9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 ПРИМЕР ПЕРЕВОДА ИЗ</a:t>
            </a:r>
            <a:r>
              <a:rPr lang="ru-RU" baseline="0" dirty="0"/>
              <a:t> 2, 8 и 16 </a:t>
            </a:r>
            <a:r>
              <a:rPr lang="ru-RU" baseline="0" dirty="0" err="1"/>
              <a:t>сист</a:t>
            </a:r>
            <a:r>
              <a:rPr lang="ru-RU" baseline="0" dirty="0"/>
              <a:t> счисления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  делится на новое основание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 8 или 16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полученный остаток запоминается или записывается (это будет цифра младшего разряда);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затем целая часть полученного частного снова делится на 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опять на основание 2, 8 или 16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опять запоминаем полученный остаток (это будет цифра следующего разряда)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4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Кодирование текстовой информации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itchFamily="18" charset="0"/>
              </a:rPr>
              <a:t>Нажатие любой алфавитно-цифровой клавиши на клавиатуре приводит к тому, что в компьютер посылается сигнал в виде двоичного числа, представляющего собой одно из значений </a:t>
            </a:r>
            <a:r>
              <a:rPr lang="ru-RU" sz="1200" b="1" dirty="0">
                <a:latin typeface="Times New Roman" pitchFamily="18" charset="0"/>
              </a:rPr>
              <a:t>кодовой таблицы</a:t>
            </a:r>
            <a:r>
              <a:rPr lang="ru-RU" sz="1200" dirty="0">
                <a:latin typeface="Times New Roman" pitchFamily="18" charset="0"/>
              </a:rPr>
              <a:t>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все компьютеры могли однозначно понимать тот или иной текст, необходимо использовать общепринятые стандарты кодирования текста. В прочих случаях потребуется дополнительное перекодирование или несовместимость данных. Этим стандартом и выступают кодовые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таблицы</a:t>
            </a:r>
            <a:br>
              <a:rPr lang="ru-RU" dirty="0"/>
            </a:br>
            <a:endParaRPr lang="ru-RU" sz="1200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0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Кодовая таблица</a:t>
            </a:r>
            <a:r>
              <a:rPr lang="ru-RU" sz="1200" b="1" dirty="0">
                <a:latin typeface="Times New Roman" pitchFamily="18" charset="0"/>
              </a:rPr>
              <a:t> -  это внутреннее представление символов в компьютере.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стандарта долгое время использовалась таблица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ASCII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merican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tandard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nformational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nterchange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Американский стандартный код информационного обмена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кодирования любого символа в нём использовали всего 7 бит. Как вы помните, что закодировать при помощи 7 бит можно лишь 27 символов или 128 символов. Этого достаточно, чтобы закодировать заглавные и прописные буквы латинского алфавита, арабские цифры, знаки препинания, а так же определенный набор специальных символов, к примеру, знак доллара - «$». Однако, чтобы закодировать символы алфавитов других народов (в том числе и символов русского алфавита) пришлось дополнять код до 8 бит (28=256 символов). При этом, для каждого языка использовалась свой отдельная кодировка.</a:t>
            </a:r>
            <a:br>
              <a:rPr lang="ru-RU" dirty="0"/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7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латинская буква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таблице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ASCII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представлена шестнадцатеричным кодом —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нажатии клавиши с буквой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память компьютера записывается код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01010011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представляющий собой двоичный эквивалент шестнадцатеричного числа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код может быть получен путем замены каждой шестнадцатеричной цифры её двоичным представлением. В данном случае цифра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заменена кодом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цифра 3 — кодом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0011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выводе буквы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экран, компьютер выполняет декодирование: на основании этого двоичного кода строится изображение символа.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4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широко распространен код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Unicode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Эта кодировка поддерживается в большинстве операционных систем, во всех современных браузерах и многих программах.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Unicode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явился результатом сотрудничества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Международной организации по стандартизации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 ведущими производителями компьютеров и программного обеспечения. В мире существует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живых языков, но только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 них являются официальными языками государств. Письменностей используется около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делает возможным создание универсального стандарта.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кодирования этих письменностей достаточно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-битового диапазона (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байта на символ), то есть диапазона от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FFFF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Стандарт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ASCII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занимает в кодовом пространстве свое почетное место в диапазоне от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00FF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Каждой письменности выделен свой блок кодов. На сегодняшний день кодирование всех живых официальных письменностей считается завершенным: распределено около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29000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позиций из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65535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возможных.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Кодирование графической  информации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 хранить графические объекты в компьютере можно двумя способами: как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как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изображение.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типа изображения используется свой способ кодирования.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 изображение</a:t>
            </a:r>
            <a:r>
              <a:rPr lang="ru-RU" sz="12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точек, используемых для его отображения на экране монитора.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itchFamily="18" charset="0"/>
              </a:rPr>
              <a:t>Для </a:t>
            </a: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черно-белого</a:t>
            </a:r>
            <a:r>
              <a:rPr lang="ru-RU" sz="1200" b="1" dirty="0">
                <a:latin typeface="Times New Roman" pitchFamily="18" charset="0"/>
              </a:rPr>
              <a:t> изображения информационный объем одной точки равен </a:t>
            </a: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1 биту</a:t>
            </a:r>
            <a:r>
              <a:rPr lang="ru-RU" sz="1200" b="1" dirty="0">
                <a:latin typeface="Times New Roman" pitchFamily="18" charset="0"/>
              </a:rPr>
              <a:t>, так как точка может быть либо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черной</a:t>
            </a:r>
            <a:r>
              <a:rPr lang="ru-RU" sz="1200" b="1" dirty="0">
                <a:latin typeface="Times New Roman" pitchFamily="18" charset="0"/>
              </a:rPr>
              <a:t>, либо </a:t>
            </a:r>
            <a:r>
              <a:rPr lang="ru-RU" sz="12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белой</a:t>
            </a:r>
            <a:r>
              <a:rPr lang="ru-RU" sz="1200" b="1" dirty="0">
                <a:latin typeface="Times New Roman" pitchFamily="18" charset="0"/>
              </a:rPr>
              <a:t>, что можно закодировать двумя цифрами —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</a:rPr>
              <a:t> или </a:t>
            </a:r>
            <a:r>
              <a:rPr lang="ru-RU" sz="12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ru-RU" sz="1200" b="1" dirty="0"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4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лекции рассмотрим</a:t>
            </a:r>
            <a:r>
              <a:rPr lang="ru-RU" baseline="0" dirty="0"/>
              <a:t> следующие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4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объём растрового изображения 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определяется как произведение числа входящих в изображение точек 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информационный объём одной точки 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зависит от количества возможных цветов, т. е.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N⋅q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чёрно-белом изображении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q=1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бит (например,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точка подсвечивается и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точка не подсвечивается). Поэтому для хранения чёрно-белого (без оттенков) изображения размером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точек требуется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18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atin typeface="Times New Roman" pitchFamily="18" charset="0"/>
              </a:rPr>
              <a:t>Для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кодирования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Times New Roman" pitchFamily="18" charset="0"/>
              </a:rPr>
              <a:t>цветных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графических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изображений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применяется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принцип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декомпозиции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произвольного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цвета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на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основные</a:t>
            </a:r>
            <a:r>
              <a:rPr lang="en-US" sz="1200" b="1" dirty="0">
                <a:latin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</a:rPr>
              <a:t>составляющие</a:t>
            </a:r>
            <a:r>
              <a:rPr lang="en-US" sz="1200" b="1" dirty="0">
                <a:latin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Разные цвета и их оттенки получаются за счёт наличия или отсутствия трёх основных цветов (красного, синего, зеленого) и степени их яркости. Каждая точка на экране кодируется с помощью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битов.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2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Зная количество цветов</a:t>
            </a:r>
            <a:r>
              <a:rPr lang="ru-RU" baseline="0" dirty="0"/>
              <a:t> в палитре можно определить количество информации. Так 16 цветов несут объем информации 4 бита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32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некоторых цветов представлены на слайде: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определить размер изображения нужно умножить количество пикселей в ширину на длину количество пикселей и ещё раз умножить на размер самого пикселя в байтах. I=a*b*i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примеру, цветное изображение размером 800⋅600 пикселей, занимает 60 000 байт.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5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Векторное изображение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совокупность графических примитивов. Каждый примитив состоит из элементарных отрезков кривых, параметры которых (координаты узловых точек, радиус кривизны и пр.) описываются математическими формулами.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каждой линии указываются её тип (сплошная, пунктирная, штрих-пунктирная), толщина и цвет, а замкнутые фигуры дополнительно характеризуются типом заливки.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Рассмотрим, например, такой графический примитив, как окружность радиуса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её построения необходимо и достаточно следующих исходных данных: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координаты центра окружности;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значение радиуса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цвет заполнения (если окружность не прозрачная);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цвет и толщина контура (в случае наличия контура).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97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Кодирование звуковой информации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представляет собой непрерывный сигнал — звуковую волну с меняющейся амплитудой и частотой.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7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Частота звуковой волны выражается числом колебаний в секунду и измеряется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герцах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(Гц,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Hz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Человеческое ухо способно воспринимать звуки в диапазоне от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Гц до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кГц, который называют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звуковым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6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Современные звуковые карты обеспечивают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или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-битную глубину кодирования звука.</a:t>
            </a:r>
            <a:endParaRPr lang="ru-RU" dirty="0"/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Важной характеристикой при кодировании звука является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частота дискретизации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количество измерений уровней сигнала за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секунду: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(одно) измерение в секунду соответствует частоте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Гц;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измерений в секунду соответствует частоте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кГц.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78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помнить, что чем выше качество цифрового звука, тем больше информационный объем звукового файла.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длительности звучания 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минуту и среднем качестве звука (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бит, 24 кГц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= 60⋅24000⋅16 бит = 23040000 бит = 2880000 байт = 2812,5 Кбайт = 2,75 Мбайт.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72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говорят о видеозаписи, прежде всего имеют в виду движущееся изображение на экране телевизора или монитора.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Любой видеоряд можно разложить на две составляющие: звуковую и графическую.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обработкой видеоматериалов понимается процесс оцифровки, то есть кодирования видеоинформации. После кодирования видеоинформация будет находиться в двоичном формате, а, как известно, процессор персонального компьютера только и способен взаимодействовать с любой информацией, которая является двоичным кодом. Двоичный код -- последовательность бит, 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состоящая из 0 и 1.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Следовательно, операция кодирования видеоинформации будет заключаться в сочетании операций кодирования звуковой информации и кодирования графической информации.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Кодирование и измерение информации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информатике большое число информационных процессов проходит с использованием кодирования данных. Поэтому понимание данного процесса очень важно при постижении азов этой науки.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53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(СЛАЙД)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1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переход от одной формы представления информации к другой, наиболее удобной для её хранения, передачи или обработки.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Декодирование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процесс по восстановлению первоначальной формы представления информации, т. е. операция, обратная кодированию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три основных способа кодирования текста: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специальных рисунков или значков;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чисел;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символьный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символов того же алфавита, что и исходный текст.</a:t>
            </a:r>
          </a:p>
          <a:p>
            <a:pPr algn="just">
              <a:lnSpc>
                <a:spcPct val="150000"/>
              </a:lnSpc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Зачем кодировать информацию? </a:t>
            </a:r>
          </a:p>
          <a:p>
            <a:pPr algn="just">
              <a:lnSpc>
                <a:spcPct val="150000"/>
              </a:lnSpc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необходимо ответить на вопрос для чего кодировать информацию?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 в том, что компьютер способен обрабатывать и хранить только лишь один вид представления данных – цифровой. Поэтому любую входящую в него информацию необходимо переводить в цифровой вид.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4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чем перейти к правилам представления числовой информации в компьютере, напомним общие сведения о системах счисления и связях между ними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Система счисления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-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совокупность   приемов   и  правил  записи чисел с помощью определенного набора символов.</a:t>
            </a:r>
            <a:endParaRPr lang="ru-RU" sz="1200" b="1" dirty="0">
              <a:latin typeface="Times New Roman" pitchFamily="18" charset="0"/>
            </a:endParaRPr>
          </a:p>
          <a:p>
            <a:r>
              <a:rPr lang="ru-RU" dirty="0"/>
              <a:t>Выделяют непозиционную СС и позиционную 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4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Количество, используемых  цифр называется </a:t>
            </a:r>
            <a:r>
              <a:rPr lang="ru-RU" sz="1200" b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позиционной системы счисления.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Совокупность различных цифр, используемых в позиционной системе счисления для записи чисел, называется   </a:t>
            </a:r>
            <a:r>
              <a:rPr lang="ru-RU" sz="12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алфавитом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позиционной системы счисления.</a:t>
            </a:r>
            <a:endParaRPr lang="ru-RU" sz="2000" b="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Times New Roman" pitchFamily="18" charset="0"/>
              </a:rPr>
              <a:t>(Расшифровать </a:t>
            </a:r>
            <a:r>
              <a:rPr lang="ru-RU" sz="1200" b="1" dirty="0" err="1">
                <a:latin typeface="Times New Roman" pitchFamily="18" charset="0"/>
              </a:rPr>
              <a:t>табл</a:t>
            </a:r>
            <a:r>
              <a:rPr lang="ru-RU" sz="1200" b="1" dirty="0">
                <a:latin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Компьютеры используют двоичную систему потому, что она имеет ряд преимуществ перед другими системами: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ее реализации нужны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технические устройства с двумя устойчивыми состояниями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(есть ток - нет тока, включен-выключен)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Плюсы использования двоичной СС: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представление информации посредством только двух состояний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надежно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помехоустойчиво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выполнения логических преобразований информации;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двоичная арифметика намного проще десятичной.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Недостаток двоичной системы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быстрый рост числа разрядов, необходимых для записи чисел.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Двоичная система, удобная для компьютеров, для человека неудобна из-за ее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громоздкости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непривычной записи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 чисел из десятичной системы в двоичную и наоборот выполняет машина. Однако, чтобы профессионально использовать компьютер, следует научиться понимать слово машины. Для этого и разработаны восьмеричная и шестнадцатеричная системы.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Числа в этих системах читаются почти так же легко, как десятичные, они требуют соответственно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три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(восьмеричная) и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четыре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(шестнадцатеричная)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раза меньше разрядов, чем в двоичной системе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(ведь числа 8 и 16 - соответственно, третья и четвертая степени числа 2).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 </a:t>
            </a:r>
            <a:r>
              <a:rPr lang="ru-RU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восьмеричных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шестнадцатеричных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чисел</a:t>
            </a:r>
            <a:r>
              <a:rPr lang="ru-RU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двоичную систему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очень прост: достаточно каждую цифру заменить эквивалентной ей двоичной </a:t>
            </a:r>
            <a:r>
              <a:rPr lang="ru-RU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триадой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(тройкой цифр) или </a:t>
            </a:r>
            <a:r>
              <a:rPr lang="ru-RU" sz="1200" b="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тетрадой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(четверкой цифр).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общем случае любое число N в позиционной системе счисления можно представить в виде:</a:t>
            </a:r>
            <a:endParaRPr lang="ru-RU" sz="1200" b="1" dirty="0">
              <a:latin typeface="Times New Roman" pitchFamily="18" charset="0"/>
            </a:endParaRPr>
          </a:p>
          <a:p>
            <a:pPr algn="ctr"/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 =</a:t>
            </a:r>
            <a:r>
              <a:rPr lang="en-US" sz="1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="1" baseline="-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baseline="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+…+a</a:t>
            </a:r>
            <a:r>
              <a:rPr lang="en-US" sz="1400" b="1" baseline="-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1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+…+a</a:t>
            </a:r>
            <a:r>
              <a:rPr lang="en-US" sz="1400" b="1" baseline="-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1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1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3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представлены</a:t>
            </a:r>
            <a:r>
              <a:rPr lang="ru-RU" baseline="0" dirty="0"/>
              <a:t> позиции цифр в числе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F20A8-0752-478F-BCB0-E49F10AF2C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DBA65-D788-4020-9B97-0DA17F2A1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8A4EC-ADCB-4260-A059-349218F6B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39295-FAE1-44CA-B908-7F16B01AEE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6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9F1B1-6881-41B3-8068-CFE576876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FF170-A7F9-4204-9003-CCE0FBC00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8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9905-002A-4CB2-83C4-21D03385F9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2AA6C-562D-44EF-9CB9-B4E2A2BBE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3EDD5-04A8-4942-8027-ED7D2F4ED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5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438AE-6B97-4AAD-B31C-2E18DA481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48BE5-7D1C-497B-BEEC-B857D9077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267AC-6E23-4694-B168-D0B4E6AC0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263C34-C0E9-4DAD-9A0B-A113E3873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1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6" y="215996"/>
            <a:ext cx="8539336" cy="1143000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ФГБОУ ВО </a:t>
            </a:r>
            <a:r>
              <a:rPr lang="ru-RU" sz="20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КрасГМУ</a:t>
            </a:r>
            <a:r>
              <a:rPr lang="ru-RU" sz="20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им. проф. В.Ф. </a:t>
            </a:r>
            <a:r>
              <a:rPr lang="ru-RU" sz="20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20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Минздрава России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Фармацевтический колледж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Кодирование информации</a:t>
            </a:r>
            <a:endParaRPr lang="ru-RU" sz="28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				</a:t>
            </a:r>
            <a:endParaRPr lang="ru-RU" sz="1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видеолекция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для студентов 1 курса,</a:t>
            </a:r>
            <a:r>
              <a:rPr lang="ru-RU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обучающихся по специальности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31.02.03 Лабораторная диагностика, </a:t>
            </a:r>
            <a:b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/>
              <a:t>34.02.01 Сестринское дело, 33.02.01 Фармация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преподаватель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Елена Павловна Клобертанц</a:t>
            </a:r>
            <a:endParaRPr lang="ru-RU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Красноярск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is20-2019.susu.ru/utkinaea/wp-content/uploads/sites/2/2020/05/digital-kz-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/>
          <a:stretch/>
        </p:blipFill>
        <p:spPr bwMode="auto">
          <a:xfrm>
            <a:off x="-2256" y="3933056"/>
            <a:ext cx="3364723" cy="29249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9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512" y="548680"/>
            <a:ext cx="8660135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десятичной системе счисления: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435,67=4*10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+3*10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+ 5*10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+ 6*10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+ 7*10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двоичной системе счисления: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10110,1</a:t>
            </a:r>
            <a:r>
              <a:rPr lang="ru-RU" sz="2800" b="1" dirty="0">
                <a:latin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=1*2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+0*2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+ 0*2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>
                <a:latin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*2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  <a:p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шестнадцатеричной системе счисления: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5*16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+ 13*16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+ 8*16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+ 10*16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+ 12*16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386961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числа из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позиционной системы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десятичную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систему счисления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5575" y="1772816"/>
            <a:ext cx="788290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1011,11</a:t>
            </a:r>
            <a:r>
              <a:rPr lang="ru-RU" sz="4000" b="1" baseline="-30000" dirty="0">
                <a:solidFill>
                  <a:srgbClr val="A50021"/>
                </a:solidFill>
                <a:latin typeface="Times New Roman" pitchFamily="18" charset="0"/>
              </a:rPr>
              <a:t>2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+0*2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 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+1*2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600" b="1" baseline="30000" dirty="0">
              <a:latin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= 11,75</a:t>
            </a:r>
            <a:r>
              <a:rPr lang="ru-RU" sz="3600" b="1" baseline="-30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4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051720" y="908720"/>
            <a:ext cx="5122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4000" b="1" baseline="-30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7*8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+ 2*8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4000" b="1" baseline="-30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2492896"/>
            <a:ext cx="825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-30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 1*16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+ 10*16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+ 5*16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421</a:t>
            </a:r>
            <a:r>
              <a:rPr lang="ru-RU" sz="4000" b="1" baseline="-30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2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96448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целого числа N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десятичной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другую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позиционную систему счисления с основанием р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013" y="1412776"/>
            <a:ext cx="8549704" cy="3114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перевода целой части числа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из следующих этапов: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число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делится на новое основание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полученный остаток запоминается или записывается (это будет цифра младшего разряда);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целая часть полученного частного снова делится на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опять запоминаем полученный остаток (это будет цифра следующего разряда) и т. д.</a:t>
            </a:r>
          </a:p>
        </p:txBody>
      </p:sp>
    </p:spTree>
    <p:extLst>
      <p:ext uri="{BB962C8B-B14F-4D97-AF65-F5344CB8AC3E}">
        <p14:creationId xmlns:p14="http://schemas.microsoft.com/office/powerpoint/2010/main" val="7172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643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7" y="5782353"/>
            <a:ext cx="58519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75</a:t>
            </a:r>
            <a:r>
              <a:rPr kumimoji="0" lang="ru-RU" altLang="ru-RU" sz="3200" b="0" u="none" strike="noStrike" cap="none" normalizeH="0" baseline="-250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altLang="ru-RU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=1001011</a:t>
            </a:r>
            <a:r>
              <a:rPr kumimoji="0" lang="ru-RU" altLang="ru-RU" sz="3200" b="0" u="none" strike="noStrike" cap="none" normalizeH="0" baseline="-250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=113</a:t>
            </a:r>
            <a:r>
              <a:rPr kumimoji="0" lang="ru-RU" altLang="ru-RU" sz="3200" b="0" u="none" strike="noStrike" cap="none" normalizeH="0" baseline="-250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altLang="ru-RU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=4B</a:t>
            </a:r>
            <a:r>
              <a:rPr kumimoji="0" lang="ru-RU" altLang="ru-RU" sz="3200" b="0" u="none" strike="noStrike" cap="none" normalizeH="0" baseline="-250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br>
              <a:rPr kumimoji="0" lang="ru-RU" altLang="ru-RU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32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4909677"/>
            <a:ext cx="8075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</a:t>
            </a:r>
            <a:r>
              <a:rPr kumimoji="0" lang="ru-RU" altLang="ru-RU" sz="20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остаток </a:t>
            </a: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ru-RU" altLang="ru-RU" sz="2000" b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altLang="ru-RU" sz="20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записывается шестнадцатеричной цифрой </a:t>
            </a: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000" b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ru-RU" altLang="ru-RU" sz="20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865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48880"/>
            <a:ext cx="7200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Представление нечисловой информации в компьютере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90922-1BAB-C8DB-F269-6F4B82C894F2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https://youtu.be/3BDE0oxevUQ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CD5F-24DD-BA44-8B04-781634942CC4}"/>
              </a:ext>
            </a:extLst>
          </p:cNvPr>
          <p:cNvSpPr txBox="1"/>
          <p:nvPr/>
        </p:nvSpPr>
        <p:spPr>
          <a:xfrm>
            <a:off x="2286000" y="43651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https://youtu.be/dvdLe7XOmTU</a:t>
            </a:r>
          </a:p>
        </p:txBody>
      </p:sp>
    </p:spTree>
    <p:extLst>
      <p:ext uri="{BB962C8B-B14F-4D97-AF65-F5344CB8AC3E}">
        <p14:creationId xmlns:p14="http://schemas.microsoft.com/office/powerpoint/2010/main" val="390636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71472" y="533400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Кодирование текстовой информации</a:t>
            </a:r>
          </a:p>
        </p:txBody>
      </p:sp>
      <p:pic>
        <p:nvPicPr>
          <p:cNvPr id="49155" name="Picture 3" descr="BS0055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9922" y="1484784"/>
            <a:ext cx="39370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337" y="1700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Нажатие любой алфавитно-цифровой клавиши на клавиатуре приводит к тому, что в компьютер посылается сигнал в виде двоичного числа, представляющего собой одно из значений </a:t>
            </a:r>
            <a:r>
              <a:rPr lang="ru-RU" sz="2000" b="1" dirty="0">
                <a:latin typeface="Times New Roman" pitchFamily="18" charset="0"/>
              </a:rPr>
              <a:t>кодовой таблицы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11560" y="476672"/>
            <a:ext cx="799288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</a:rPr>
              <a:t>Кодовая таблица</a:t>
            </a:r>
            <a:r>
              <a:rPr lang="ru-RU" sz="2400" b="1" dirty="0">
                <a:latin typeface="Times New Roman" pitchFamily="18" charset="0"/>
              </a:rPr>
              <a:t> -  это внутреннее представление символов в компьютере.</a:t>
            </a:r>
          </a:p>
        </p:txBody>
      </p:sp>
      <p:pic>
        <p:nvPicPr>
          <p:cNvPr id="95234" name="Picture 2" descr="53305_html_4377f1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5209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265" y="1535596"/>
            <a:ext cx="176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ASCII-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3305_html_4377f1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5358396" cy="36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3870047"/>
            <a:ext cx="842493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латинская буква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таблице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представлена шестнадцатеричным кодом —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нажатии клавиши с буквой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память компьютера записывается код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01010011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представляющий собой двоичный эквивалент шестнадцатеричного числа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Этот код может быть получен путем замены каждой шестнадцатеричной цифры её двоичным представлением. В данном случае цифра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заменена кодом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0101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цифра 3 — кодом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0011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выводе буквы 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экран, компьютер выполняет декодирование: на основании этого двоичного кода строится изображение символа.</a:t>
            </a: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24744"/>
            <a:ext cx="288032" cy="288032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288032" cy="288032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0648"/>
            <a:ext cx="288032" cy="288032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yrill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5"/>
          <a:stretch/>
        </p:blipFill>
        <p:spPr bwMode="auto">
          <a:xfrm>
            <a:off x="611559" y="404664"/>
            <a:ext cx="815953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5332"/>
            <a:ext cx="369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Кодовая таблица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Unicode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кодирования информации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числовой информации в компьютере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нечисловой информации в компьютере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4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396552" y="208773"/>
            <a:ext cx="9334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Кодирование графической  информации</a:t>
            </a:r>
          </a:p>
        </p:txBody>
      </p:sp>
      <p:pic>
        <p:nvPicPr>
          <p:cNvPr id="3" name="Picture 23" descr="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3021" y="208773"/>
            <a:ext cx="1398186" cy="141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9512" y="470383"/>
            <a:ext cx="1546046" cy="14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256490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 хранить графические объекты в компьютере можно двумя способами: как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как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изображение.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типа изображения используется свой способ кодирования.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 изображение</a:t>
            </a:r>
            <a:r>
              <a:rPr lang="ru-RU" sz="20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совокупность точек, используемых для его отображения на экране монитора.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06" name="Picture 2" descr="ra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47" y="1106938"/>
            <a:ext cx="7279663" cy="4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4179" y="5483779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черно</a:t>
            </a:r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</a:rPr>
              <a:t>-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белого</a:t>
            </a:r>
            <a:r>
              <a:rPr lang="ru-RU" sz="2000" b="1" dirty="0">
                <a:latin typeface="Times New Roman" pitchFamily="18" charset="0"/>
              </a:rPr>
              <a:t> изображения информационный объем одной точки равен 1 биту, так как точка может быть либо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черной</a:t>
            </a:r>
            <a:r>
              <a:rPr lang="ru-RU" sz="2000" b="1" dirty="0">
                <a:latin typeface="Times New Roman" pitchFamily="18" charset="0"/>
              </a:rPr>
              <a:t>, либо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белой</a:t>
            </a:r>
            <a:r>
              <a:rPr lang="ru-RU" sz="2000" b="1" dirty="0">
                <a:latin typeface="Times New Roman" pitchFamily="18" charset="0"/>
              </a:rPr>
              <a:t>, что можно закодировать двумя цифрами —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ru-RU" sz="2000" b="1" dirty="0">
                <a:latin typeface="Times New Roman" pitchFamily="18" charset="0"/>
              </a:rPr>
              <a:t> или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ru-RU" sz="20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65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5878"/>
            <a:ext cx="849694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объём растрового изображения (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определяется как произведение числа входящих в изображение точек (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информационный объём одной точки (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зависит от количества возможных цветов, т. е.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N⋅q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868" y="2564323"/>
            <a:ext cx="85086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чёрно-белом изображении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q=1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бит (например,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точка подсвечивается и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точка не подсвечивается). Поэтому для хранения чёрно-белого (без оттенков) изображения размером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точек требуется 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76A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4E4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57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21546" y="1573841"/>
            <a:ext cx="8814950" cy="21036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(Red, R)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(Green, G)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(Blue, В).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562" t="23496" r="29126" b="16276"/>
          <a:stretch/>
        </p:blipFill>
        <p:spPr>
          <a:xfrm>
            <a:off x="3059832" y="2060848"/>
            <a:ext cx="5760640" cy="450377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4582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Для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кодирования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</a:rPr>
              <a:t>цветных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графических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изображений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применяется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принцип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декомпозиции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произвольного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цвета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основные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составляющие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0354" name="Picture 2" descr="https://avatars.mds.yandex.net/get-pdb/1380368/cff0f475-ca3a-48b2-ac24-09e87255291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6" y="4340449"/>
            <a:ext cx="1885667" cy="18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52425" y="487417"/>
            <a:ext cx="1447832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sz="4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4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65574"/>
              </p:ext>
            </p:extLst>
          </p:nvPr>
        </p:nvGraphicFramePr>
        <p:xfrm>
          <a:off x="251520" y="1700808"/>
          <a:ext cx="8569325" cy="3767456"/>
        </p:xfrm>
        <a:graphic>
          <a:graphicData uri="http://schemas.openxmlformats.org/drawingml/2006/table">
            <a:tbl>
              <a:tblPr/>
              <a:tblGrid>
                <a:gridCol w="37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цвета,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(битов)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цветов в палитре,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=16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 = 256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=65536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=16777216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ML-color-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5" y="1484784"/>
            <a:ext cx="892493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5532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некоторых цветов:</a:t>
            </a:r>
          </a:p>
          <a:p>
            <a:pPr algn="ctr"/>
            <a:r>
              <a:rPr lang="ru-RU" sz="2800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i="0" dirty="0">
              <a:solidFill>
                <a:srgbClr val="4E4E3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1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9512" y="476672"/>
            <a:ext cx="871296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Векторное изображение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совокупность графических примитивов. Каждый примитив состоит из элементарных отрезков кривых, параметры которых (координаты узловых точек, радиус кривизны и пр.) описываются математическими формулами.</a:t>
            </a:r>
          </a:p>
        </p:txBody>
      </p:sp>
      <p:pic>
        <p:nvPicPr>
          <p:cNvPr id="102402" name="Picture 2" descr="https://cf.ppt-online.org/files/slide/f/FH7K4q5zchSfV9JpTZQIg1AYtDPjMnkvxXrOwE/slide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3910"/>
          <a:stretch/>
        </p:blipFill>
        <p:spPr bwMode="auto">
          <a:xfrm>
            <a:off x="179512" y="2171411"/>
            <a:ext cx="3960440" cy="27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0480" y="22048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векторном рисунке кодируется обычным способом, как хранятся тексты, формулы, числа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хранится не графическое изображение, а только координаты и характеристики изображения его деталей. Поэтому для хранения векторных изображений требуется существенно меньше памяти, чем растровых изображений.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26133" y="540405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Кодирование </a:t>
            </a:r>
          </a:p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звуковой информации</a:t>
            </a:r>
          </a:p>
        </p:txBody>
      </p:sp>
      <p:pic>
        <p:nvPicPr>
          <p:cNvPr id="3" name="Picture 4" descr="LC1504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538" y="0"/>
            <a:ext cx="17954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ROF0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11" y="-50800"/>
            <a:ext cx="2143140" cy="211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4130" y="2996952"/>
            <a:ext cx="43204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представляет собой непрерывный сигнал — звуковую волну с меняющейся амплитудой и частотой.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0114" name="Picture 2" descr="zvuk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37596400"/>
              </p:ext>
            </p:extLst>
          </p:nvPr>
        </p:nvGraphicFramePr>
        <p:xfrm>
          <a:off x="5014912" y="3174981"/>
          <a:ext cx="3543300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3781349" imgH="2295449" progId="Excel.Sheet.8">
                  <p:embed/>
                </p:oleObj>
              </mc:Choice>
              <mc:Fallback>
                <p:oleObj name="Диаграмма" r:id="rId3" imgW="3781349" imgH="2295449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174981"/>
                        <a:ext cx="3543300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21581307"/>
              </p:ext>
            </p:extLst>
          </p:nvPr>
        </p:nvGraphicFramePr>
        <p:xfrm>
          <a:off x="179388" y="1278235"/>
          <a:ext cx="3381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4638751" imgH="2952902" progId="Excel.Sheet.8">
                  <p:embed/>
                </p:oleObj>
              </mc:Choice>
              <mc:Fallback>
                <p:oleObj name="Диаграмма" r:id="rId5" imgW="4638751" imgH="2952902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78235"/>
                        <a:ext cx="3381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06781522"/>
              </p:ext>
            </p:extLst>
          </p:nvPr>
        </p:nvGraphicFramePr>
        <p:xfrm>
          <a:off x="4429125" y="1222037"/>
          <a:ext cx="47148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7" imgW="4638751" imgH="2952902" progId="Excel.Sheet.8">
                  <p:embed/>
                </p:oleObj>
              </mc:Choice>
              <mc:Fallback>
                <p:oleObj name="Диаграмма" r:id="rId7" imgW="4638751" imgH="2952902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222037"/>
                        <a:ext cx="47148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4514835" y="5812658"/>
            <a:ext cx="4067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амплитуда, тем громче звук</a:t>
            </a:r>
          </a:p>
        </p:txBody>
      </p:sp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179388" y="3207081"/>
            <a:ext cx="3529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частота сигнала, тем выше тон звука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266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бит, отводимое на один звуковой сигнал, называют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кодирования звука.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564" y="1148910"/>
            <a:ext cx="84519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кодировании звуковой информации непрерывный сигнал заменяется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превращается в последовательность электрических импульсов (двоичных нулей и единиц).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991" y="2249998"/>
            <a:ext cx="84224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перевода звуковых сигналов от непрерывной формы представления к дискретной, цифровой форме называют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1139" name="Picture 3" descr="https://fs00.infourok.ru/images/doc/237/143244/1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21000" r="2351" b="16001"/>
          <a:stretch/>
        </p:blipFill>
        <p:spPr bwMode="auto">
          <a:xfrm>
            <a:off x="2555776" y="4072896"/>
            <a:ext cx="5616624" cy="27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5" y="3074087"/>
            <a:ext cx="84249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дискретизации звука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количество измерений громкости звука за одну секунду.</a:t>
            </a:r>
          </a:p>
        </p:txBody>
      </p:sp>
    </p:spTree>
    <p:extLst>
      <p:ext uri="{BB962C8B-B14F-4D97-AF65-F5344CB8AC3E}">
        <p14:creationId xmlns:p14="http://schemas.microsoft.com/office/powerpoint/2010/main" val="20827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20888"/>
            <a:ext cx="705678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кодирования информации</a:t>
            </a:r>
          </a:p>
          <a:p>
            <a:pPr marL="342900" indent="-342900" algn="ctr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ds04.infourok.ru/uploads/ex/03cd/00052064-91e5a44e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011061" cy="52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5034081"/>
            <a:ext cx="842493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длительности звучания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минуту и среднем качестве звука (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бит, 24 кГц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= 24000⋅60 ⋅ 16 бит =23040000 бит =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2880000 байт = 2812,5 Кбайт = 2,75 Мбайт.</a:t>
            </a:r>
          </a:p>
        </p:txBody>
      </p:sp>
    </p:spTree>
    <p:extLst>
      <p:ext uri="{BB962C8B-B14F-4D97-AF65-F5344CB8AC3E}">
        <p14:creationId xmlns:p14="http://schemas.microsoft.com/office/powerpoint/2010/main" val="208257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828800" y="71560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</a:rPr>
              <a:t>Кодирование видеоинформации</a:t>
            </a:r>
          </a:p>
        </p:txBody>
      </p:sp>
      <p:pic>
        <p:nvPicPr>
          <p:cNvPr id="5" name="Picture 8" descr="schl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3688"/>
            <a:ext cx="2355573" cy="17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https://spravochnick.ru/assets/files/articles/inf1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6278"/>
            <a:ext cx="7429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1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900igr.net/up/datas/250702/0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r="1963" b="19151"/>
          <a:stretch/>
        </p:blipFill>
        <p:spPr bwMode="auto">
          <a:xfrm>
            <a:off x="0" y="1268761"/>
            <a:ext cx="8964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информационный объем видеофайла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0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06084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928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переход от одной формы представления информации к другой, наиболее удобной для её хранения, передачи или обработки.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34897"/>
            <a:ext cx="8424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Декодирование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процесс по восстановлению первоначальной формы представления информации, т. е. операция, обратная кодированию.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8424936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три основных способа кодирования текста: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специальных рисунков или значков;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чисел;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 помощью символов того же алфавита, что и исходный текст.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38" name="Picture 2" descr="Кодирование информации - Учебное портфолио Ростислава Коновало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3465" r="16325" b="9167"/>
          <a:stretch/>
        </p:blipFill>
        <p:spPr bwMode="auto">
          <a:xfrm>
            <a:off x="2195735" y="4941168"/>
            <a:ext cx="3888433" cy="18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36912"/>
            <a:ext cx="66967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числовой информации в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412912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13613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Система счисления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-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совокупность   приемов   и  правил  записи чисел с помощью определенного набора символов.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64259" y="1464568"/>
            <a:ext cx="2444452" cy="4001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Система счисления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286" y="2161708"/>
            <a:ext cx="36576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непозиционная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2279" y="2142722"/>
            <a:ext cx="29718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позиционная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771800" y="1860793"/>
            <a:ext cx="1089854" cy="22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00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755579" y="1883668"/>
            <a:ext cx="1472605" cy="19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0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4592" y="3165048"/>
            <a:ext cx="35052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каждой цифре соответствует величина</a:t>
            </a:r>
            <a:r>
              <a:rPr lang="ru-RU" sz="2000" b="1" dirty="0">
                <a:latin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зависящая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нахождения этой цифры в записи числа.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65079" y="3150547"/>
            <a:ext cx="40386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вклад каждой цифры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от её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(позиции) в последовательности цифр, изображающей число.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07704" y="25313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508179" y="2531368"/>
            <a:ext cx="0" cy="633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/>
          </a:p>
        </p:txBody>
      </p:sp>
      <p:pic>
        <p:nvPicPr>
          <p:cNvPr id="92162" name="Picture 2" descr="Системы счисления - Учебный сайт студентки Киян Софии специальности  &amp;quot;Дошкольное образование&amp;quot; группа 525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r="48354"/>
          <a:stretch/>
        </p:blipFill>
        <p:spPr bwMode="auto">
          <a:xfrm>
            <a:off x="664442" y="4668010"/>
            <a:ext cx="2827437" cy="21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Системы счисления - Учебный сайт студентки Киян Софии специальности  &amp;quot;Дошкольное образование&amp;quot; группа 525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1" t="27355" b="7988"/>
          <a:stretch/>
        </p:blipFill>
        <p:spPr bwMode="auto">
          <a:xfrm>
            <a:off x="5076786" y="4668010"/>
            <a:ext cx="3050417" cy="21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3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22040" y="651260"/>
            <a:ext cx="86424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Количество, используемых  цифр называется </a:t>
            </a:r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позиционной системы счисления.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9632" y="0"/>
            <a:ext cx="6985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Позиционная система счисления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2040" y="1392423"/>
            <a:ext cx="8642448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Совокупность различных цифр, используемых в позиционной системе счисления для записи чисел, называется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алфавитом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позиционной системы счисления.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36319"/>
              </p:ext>
            </p:extLst>
          </p:nvPr>
        </p:nvGraphicFramePr>
        <p:xfrm>
          <a:off x="322040" y="2861948"/>
          <a:ext cx="8642448" cy="3970762"/>
        </p:xfrm>
        <a:graphic>
          <a:graphicData uri="http://schemas.openxmlformats.org/drawingml/2006/table">
            <a:tbl>
              <a:tblPr/>
              <a:tblGrid>
                <a:gridCol w="331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р &gt; 10 – идёт прибавление латинских букв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=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=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0, 1, 2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=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Восьмеричная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1, …,7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= 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Шестнадцатеричная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1, …, 9,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63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016" y="188640"/>
            <a:ext cx="838944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</a:rPr>
              <a:t>В компьютере наиболее удобной является работа с </a:t>
            </a:r>
            <a:r>
              <a:rPr lang="ru-RU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двоичной системой  </a:t>
            </a:r>
            <a:r>
              <a:rPr lang="ru-RU" sz="2000" dirty="0">
                <a:latin typeface="Times New Roman" pitchFamily="18" charset="0"/>
              </a:rPr>
              <a:t> счисления.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работы с памятью компьютера удобно использовать представление информации с помощью еще двух систем счисления: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восьмеричной (р = 8</a:t>
            </a:r>
            <a:r>
              <a:rPr lang="ru-RU" sz="2000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r>
              <a:rPr lang="ru-RU" sz="2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шестнадцатеричной (р = 16).</a:t>
            </a:r>
            <a:r>
              <a:rPr lang="ru-RU" sz="2000" dirty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2791230"/>
            <a:ext cx="36064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=000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2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=0000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=001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2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=0001</a:t>
            </a:r>
            <a:r>
              <a:rPr lang="ru-RU" sz="20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70658" name="Picture 2" descr="https://studfile.net/html/2706/248/html_IdY4YVjxTN.vcvH/img-UP3nT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7" y="5013176"/>
            <a:ext cx="728203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Зачем нужны системы счисления: двоичная и другие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/>
        </p:blipFill>
        <p:spPr bwMode="auto">
          <a:xfrm>
            <a:off x="4481736" y="2404942"/>
            <a:ext cx="3833521" cy="18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6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1"/>
          <p:cNvSpPr>
            <a:spLocks noChangeArrowheads="1"/>
          </p:cNvSpPr>
          <p:nvPr/>
        </p:nvSpPr>
        <p:spPr bwMode="auto">
          <a:xfrm>
            <a:off x="251520" y="404664"/>
            <a:ext cx="84969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общем случае любое число N в позиционной системе счисления можно представить в виде:</a:t>
            </a:r>
            <a:endParaRPr lang="ru-RU" sz="2800" b="1" dirty="0">
              <a:latin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 =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+…+a</a:t>
            </a:r>
            <a:r>
              <a:rPr lang="en-US" sz="3200" b="1" baseline="-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32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+…+a</a:t>
            </a:r>
            <a:r>
              <a:rPr lang="en-US" sz="3200" b="1" baseline="-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*p</a:t>
            </a:r>
            <a:r>
              <a:rPr lang="en-US" sz="32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6" y="4808184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321= 3</a:t>
            </a:r>
            <a:r>
              <a:rPr lang="ru-RU" sz="2800" b="1" dirty="0">
                <a:latin typeface="Times New Roman" pitchFamily="18" charset="0"/>
                <a:sym typeface="Symbol" pitchFamily="18" charset="2"/>
              </a:rPr>
              <a:t>*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100+2*10+1=3*10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+2*10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+1*10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6192" y="3868308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Позиционный тип десятичной системы:</a:t>
            </a:r>
          </a:p>
        </p:txBody>
      </p:sp>
    </p:spTree>
    <p:extLst>
      <p:ext uri="{BB962C8B-B14F-4D97-AF65-F5344CB8AC3E}">
        <p14:creationId xmlns:p14="http://schemas.microsoft.com/office/powerpoint/2010/main" val="121228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2978</Words>
  <Application>Microsoft Office PowerPoint</Application>
  <PresentationFormat>Экран (4:3)</PresentationFormat>
  <Paragraphs>261</Paragraphs>
  <Slides>33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Тема Office</vt:lpstr>
      <vt:lpstr>Диаграмма</vt:lpstr>
      <vt:lpstr>ФГБОУ ВО КрасГМУ им. проф. В.Ф. Войно-Ясенецкого Минздрава России 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Клобертанц</cp:lastModifiedBy>
  <cp:revision>71</cp:revision>
  <dcterms:created xsi:type="dcterms:W3CDTF">2011-08-15T03:33:47Z</dcterms:created>
  <dcterms:modified xsi:type="dcterms:W3CDTF">2023-09-17T04:23:13Z</dcterms:modified>
</cp:coreProperties>
</file>