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059" y="1938930"/>
            <a:ext cx="869188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550" y="407310"/>
            <a:ext cx="796290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590" y="1325520"/>
            <a:ext cx="8338819" cy="4754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viewer.yndex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cology.ru/specialist/treatment/tn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ocviewer.yndex.ru/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viewer.yndex.ru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59" y="776880"/>
            <a:ext cx="74898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Times New Roman"/>
                <a:cs typeface="Times New Roman"/>
              </a:rPr>
              <a:t>Классификации </a:t>
            </a:r>
            <a:r>
              <a:rPr sz="3200" b="0" dirty="0">
                <a:latin typeface="Times New Roman"/>
                <a:cs typeface="Times New Roman"/>
              </a:rPr>
              <a:t>злокачественных  опухолей, маршрутизация и  диспансеризация онкологических</a:t>
            </a:r>
            <a:r>
              <a:rPr sz="3200" b="0" spc="-55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больных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422550"/>
            <a:ext cx="8390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0" marR="5080" indent="-36258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Коды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группы кодов злокачественных новообразований </a:t>
            </a:r>
            <a:r>
              <a:rPr sz="2400" dirty="0">
                <a:latin typeface="Times New Roman"/>
                <a:cs typeface="Times New Roman"/>
              </a:rPr>
              <a:t>по  </a:t>
            </a:r>
            <a:r>
              <a:rPr sz="2400" spc="-5" dirty="0">
                <a:latin typeface="Times New Roman"/>
                <a:cs typeface="Times New Roman"/>
              </a:rPr>
              <a:t>МКБ-10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8924" y="1411884"/>
          <a:ext cx="8431530" cy="497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660"/>
                <a:gridCol w="1724660"/>
                <a:gridCol w="5736589"/>
              </a:tblGrid>
              <a:tr h="740410"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С81—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С85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Лимфомы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0060"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81380">
                        <a:lnSpc>
                          <a:spcPct val="925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С88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С90.0,  С90.2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С9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(MOTNAC)” или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3)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301625">
                        <a:lnSpc>
                          <a:spcPct val="925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Злокачественные иммунопролиферативные болезни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Множественная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миелома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экстрамедуллярная плазмоцитома  Другие ЗНО лимфоидной, кроветворной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родственных им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тканей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7770"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016635">
                        <a:lnSpc>
                          <a:spcPts val="178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С90.1;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С9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Лейкозы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7310"/>
            <a:ext cx="7579995" cy="513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8040" marR="330200" indent="56007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Международная Классификация  Онкологических Болезней -2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725" dirty="0">
                <a:latin typeface="Times New Roman"/>
                <a:cs typeface="Times New Roman"/>
              </a:rPr>
              <a:t>(ICD-О-2)ICD-О-2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355600" marR="1739900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ДОБРОКАЧЕСТВЕННЫЕ  НОВООБРАЗОВАНИЯ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680" dirty="0">
                <a:latin typeface="Times New Roman"/>
                <a:cs typeface="Times New Roman"/>
              </a:rPr>
              <a:t>(ICD-О-2)D10-D36)</a:t>
            </a:r>
            <a:endParaRPr sz="2800">
              <a:latin typeface="Times New Roman"/>
              <a:cs typeface="Times New Roman"/>
            </a:endParaRPr>
          </a:p>
          <a:p>
            <a:pPr marL="355600" marR="656590" indent="-342900">
              <a:lnSpc>
                <a:spcPts val="30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Включено: </a:t>
            </a:r>
            <a:r>
              <a:rPr sz="2800" spc="-5" dirty="0">
                <a:latin typeface="Times New Roman"/>
                <a:cs typeface="Times New Roman"/>
              </a:rPr>
              <a:t>морфологические коды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кодом  характера новообразования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/0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100" dirty="0">
                <a:latin typeface="Times New Roman"/>
                <a:cs typeface="Times New Roman"/>
              </a:rPr>
              <a:t>D)</a:t>
            </a:r>
            <a:r>
              <a:rPr sz="2800" spc="-525" dirty="0">
                <a:latin typeface="Times New Roman"/>
                <a:cs typeface="Times New Roman"/>
              </a:rPr>
              <a:t> </a:t>
            </a:r>
            <a:r>
              <a:rPr sz="2800" spc="-1115" dirty="0">
                <a:latin typeface="Times New Roman"/>
                <a:cs typeface="Times New Roman"/>
              </a:rPr>
              <a:t>и</a:t>
            </a:r>
            <a:r>
              <a:rPr sz="2800" spc="-520" dirty="0">
                <a:latin typeface="Times New Roman"/>
                <a:cs typeface="Times New Roman"/>
              </a:rPr>
              <a:t> </a:t>
            </a:r>
            <a:r>
              <a:rPr sz="2800" spc="-985" dirty="0">
                <a:latin typeface="Times New Roman"/>
                <a:cs typeface="Times New Roman"/>
              </a:rPr>
              <a:t>в</a:t>
            </a:r>
            <a:r>
              <a:rPr sz="2800" spc="-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 </a:t>
            </a:r>
            <a:r>
              <a:rPr sz="2800" spc="-5" dirty="0">
                <a:latin typeface="Times New Roman"/>
                <a:cs typeface="Times New Roman"/>
              </a:rPr>
              <a:t>Доброкачественное новообразование рта </a:t>
            </a:r>
            <a:r>
              <a:rPr sz="2800" dirty="0">
                <a:latin typeface="Times New Roman"/>
                <a:cs typeface="Times New Roman"/>
              </a:rPr>
              <a:t>и  </a:t>
            </a:r>
            <a:r>
              <a:rPr sz="2800" spc="-5" dirty="0">
                <a:latin typeface="Times New Roman"/>
                <a:cs typeface="Times New Roman"/>
              </a:rPr>
              <a:t>глотки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100" dirty="0">
                <a:latin typeface="Times New Roman"/>
                <a:cs typeface="Times New Roman"/>
              </a:rPr>
              <a:t>D)</a:t>
            </a:r>
            <a:r>
              <a:rPr sz="2800" spc="-525" dirty="0">
                <a:latin typeface="Times New Roman"/>
                <a:cs typeface="Times New Roman"/>
              </a:rPr>
              <a:t> </a:t>
            </a:r>
            <a:r>
              <a:rPr sz="2800" spc="-1115" dirty="0">
                <a:latin typeface="Times New Roman"/>
                <a:cs typeface="Times New Roman"/>
              </a:rPr>
              <a:t>и</a:t>
            </a:r>
            <a:r>
              <a:rPr sz="2800" spc="-520" dirty="0">
                <a:latin typeface="Times New Roman"/>
                <a:cs typeface="Times New Roman"/>
              </a:rPr>
              <a:t> </a:t>
            </a:r>
            <a:r>
              <a:rPr sz="2800" spc="-985" dirty="0">
                <a:latin typeface="Times New Roman"/>
                <a:cs typeface="Times New Roman"/>
              </a:rPr>
              <a:t>в</a:t>
            </a:r>
            <a:r>
              <a:rPr sz="2800" spc="-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10.0 </a:t>
            </a:r>
            <a:r>
              <a:rPr sz="2800" spc="-5" dirty="0">
                <a:latin typeface="Times New Roman"/>
                <a:cs typeface="Times New Roman"/>
              </a:rPr>
              <a:t>Губы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Исключено: </a:t>
            </a:r>
            <a:r>
              <a:rPr sz="2800" spc="-5" dirty="0">
                <a:latin typeface="Times New Roman"/>
                <a:cs typeface="Times New Roman"/>
              </a:rPr>
              <a:t>кожи губы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65" dirty="0">
                <a:latin typeface="Times New Roman"/>
                <a:cs typeface="Times New Roman"/>
              </a:rPr>
              <a:t> </a:t>
            </a:r>
            <a:r>
              <a:rPr sz="2800" spc="-1100" dirty="0">
                <a:latin typeface="Times New Roman"/>
                <a:cs typeface="Times New Roman"/>
              </a:rPr>
              <a:t>D)</a:t>
            </a:r>
            <a:r>
              <a:rPr sz="2800" spc="-520" dirty="0">
                <a:latin typeface="Times New Roman"/>
                <a:cs typeface="Times New Roman"/>
              </a:rPr>
              <a:t> </a:t>
            </a:r>
            <a:r>
              <a:rPr sz="2800" spc="-1115" dirty="0">
                <a:latin typeface="Times New Roman"/>
                <a:cs typeface="Times New Roman"/>
              </a:rPr>
              <a:t>и</a:t>
            </a:r>
            <a:r>
              <a:rPr sz="2800" spc="-520" dirty="0">
                <a:latin typeface="Times New Roman"/>
                <a:cs typeface="Times New Roman"/>
              </a:rPr>
              <a:t> </a:t>
            </a:r>
            <a:r>
              <a:rPr sz="2800" spc="-985" dirty="0">
                <a:latin typeface="Times New Roman"/>
                <a:cs typeface="Times New Roman"/>
              </a:rPr>
              <a:t>в</a:t>
            </a:r>
            <a:r>
              <a:rPr sz="2800" spc="-5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22.0, </a:t>
            </a:r>
            <a:r>
              <a:rPr sz="2800" spc="-1100" dirty="0">
                <a:latin typeface="Times New Roman"/>
                <a:cs typeface="Times New Roman"/>
              </a:rPr>
              <a:t>D)</a:t>
            </a:r>
            <a:r>
              <a:rPr sz="2800" spc="-520" dirty="0">
                <a:latin typeface="Times New Roman"/>
                <a:cs typeface="Times New Roman"/>
              </a:rPr>
              <a:t> </a:t>
            </a:r>
            <a:r>
              <a:rPr sz="2800" spc="-1115" dirty="0">
                <a:latin typeface="Times New Roman"/>
                <a:cs typeface="Times New Roman"/>
              </a:rPr>
              <a:t>и</a:t>
            </a:r>
            <a:r>
              <a:rPr sz="2800" spc="-525" dirty="0">
                <a:latin typeface="Times New Roman"/>
                <a:cs typeface="Times New Roman"/>
              </a:rPr>
              <a:t> </a:t>
            </a:r>
            <a:r>
              <a:rPr sz="2800" spc="-985" dirty="0">
                <a:latin typeface="Times New Roman"/>
                <a:cs typeface="Times New Roman"/>
              </a:rPr>
              <a:t>в</a:t>
            </a:r>
            <a:r>
              <a:rPr sz="2800" spc="-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23.0)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100" dirty="0">
                <a:latin typeface="Times New Roman"/>
                <a:cs typeface="Times New Roman"/>
              </a:rPr>
              <a:t>D)</a:t>
            </a:r>
            <a:r>
              <a:rPr sz="2800" spc="-525" dirty="0">
                <a:latin typeface="Times New Roman"/>
                <a:cs typeface="Times New Roman"/>
              </a:rPr>
              <a:t> </a:t>
            </a:r>
            <a:r>
              <a:rPr sz="2800" spc="-1115" dirty="0">
                <a:latin typeface="Times New Roman"/>
                <a:cs typeface="Times New Roman"/>
              </a:rPr>
              <a:t>и</a:t>
            </a:r>
            <a:r>
              <a:rPr sz="2800" spc="-520" dirty="0">
                <a:latin typeface="Times New Roman"/>
                <a:cs typeface="Times New Roman"/>
              </a:rPr>
              <a:t> </a:t>
            </a:r>
            <a:r>
              <a:rPr sz="2800" spc="-985" dirty="0">
                <a:latin typeface="Times New Roman"/>
                <a:cs typeface="Times New Roman"/>
              </a:rPr>
              <a:t>в</a:t>
            </a:r>
            <a:r>
              <a:rPr sz="2800" spc="-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10.1 </a:t>
            </a:r>
            <a:r>
              <a:rPr sz="2800" spc="-10" dirty="0">
                <a:latin typeface="Times New Roman"/>
                <a:cs typeface="Times New Roman"/>
              </a:rPr>
              <a:t>Языка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5080" indent="102743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Международная Классификация  Онкологических Болезней-2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705" dirty="0">
                <a:latin typeface="Times New Roman"/>
                <a:cs typeface="Times New Roman"/>
              </a:rPr>
              <a:t>3(ICD-О-2)ICD-О-2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6500"/>
            <a:ext cx="129539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680" y="1565550"/>
            <a:ext cx="7343775" cy="45186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129539">
              <a:lnSpc>
                <a:spcPts val="2230"/>
              </a:lnSpc>
              <a:spcBef>
                <a:spcPts val="645"/>
              </a:spcBef>
            </a:pPr>
            <a:r>
              <a:rPr sz="2300" b="1" spc="15" dirty="0">
                <a:latin typeface="Times New Roman"/>
                <a:cs typeface="Times New Roman"/>
              </a:rPr>
              <a:t>НОВООБРАЗОВАНИЯ НЕОПРЕДЕЛЕННОГО </a:t>
            </a:r>
            <a:r>
              <a:rPr sz="2300" b="1" spc="20" dirty="0">
                <a:latin typeface="Times New Roman"/>
                <a:cs typeface="Times New Roman"/>
              </a:rPr>
              <a:t>ИЛИ  </a:t>
            </a:r>
            <a:r>
              <a:rPr sz="2300" b="1" spc="15" dirty="0">
                <a:latin typeface="Times New Roman"/>
                <a:cs typeface="Times New Roman"/>
              </a:rPr>
              <a:t>НЕИЗВЕСТНОГО ХАРАКТЕРА</a:t>
            </a:r>
            <a:r>
              <a:rPr sz="2300" b="1" spc="-10" dirty="0">
                <a:latin typeface="Times New Roman"/>
                <a:cs typeface="Times New Roman"/>
              </a:rPr>
              <a:t> </a:t>
            </a:r>
            <a:r>
              <a:rPr sz="2300" b="1" spc="-565" dirty="0">
                <a:latin typeface="Times New Roman"/>
                <a:cs typeface="Times New Roman"/>
              </a:rPr>
              <a:t>(ICD-О-2)D37-D48))</a:t>
            </a: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ts val="2240"/>
              </a:lnSpc>
              <a:spcBef>
                <a:spcPts val="570"/>
              </a:spcBef>
            </a:pP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37 Новообразование неопределенного или неизвестного  характера полости рта </a:t>
            </a:r>
            <a:r>
              <a:rPr sz="2300" spc="15" dirty="0">
                <a:latin typeface="Times New Roman"/>
                <a:cs typeface="Times New Roman"/>
              </a:rPr>
              <a:t>и </a:t>
            </a:r>
            <a:r>
              <a:rPr sz="2300" spc="10" dirty="0">
                <a:latin typeface="Times New Roman"/>
                <a:cs typeface="Times New Roman"/>
              </a:rPr>
              <a:t>органов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пищеварения</a:t>
            </a:r>
            <a:endParaRPr sz="2300">
              <a:latin typeface="Times New Roman"/>
              <a:cs typeface="Times New Roman"/>
            </a:endParaRPr>
          </a:p>
          <a:p>
            <a:pPr marL="12700" marR="3044190">
              <a:lnSpc>
                <a:spcPct val="101800"/>
              </a:lnSpc>
              <a:spcBef>
                <a:spcPts val="15"/>
              </a:spcBef>
            </a:pP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34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37.0 Губы, полости рта </a:t>
            </a:r>
            <a:r>
              <a:rPr sz="2300" spc="15" dirty="0">
                <a:latin typeface="Times New Roman"/>
                <a:cs typeface="Times New Roman"/>
              </a:rPr>
              <a:t>и </a:t>
            </a:r>
            <a:r>
              <a:rPr sz="2300" spc="10" dirty="0">
                <a:latin typeface="Times New Roman"/>
                <a:cs typeface="Times New Roman"/>
              </a:rPr>
              <a:t>глотки  Исключено:</a:t>
            </a:r>
            <a:endParaRPr sz="2300">
              <a:latin typeface="Times New Roman"/>
              <a:cs typeface="Times New Roman"/>
            </a:endParaRPr>
          </a:p>
          <a:p>
            <a:pPr marL="12700" marR="4975860">
              <a:lnSpc>
                <a:spcPct val="101800"/>
              </a:lnSpc>
            </a:pPr>
            <a:r>
              <a:rPr sz="2300" spc="10" dirty="0">
                <a:latin typeface="Times New Roman"/>
                <a:cs typeface="Times New Roman"/>
              </a:rPr>
              <a:t>кожи губы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1330" dirty="0">
                <a:latin typeface="Times New Roman"/>
                <a:cs typeface="Times New Roman"/>
              </a:rPr>
              <a:t>(MOTNAC)”</a:t>
            </a:r>
            <a:r>
              <a:rPr sz="2300" spc="-550" dirty="0">
                <a:latin typeface="Times New Roman"/>
                <a:cs typeface="Times New Roman"/>
              </a:rPr>
              <a:t> </a:t>
            </a:r>
            <a:r>
              <a:rPr sz="2300" spc="-1150" dirty="0">
                <a:latin typeface="Times New Roman"/>
                <a:cs typeface="Times New Roman"/>
              </a:rPr>
              <a:t>или</a:t>
            </a:r>
            <a:r>
              <a:rPr sz="2300" spc="-550" dirty="0">
                <a:latin typeface="Times New Roman"/>
                <a:cs typeface="Times New Roman"/>
              </a:rPr>
              <a:t> </a:t>
            </a: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34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48.5)  надгортанника:</a:t>
            </a:r>
            <a:endParaRPr sz="2300">
              <a:latin typeface="Times New Roman"/>
              <a:cs typeface="Times New Roman"/>
            </a:endParaRPr>
          </a:p>
          <a:p>
            <a:pPr marL="186055" indent="-173990">
              <a:lnSpc>
                <a:spcPct val="100000"/>
              </a:lnSpc>
              <a:spcBef>
                <a:spcPts val="60"/>
              </a:spcBef>
              <a:buChar char="-"/>
              <a:tabLst>
                <a:tab pos="186690" algn="l"/>
              </a:tabLst>
            </a:pPr>
            <a:r>
              <a:rPr sz="2300" spc="10" dirty="0">
                <a:latin typeface="Times New Roman"/>
                <a:cs typeface="Times New Roman"/>
              </a:rPr>
              <a:t>БДУ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-1330" dirty="0">
                <a:latin typeface="Times New Roman"/>
                <a:cs typeface="Times New Roman"/>
              </a:rPr>
              <a:t>(MOTNAC)”</a:t>
            </a:r>
            <a:r>
              <a:rPr sz="2300" spc="-545" dirty="0">
                <a:latin typeface="Times New Roman"/>
                <a:cs typeface="Times New Roman"/>
              </a:rPr>
              <a:t> </a:t>
            </a:r>
            <a:r>
              <a:rPr sz="2300" spc="-1150" dirty="0">
                <a:latin typeface="Times New Roman"/>
                <a:cs typeface="Times New Roman"/>
              </a:rPr>
              <a:t>или</a:t>
            </a:r>
            <a:r>
              <a:rPr sz="2300" spc="-550" dirty="0">
                <a:latin typeface="Times New Roman"/>
                <a:cs typeface="Times New Roman"/>
              </a:rPr>
              <a:t> </a:t>
            </a: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38.0)</a:t>
            </a:r>
            <a:endParaRPr sz="2300">
              <a:latin typeface="Times New Roman"/>
              <a:cs typeface="Times New Roman"/>
            </a:endParaRPr>
          </a:p>
          <a:p>
            <a:pPr marL="12700" marR="343535">
              <a:lnSpc>
                <a:spcPct val="101800"/>
              </a:lnSpc>
              <a:buChar char="-"/>
              <a:tabLst>
                <a:tab pos="186690" algn="l"/>
              </a:tabLst>
            </a:pPr>
            <a:r>
              <a:rPr sz="2300" spc="5" dirty="0">
                <a:latin typeface="Times New Roman"/>
                <a:cs typeface="Times New Roman"/>
              </a:rPr>
              <a:t>над </a:t>
            </a:r>
            <a:r>
              <a:rPr sz="2300" spc="10" dirty="0">
                <a:latin typeface="Times New Roman"/>
                <a:cs typeface="Times New Roman"/>
              </a:rPr>
              <a:t>подъязычной костью </a:t>
            </a:r>
            <a:r>
              <a:rPr sz="2300" spc="-1330" dirty="0">
                <a:latin typeface="Times New Roman"/>
                <a:cs typeface="Times New Roman"/>
              </a:rPr>
              <a:t>(MOTNAC)”</a:t>
            </a:r>
            <a:r>
              <a:rPr sz="2300" spc="-550" dirty="0">
                <a:latin typeface="Times New Roman"/>
                <a:cs typeface="Times New Roman"/>
              </a:rPr>
              <a:t> </a:t>
            </a:r>
            <a:r>
              <a:rPr sz="2300" spc="-1150" dirty="0">
                <a:latin typeface="Times New Roman"/>
                <a:cs typeface="Times New Roman"/>
              </a:rPr>
              <a:t>или</a:t>
            </a:r>
            <a:r>
              <a:rPr sz="2300" spc="-550" dirty="0">
                <a:latin typeface="Times New Roman"/>
                <a:cs typeface="Times New Roman"/>
              </a:rPr>
              <a:t> </a:t>
            </a: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4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38.0)  черпалонадгортанной складки гортанной части </a:t>
            </a:r>
            <a:r>
              <a:rPr sz="2300" spc="-1330" dirty="0">
                <a:latin typeface="Times New Roman"/>
                <a:cs typeface="Times New Roman"/>
              </a:rPr>
              <a:t>(MOTNAC)”</a:t>
            </a:r>
            <a:r>
              <a:rPr sz="2300" spc="-550" dirty="0">
                <a:latin typeface="Times New Roman"/>
                <a:cs typeface="Times New Roman"/>
              </a:rPr>
              <a:t> </a:t>
            </a:r>
            <a:r>
              <a:rPr sz="2300" spc="-1150" dirty="0">
                <a:latin typeface="Times New Roman"/>
                <a:cs typeface="Times New Roman"/>
              </a:rPr>
              <a:t>или</a:t>
            </a:r>
            <a:r>
              <a:rPr sz="2300" spc="-550" dirty="0">
                <a:latin typeface="Times New Roman"/>
                <a:cs typeface="Times New Roman"/>
              </a:rPr>
              <a:t> </a:t>
            </a: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38.0)  </a:t>
            </a: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37.1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Желудка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-900" dirty="0">
                <a:latin typeface="Times New Roman"/>
                <a:cs typeface="Times New Roman"/>
              </a:rPr>
              <a:t>D)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-915" dirty="0">
                <a:latin typeface="Times New Roman"/>
                <a:cs typeface="Times New Roman"/>
              </a:rPr>
              <a:t>и</a:t>
            </a:r>
            <a:r>
              <a:rPr sz="2300" spc="-425" dirty="0">
                <a:latin typeface="Times New Roman"/>
                <a:cs typeface="Times New Roman"/>
              </a:rPr>
              <a:t> </a:t>
            </a:r>
            <a:r>
              <a:rPr sz="2300" spc="-805" dirty="0">
                <a:latin typeface="Times New Roman"/>
                <a:cs typeface="Times New Roman"/>
              </a:rPr>
              <a:t>в</a:t>
            </a:r>
            <a:r>
              <a:rPr sz="2300" spc="-430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37.2 Тонкого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кишечника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187850"/>
            <a:ext cx="129539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829200"/>
            <a:ext cx="129539" cy="32372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spc="1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120" y="129180"/>
            <a:ext cx="51473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НОМЕНКЛАТУРА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МОРФОЛОГИИ  НОВООБРАЗОВАНИЙ</a:t>
            </a:r>
            <a:endParaRPr sz="2400">
              <a:latin typeface="Times New Roman"/>
              <a:cs typeface="Times New Roman"/>
            </a:endParaRPr>
          </a:p>
          <a:p>
            <a:pPr marL="80010" algn="ctr">
              <a:lnSpc>
                <a:spcPct val="100000"/>
              </a:lnSpc>
            </a:pPr>
            <a:r>
              <a:rPr sz="2400" spc="-825" dirty="0">
                <a:latin typeface="Times New Roman"/>
                <a:cs typeface="Times New Roman"/>
              </a:rPr>
              <a:t>(ICD-О-2)МКБ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Х)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9200"/>
            <a:ext cx="114935" cy="125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575710"/>
            <a:ext cx="7698740" cy="389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НОМЕНКЛАТУРА </a:t>
            </a:r>
            <a:r>
              <a:rPr sz="2000" dirty="0">
                <a:latin typeface="Times New Roman"/>
                <a:cs typeface="Times New Roman"/>
              </a:rPr>
              <a:t>МОРФОЛОГИИ НОВООБРАЗОВАНИЙ </a:t>
            </a:r>
            <a:r>
              <a:rPr sz="2000" spc="-1160" dirty="0">
                <a:latin typeface="Times New Roman"/>
                <a:cs typeface="Times New Roman"/>
              </a:rPr>
              <a:t>(MOTNAC)”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spc="-1000" dirty="0">
                <a:latin typeface="Times New Roman"/>
                <a:cs typeface="Times New Roman"/>
              </a:rPr>
              <a:t>или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МКБ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latin typeface="Times New Roman"/>
                <a:cs typeface="Times New Roman"/>
              </a:rPr>
              <a:t>M800 </a:t>
            </a:r>
            <a:r>
              <a:rPr sz="2000" dirty="0">
                <a:latin typeface="Times New Roman"/>
                <a:cs typeface="Times New Roman"/>
              </a:rPr>
              <a:t>Новообразования БДУ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latin typeface="Times New Roman"/>
                <a:cs typeface="Times New Roman"/>
              </a:rPr>
              <a:t>M8000/0 Новообразование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доброкачественное</a:t>
            </a:r>
            <a:endParaRPr sz="2000">
              <a:latin typeface="Times New Roman"/>
              <a:cs typeface="Times New Roman"/>
            </a:endParaRPr>
          </a:p>
          <a:p>
            <a:pPr marL="12700" marR="1744345">
              <a:lnSpc>
                <a:spcPct val="800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M8000/1 Новообразование, </a:t>
            </a:r>
            <a:r>
              <a:rPr sz="2000" dirty="0">
                <a:latin typeface="Times New Roman"/>
                <a:cs typeface="Times New Roman"/>
              </a:rPr>
              <a:t>которое </a:t>
            </a:r>
            <a:r>
              <a:rPr sz="2000" spc="-5" dirty="0">
                <a:latin typeface="Times New Roman"/>
                <a:cs typeface="Times New Roman"/>
              </a:rPr>
              <a:t>не определено как  доброкачественное </a:t>
            </a:r>
            <a:r>
              <a:rPr sz="2000" spc="-10" dirty="0">
                <a:latin typeface="Times New Roman"/>
                <a:cs typeface="Times New Roman"/>
              </a:rPr>
              <a:t>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злокачественное</a:t>
            </a:r>
            <a:endParaRPr sz="2000">
              <a:latin typeface="Times New Roman"/>
              <a:cs typeface="Times New Roman"/>
            </a:endParaRPr>
          </a:p>
          <a:p>
            <a:pPr marL="12700" marR="2345055">
              <a:lnSpc>
                <a:spcPct val="100800"/>
              </a:lnSpc>
            </a:pPr>
            <a:r>
              <a:rPr sz="2000" spc="-5" dirty="0">
                <a:latin typeface="Times New Roman"/>
                <a:cs typeface="Times New Roman"/>
              </a:rPr>
              <a:t>M8000/3 Новообразование злокачественное  M8000/6 Новообразование метастатическое  M8001/0 </a:t>
            </a:r>
            <a:r>
              <a:rPr sz="2000" dirty="0">
                <a:latin typeface="Times New Roman"/>
                <a:cs typeface="Times New Roman"/>
              </a:rPr>
              <a:t>Опухолевые </a:t>
            </a:r>
            <a:r>
              <a:rPr sz="2000" spc="-5" dirty="0">
                <a:latin typeface="Times New Roman"/>
                <a:cs typeface="Times New Roman"/>
              </a:rPr>
              <a:t>клетки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доброкачественные</a:t>
            </a:r>
            <a:endParaRPr sz="2000">
              <a:latin typeface="Times New Roman"/>
              <a:cs typeface="Times New Roman"/>
            </a:endParaRPr>
          </a:p>
          <a:p>
            <a:pPr marL="12700" marR="1419225">
              <a:lnSpc>
                <a:spcPts val="1930"/>
              </a:lnSpc>
              <a:spcBef>
                <a:spcPts val="475"/>
              </a:spcBef>
            </a:pPr>
            <a:r>
              <a:rPr sz="2000" spc="-5" dirty="0">
                <a:latin typeface="Times New Roman"/>
                <a:cs typeface="Times New Roman"/>
              </a:rPr>
              <a:t>M8001/1 </a:t>
            </a:r>
            <a:r>
              <a:rPr sz="2000" dirty="0">
                <a:latin typeface="Times New Roman"/>
                <a:cs typeface="Times New Roman"/>
              </a:rPr>
              <a:t>Опухолевые </a:t>
            </a:r>
            <a:r>
              <a:rPr sz="2000" spc="-5" dirty="0">
                <a:latin typeface="Times New Roman"/>
                <a:cs typeface="Times New Roman"/>
              </a:rPr>
              <a:t>клетки, </a:t>
            </a:r>
            <a:r>
              <a:rPr sz="2000" dirty="0">
                <a:latin typeface="Times New Roman"/>
                <a:cs typeface="Times New Roman"/>
              </a:rPr>
              <a:t>которые </a:t>
            </a:r>
            <a:r>
              <a:rPr sz="2000" spc="-5" dirty="0">
                <a:latin typeface="Times New Roman"/>
                <a:cs typeface="Times New Roman"/>
              </a:rPr>
              <a:t>не определены как  доброкачественные 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злокачественные</a:t>
            </a:r>
            <a:endParaRPr sz="2000">
              <a:latin typeface="Times New Roman"/>
              <a:cs typeface="Times New Roman"/>
            </a:endParaRPr>
          </a:p>
          <a:p>
            <a:pPr marL="12700" marR="1922780">
              <a:lnSpc>
                <a:spcPct val="100800"/>
              </a:lnSpc>
              <a:spcBef>
                <a:spcPts val="15"/>
              </a:spcBef>
            </a:pPr>
            <a:r>
              <a:rPr sz="2000" spc="-5" dirty="0">
                <a:latin typeface="Times New Roman"/>
                <a:cs typeface="Times New Roman"/>
              </a:rPr>
              <a:t>M8001/3 </a:t>
            </a:r>
            <a:r>
              <a:rPr sz="2000" dirty="0">
                <a:latin typeface="Times New Roman"/>
                <a:cs typeface="Times New Roman"/>
              </a:rPr>
              <a:t>Опухолевые </a:t>
            </a:r>
            <a:r>
              <a:rPr sz="2000" spc="-5" dirty="0">
                <a:latin typeface="Times New Roman"/>
                <a:cs typeface="Times New Roman"/>
              </a:rPr>
              <a:t>клетки злокачественные  M8002/3 Злокачественная </a:t>
            </a:r>
            <a:r>
              <a:rPr sz="2000" dirty="0">
                <a:latin typeface="Times New Roman"/>
                <a:cs typeface="Times New Roman"/>
              </a:rPr>
              <a:t>опухоль </a:t>
            </a:r>
            <a:r>
              <a:rPr sz="2000" spc="-5" dirty="0">
                <a:latin typeface="Times New Roman"/>
                <a:cs typeface="Times New Roman"/>
              </a:rPr>
              <a:t>мелкоклеточная  M8003/3 Злокачественная </a:t>
            </a:r>
            <a:r>
              <a:rPr sz="2000" dirty="0">
                <a:latin typeface="Times New Roman"/>
                <a:cs typeface="Times New Roman"/>
              </a:rPr>
              <a:t>опухоль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гигантоклеточная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32400"/>
            <a:ext cx="11493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506870"/>
            <a:ext cx="1149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550" y="590190"/>
            <a:ext cx="6432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Морфологическая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классификация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2034180"/>
            <a:ext cx="8738235" cy="33528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морфологической классификации делается </a:t>
            </a:r>
            <a:r>
              <a:rPr sz="2400" spc="-10" dirty="0">
                <a:latin typeface="Times New Roman"/>
                <a:cs typeface="Times New Roman"/>
              </a:rPr>
              <a:t>попытка </a:t>
            </a:r>
            <a:r>
              <a:rPr sz="2400" spc="-5" dirty="0">
                <a:latin typeface="Times New Roman"/>
                <a:cs typeface="Times New Roman"/>
              </a:rPr>
              <a:t>соблюдения  гистогенетического принципа, т. </a:t>
            </a:r>
            <a:r>
              <a:rPr sz="2400" dirty="0">
                <a:latin typeface="Times New Roman"/>
                <a:cs typeface="Times New Roman"/>
              </a:rPr>
              <a:t>е. </a:t>
            </a:r>
            <a:r>
              <a:rPr sz="2400" spc="-5" dirty="0">
                <a:latin typeface="Times New Roman"/>
                <a:cs typeface="Times New Roman"/>
              </a:rPr>
              <a:t>определенного  происхождения из конкретного клеточного источника, либо  структурно-тканевого </a:t>
            </a:r>
            <a:r>
              <a:rPr sz="2400" spc="-660" dirty="0">
                <a:latin typeface="Times New Roman"/>
                <a:cs typeface="Times New Roman"/>
              </a:rPr>
              <a:t>компонента(MOTNAC)”</a:t>
            </a:r>
            <a:r>
              <a:rPr sz="2400" spc="-575" dirty="0">
                <a:latin typeface="Times New Roman"/>
                <a:cs typeface="Times New Roman"/>
              </a:rPr>
              <a:t> </a:t>
            </a:r>
            <a:r>
              <a:rPr sz="2400" spc="-1200" dirty="0">
                <a:latin typeface="Times New Roman"/>
                <a:cs typeface="Times New Roman"/>
              </a:rPr>
              <a:t>или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гистологического) </a:t>
            </a:r>
            <a:r>
              <a:rPr sz="2400" dirty="0">
                <a:latin typeface="Times New Roman"/>
                <a:cs typeface="Times New Roman"/>
              </a:rPr>
              <a:t>- по  </a:t>
            </a:r>
            <a:r>
              <a:rPr sz="2400" spc="-5" dirty="0">
                <a:latin typeface="Times New Roman"/>
                <a:cs typeface="Times New Roman"/>
              </a:rPr>
              <a:t>признакам образования продуктов определенных тканей  </a:t>
            </a:r>
            <a:r>
              <a:rPr sz="2400" spc="-1390" dirty="0">
                <a:latin typeface="Times New Roman"/>
                <a:cs typeface="Times New Roman"/>
              </a:rPr>
              <a:t>(MOTNAC)”</a:t>
            </a:r>
            <a:r>
              <a:rPr sz="2400" spc="-575" dirty="0">
                <a:latin typeface="Times New Roman"/>
                <a:cs typeface="Times New Roman"/>
              </a:rPr>
              <a:t> </a:t>
            </a:r>
            <a:r>
              <a:rPr sz="2400" spc="-1200" dirty="0">
                <a:latin typeface="Times New Roman"/>
                <a:cs typeface="Times New Roman"/>
              </a:rPr>
              <a:t>или</a:t>
            </a:r>
            <a:r>
              <a:rPr sz="2400" spc="-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коллоид, жир, хрящ, кость, слизь </a:t>
            </a:r>
            <a:r>
              <a:rPr sz="2400" dirty="0">
                <a:latin typeface="Times New Roman"/>
                <a:cs typeface="Times New Roman"/>
              </a:rPr>
              <a:t>и пр.). </a:t>
            </a:r>
            <a:r>
              <a:rPr sz="2400" spc="-5" dirty="0">
                <a:latin typeface="Times New Roman"/>
                <a:cs typeface="Times New Roman"/>
              </a:rPr>
              <a:t>Выделяются </a:t>
            </a:r>
            <a:r>
              <a:rPr sz="2400" dirty="0">
                <a:latin typeface="Times New Roman"/>
                <a:cs typeface="Times New Roman"/>
              </a:rPr>
              <a:t>рубрики  </a:t>
            </a:r>
            <a:r>
              <a:rPr sz="2400" spc="-5" dirty="0">
                <a:latin typeface="Times New Roman"/>
                <a:cs typeface="Times New Roman"/>
              </a:rPr>
              <a:t>"неклассифицируемые опухоли", т. </a:t>
            </a:r>
            <a:r>
              <a:rPr sz="2400" dirty="0">
                <a:latin typeface="Times New Roman"/>
                <a:cs typeface="Times New Roman"/>
              </a:rPr>
              <a:t>е, по </a:t>
            </a:r>
            <a:r>
              <a:rPr sz="2400" spc="-5" dirty="0">
                <a:latin typeface="Times New Roman"/>
                <a:cs typeface="Times New Roman"/>
              </a:rPr>
              <a:t>своим признакам </a:t>
            </a:r>
            <a:r>
              <a:rPr sz="2400" dirty="0">
                <a:latin typeface="Times New Roman"/>
                <a:cs typeface="Times New Roman"/>
              </a:rPr>
              <a:t>не  </a:t>
            </a:r>
            <a:r>
              <a:rPr sz="2400" spc="-5" dirty="0">
                <a:latin typeface="Times New Roman"/>
                <a:cs typeface="Times New Roman"/>
              </a:rPr>
              <a:t>укладывающиеся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известные, уже описанные стандартные  </a:t>
            </a:r>
            <a:r>
              <a:rPr sz="2400" dirty="0">
                <a:latin typeface="Times New Roman"/>
                <a:cs typeface="Times New Roman"/>
              </a:rPr>
              <a:t>формы и </a:t>
            </a:r>
            <a:r>
              <a:rPr sz="2400" spc="-5" dirty="0">
                <a:latin typeface="Times New Roman"/>
                <a:cs typeface="Times New Roman"/>
              </a:rPr>
              <a:t>требующие дальнейшего клинико-морфологического  изучения.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510" y="331110"/>
            <a:ext cx="70694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Группы кодов гистологической </a:t>
            </a:r>
            <a:r>
              <a:rPr sz="2000" b="1" dirty="0">
                <a:latin typeface="Times New Roman"/>
                <a:cs typeface="Times New Roman"/>
              </a:rPr>
              <a:t>структуры </a:t>
            </a:r>
            <a:r>
              <a:rPr sz="2000" b="1" spc="-5" dirty="0">
                <a:latin typeface="Times New Roman"/>
                <a:cs typeface="Times New Roman"/>
              </a:rPr>
              <a:t>злокачественных  </a:t>
            </a:r>
            <a:r>
              <a:rPr sz="2000" b="1" dirty="0">
                <a:latin typeface="Times New Roman"/>
                <a:cs typeface="Times New Roman"/>
              </a:rPr>
              <a:t>новообразований</a:t>
            </a:r>
            <a:endParaRPr sz="20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dirty="0">
                <a:latin typeface="Times New Roman"/>
                <a:cs typeface="Times New Roman"/>
              </a:rPr>
              <a:t>МКБ -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534" y="1267104"/>
          <a:ext cx="8719820" cy="535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940"/>
                <a:gridCol w="3877310"/>
                <a:gridCol w="3917950"/>
              </a:tblGrid>
              <a:tr h="44322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группы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Гистологическая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структура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Код по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МКБ-О-2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Эпидермоидные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карциномы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800-802,805-813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Аденокарциномы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800-802,814,816,818,819, 821-823,825-855,857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уточненные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карциномы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800-802, 8023, 804, 815, 817, 820, 824, 856, 858-865,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894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Фибросаркома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800,880,881,883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Миксосаркома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800, 880,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884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3966845" algn="l"/>
                        </a:tabLst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Липосаркома	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800, 880,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885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Лейомиосаркома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800, 880,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889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Рабдомиосаркома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800, 880,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890-892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396684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Мезенхимома	800, 880,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899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3966845" algn="l"/>
                        </a:tabLst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Синовиальная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саркома	800, 880,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904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Ангтосаркомы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800,880,912,913,915,917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Остео-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хондросаркома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800,880,918,919,922-924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 gridSpan="2"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00520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13	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Гигантоклеточная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опухоль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800,0 880,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925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Саркома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Юинга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800, 880,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926.0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Адамантинома длинных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костей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800,880,926.1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Одонтогенные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опухоли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800,880,927,929,931,933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Хордома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800,880,937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уточненные типы злокачественных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новообразований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27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800-802, 880, 893, 895-898, 900, 902, 906-91 1, 936,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938-948,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12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951-953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89" y="559710"/>
            <a:ext cx="305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Т</a:t>
            </a:r>
            <a:r>
              <a:rPr sz="3600" spc="-10" dirty="0">
                <a:latin typeface="Times New Roman"/>
                <a:cs typeface="Times New Roman"/>
              </a:rPr>
              <a:t>е</a:t>
            </a:r>
            <a:r>
              <a:rPr sz="3600" dirty="0">
                <a:latin typeface="Times New Roman"/>
                <a:cs typeface="Times New Roman"/>
              </a:rPr>
              <a:t>р</a:t>
            </a:r>
            <a:r>
              <a:rPr sz="3600" spc="-15" dirty="0">
                <a:latin typeface="Times New Roman"/>
                <a:cs typeface="Times New Roman"/>
              </a:rPr>
              <a:t>м</a:t>
            </a:r>
            <a:r>
              <a:rPr sz="3600" dirty="0">
                <a:latin typeface="Times New Roman"/>
                <a:cs typeface="Times New Roman"/>
              </a:rPr>
              <a:t>ино</a:t>
            </a:r>
            <a:r>
              <a:rPr sz="3600" spc="-15" dirty="0">
                <a:latin typeface="Times New Roman"/>
                <a:cs typeface="Times New Roman"/>
              </a:rPr>
              <a:t>л</a:t>
            </a:r>
            <a:r>
              <a:rPr sz="3600" dirty="0">
                <a:latin typeface="Times New Roman"/>
                <a:cs typeface="Times New Roman"/>
              </a:rPr>
              <a:t>о</a:t>
            </a:r>
            <a:r>
              <a:rPr sz="3600" spc="-5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891940"/>
            <a:ext cx="8439150" cy="246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Терминология, используемая </a:t>
            </a:r>
            <a:r>
              <a:rPr sz="3200" spc="-5" dirty="0">
                <a:latin typeface="Times New Roman"/>
                <a:cs typeface="Times New Roman"/>
              </a:rPr>
              <a:t>для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обозначения  </a:t>
            </a:r>
            <a:r>
              <a:rPr sz="3200" spc="-5" dirty="0">
                <a:latin typeface="Times New Roman"/>
                <a:cs typeface="Times New Roman"/>
              </a:rPr>
              <a:t>различных </a:t>
            </a:r>
            <a:r>
              <a:rPr sz="3200" dirty="0">
                <a:latin typeface="Times New Roman"/>
                <a:cs typeface="Times New Roman"/>
              </a:rPr>
              <a:t>типов рака еще далека от  совершенства, часто - нерациональна, в </a:t>
            </a:r>
            <a:r>
              <a:rPr sz="3200" spc="-5" dirty="0">
                <a:latin typeface="Times New Roman"/>
                <a:cs typeface="Times New Roman"/>
              </a:rPr>
              <a:t>ряде  </a:t>
            </a:r>
            <a:r>
              <a:rPr sz="3200" dirty="0">
                <a:latin typeface="Times New Roman"/>
                <a:cs typeface="Times New Roman"/>
              </a:rPr>
              <a:t>случаев носит формально-ассоциативный, а  иногда и эпонимический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характер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89" y="559710"/>
            <a:ext cx="305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Т</a:t>
            </a:r>
            <a:r>
              <a:rPr sz="3600" spc="-10" dirty="0">
                <a:latin typeface="Times New Roman"/>
                <a:cs typeface="Times New Roman"/>
              </a:rPr>
              <a:t>е</a:t>
            </a:r>
            <a:r>
              <a:rPr sz="3600" dirty="0">
                <a:latin typeface="Times New Roman"/>
                <a:cs typeface="Times New Roman"/>
              </a:rPr>
              <a:t>р</a:t>
            </a:r>
            <a:r>
              <a:rPr sz="3600" spc="-15" dirty="0">
                <a:latin typeface="Times New Roman"/>
                <a:cs typeface="Times New Roman"/>
              </a:rPr>
              <a:t>м</a:t>
            </a:r>
            <a:r>
              <a:rPr sz="3600" dirty="0">
                <a:latin typeface="Times New Roman"/>
                <a:cs typeface="Times New Roman"/>
              </a:rPr>
              <a:t>ино</a:t>
            </a:r>
            <a:r>
              <a:rPr sz="3600" spc="-15" dirty="0">
                <a:latin typeface="Times New Roman"/>
                <a:cs typeface="Times New Roman"/>
              </a:rPr>
              <a:t>л</a:t>
            </a:r>
            <a:r>
              <a:rPr sz="3600" dirty="0">
                <a:latin typeface="Times New Roman"/>
                <a:cs typeface="Times New Roman"/>
              </a:rPr>
              <a:t>о</a:t>
            </a:r>
            <a:r>
              <a:rPr sz="3600" spc="-5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1325520"/>
            <a:ext cx="8493760" cy="31330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4965" marR="5080" indent="-342900">
              <a:lnSpc>
                <a:spcPct val="89800"/>
              </a:lnSpc>
              <a:spcBef>
                <a:spcPts val="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Термин </a:t>
            </a:r>
            <a:r>
              <a:rPr sz="2800" spc="-5" dirty="0">
                <a:latin typeface="Times New Roman"/>
                <a:cs typeface="Times New Roman"/>
              </a:rPr>
              <a:t>"аденокарцинома"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рак </a:t>
            </a:r>
            <a:r>
              <a:rPr sz="2800" spc="-10" dirty="0">
                <a:latin typeface="Times New Roman"/>
                <a:cs typeface="Times New Roman"/>
              </a:rPr>
              <a:t>железистый) </a:t>
            </a:r>
            <a:r>
              <a:rPr sz="2800" spc="-5" dirty="0">
                <a:latin typeface="Times New Roman"/>
                <a:cs typeface="Times New Roman"/>
              </a:rPr>
              <a:t>может  быть признан одним из наиболее рациональных, так  </a:t>
            </a:r>
            <a:r>
              <a:rPr sz="2800" spc="-10" dirty="0">
                <a:latin typeface="Times New Roman"/>
                <a:cs typeface="Times New Roman"/>
              </a:rPr>
              <a:t>как </a:t>
            </a:r>
            <a:r>
              <a:rPr sz="2800" spc="-5" dirty="0">
                <a:latin typeface="Times New Roman"/>
                <a:cs typeface="Times New Roman"/>
              </a:rPr>
              <a:t>служит для обозначения </a:t>
            </a:r>
            <a:r>
              <a:rPr sz="2800" spc="-10" dirty="0">
                <a:latin typeface="Times New Roman"/>
                <a:cs typeface="Times New Roman"/>
              </a:rPr>
              <a:t>рака, возникшего </a:t>
            </a:r>
            <a:r>
              <a:rPr sz="2800" spc="-5" dirty="0">
                <a:latin typeface="Times New Roman"/>
                <a:cs typeface="Times New Roman"/>
              </a:rPr>
              <a:t>из  </a:t>
            </a:r>
            <a:r>
              <a:rPr sz="2800" spc="-10" dirty="0">
                <a:latin typeface="Times New Roman"/>
                <a:cs typeface="Times New Roman"/>
              </a:rPr>
              <a:t>эпителия желез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сохраняющего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большей 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5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"аденокарцинома высокодифференцированная") или 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меньшей степени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"аденокарцинома  </a:t>
            </a:r>
            <a:r>
              <a:rPr sz="2800" spc="-5" dirty="0">
                <a:latin typeface="Times New Roman"/>
                <a:cs typeface="Times New Roman"/>
              </a:rPr>
              <a:t>малодифференцированная") структурные </a:t>
            </a:r>
            <a:r>
              <a:rPr sz="2800" spc="-10" dirty="0">
                <a:latin typeface="Times New Roman"/>
                <a:cs typeface="Times New Roman"/>
              </a:rPr>
              <a:t>признаки  железистой ткани </a:t>
            </a:r>
            <a:r>
              <a:rPr sz="2800" spc="-5" dirty="0">
                <a:latin typeface="Times New Roman"/>
                <a:cs typeface="Times New Roman"/>
              </a:rPr>
              <a:t>или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органа.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89" y="559710"/>
            <a:ext cx="305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Т</a:t>
            </a:r>
            <a:r>
              <a:rPr sz="3600" spc="-10" dirty="0">
                <a:latin typeface="Times New Roman"/>
                <a:cs typeface="Times New Roman"/>
              </a:rPr>
              <a:t>е</a:t>
            </a:r>
            <a:r>
              <a:rPr sz="3600" dirty="0">
                <a:latin typeface="Times New Roman"/>
                <a:cs typeface="Times New Roman"/>
              </a:rPr>
              <a:t>р</a:t>
            </a:r>
            <a:r>
              <a:rPr sz="3600" spc="-15" dirty="0">
                <a:latin typeface="Times New Roman"/>
                <a:cs typeface="Times New Roman"/>
              </a:rPr>
              <a:t>м</a:t>
            </a:r>
            <a:r>
              <a:rPr sz="3600" dirty="0">
                <a:latin typeface="Times New Roman"/>
                <a:cs typeface="Times New Roman"/>
              </a:rPr>
              <a:t>ино</a:t>
            </a:r>
            <a:r>
              <a:rPr sz="3600" spc="-15" dirty="0">
                <a:latin typeface="Times New Roman"/>
                <a:cs typeface="Times New Roman"/>
              </a:rPr>
              <a:t>л</a:t>
            </a:r>
            <a:r>
              <a:rPr sz="3600" dirty="0">
                <a:latin typeface="Times New Roman"/>
                <a:cs typeface="Times New Roman"/>
              </a:rPr>
              <a:t>о</a:t>
            </a:r>
            <a:r>
              <a:rPr sz="3600" spc="-5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indent="-342900">
              <a:lnSpc>
                <a:spcPct val="89800"/>
              </a:lnSpc>
              <a:spcBef>
                <a:spcPts val="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/>
              <a:t>Так, </a:t>
            </a:r>
            <a:r>
              <a:rPr sz="2800" spc="-5" dirty="0"/>
              <a:t>некоторые формы аденокарцином </a:t>
            </a:r>
            <a:r>
              <a:rPr sz="2800" spc="-10" dirty="0"/>
              <a:t>отличаются  значительным </a:t>
            </a:r>
            <a:r>
              <a:rPr sz="2800" spc="-5" dirty="0"/>
              <a:t>преобладанием "опухолевой  паренхимы" над стромальными </a:t>
            </a:r>
            <a:r>
              <a:rPr sz="2800" spc="-10" dirty="0"/>
              <a:t>элементами, </a:t>
            </a:r>
            <a:r>
              <a:rPr sz="2800" spc="-5" dirty="0"/>
              <a:t>что  придает им очень мягкую </a:t>
            </a:r>
            <a:r>
              <a:rPr sz="2800" spc="-10" dirty="0"/>
              <a:t>консистенцию, </a:t>
            </a:r>
            <a:r>
              <a:rPr sz="2800" dirty="0"/>
              <a:t>а </a:t>
            </a:r>
            <a:r>
              <a:rPr sz="2800" spc="-5" dirty="0"/>
              <a:t>по  </a:t>
            </a:r>
            <a:r>
              <a:rPr sz="2800" spc="-10" dirty="0"/>
              <a:t>макроскопическому </a:t>
            </a:r>
            <a:r>
              <a:rPr sz="2800" spc="-5" dirty="0"/>
              <a:t>виду сходство </a:t>
            </a:r>
            <a:r>
              <a:rPr sz="2800" dirty="0"/>
              <a:t>с </a:t>
            </a:r>
            <a:r>
              <a:rPr sz="2800" spc="-10" dirty="0"/>
              <a:t>тканью мозга.  </a:t>
            </a:r>
            <a:r>
              <a:rPr sz="2800" spc="-5" dirty="0"/>
              <a:t>Это привело </a:t>
            </a:r>
            <a:r>
              <a:rPr sz="2800" dirty="0"/>
              <a:t>к </a:t>
            </a:r>
            <a:r>
              <a:rPr sz="2800" spc="-10" dirty="0"/>
              <a:t>появлению формально-  </a:t>
            </a:r>
            <a:r>
              <a:rPr sz="2800" spc="-5" dirty="0"/>
              <a:t>ассоциативного термина </a:t>
            </a:r>
            <a:r>
              <a:rPr sz="2800" dirty="0"/>
              <a:t>- </a:t>
            </a:r>
            <a:r>
              <a:rPr sz="2800" spc="-5" dirty="0"/>
              <a:t>медуллярный или  мозговидный</a:t>
            </a:r>
            <a:r>
              <a:rPr sz="2800" spc="-10" dirty="0"/>
              <a:t> </a:t>
            </a:r>
            <a:r>
              <a:rPr sz="2800" spc="-5" dirty="0"/>
              <a:t>рак.</a:t>
            </a:r>
            <a:endParaRPr sz="2800"/>
          </a:p>
          <a:p>
            <a:pPr marL="355600" marR="86995" indent="-342900">
              <a:lnSpc>
                <a:spcPct val="89800"/>
              </a:lnSpc>
              <a:spcBef>
                <a:spcPts val="69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2800" dirty="0"/>
              <a:t>В </a:t>
            </a:r>
            <a:r>
              <a:rPr sz="2800" spc="-5" dirty="0"/>
              <a:t>противоположность такой форме,  морфологический вариант рака </a:t>
            </a:r>
            <a:r>
              <a:rPr sz="2800" dirty="0"/>
              <a:t>с </a:t>
            </a:r>
            <a:r>
              <a:rPr sz="2800" spc="-5" dirty="0"/>
              <a:t>мощно развитым  </a:t>
            </a:r>
            <a:r>
              <a:rPr sz="2800" spc="-10" dirty="0"/>
              <a:t>стромальным </a:t>
            </a:r>
            <a:r>
              <a:rPr sz="2800" spc="-5" dirty="0"/>
              <a:t>компонентом </a:t>
            </a:r>
            <a:r>
              <a:rPr sz="2800" spc="-10" dirty="0"/>
              <a:t>называют </a:t>
            </a:r>
            <a:r>
              <a:rPr sz="2800" spc="-5" dirty="0"/>
              <a:t>скирром </a:t>
            </a:r>
            <a:r>
              <a:rPr sz="2800" spc="-1620" dirty="0"/>
              <a:t>(MOTNAC)”</a:t>
            </a:r>
            <a:r>
              <a:rPr sz="2800" spc="-670" dirty="0"/>
              <a:t> </a:t>
            </a:r>
            <a:r>
              <a:rPr sz="2800" spc="-1400" dirty="0"/>
              <a:t>или</a:t>
            </a:r>
            <a:r>
              <a:rPr sz="2800" spc="-675" dirty="0"/>
              <a:t> </a:t>
            </a:r>
            <a:r>
              <a:rPr sz="2800" dirty="0"/>
              <a:t>от  </a:t>
            </a:r>
            <a:r>
              <a:rPr sz="2800" spc="-5" dirty="0"/>
              <a:t>греч. </a:t>
            </a:r>
            <a:r>
              <a:rPr sz="2800" dirty="0"/>
              <a:t>skirrhos - </a:t>
            </a:r>
            <a:r>
              <a:rPr sz="2800" spc="-5" dirty="0"/>
              <a:t>твердый) или фиброзным раком</a:t>
            </a:r>
            <a:r>
              <a:rPr sz="2800" spc="-70" dirty="0"/>
              <a:t> </a:t>
            </a:r>
            <a:r>
              <a:rPr sz="2800" dirty="0"/>
              <a:t>.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89" y="559710"/>
            <a:ext cx="305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Т</a:t>
            </a:r>
            <a:r>
              <a:rPr sz="3600" spc="-10" dirty="0">
                <a:latin typeface="Times New Roman"/>
                <a:cs typeface="Times New Roman"/>
              </a:rPr>
              <a:t>е</a:t>
            </a:r>
            <a:r>
              <a:rPr sz="3600" dirty="0">
                <a:latin typeface="Times New Roman"/>
                <a:cs typeface="Times New Roman"/>
              </a:rPr>
              <a:t>р</a:t>
            </a:r>
            <a:r>
              <a:rPr sz="3600" spc="-15" dirty="0">
                <a:latin typeface="Times New Roman"/>
                <a:cs typeface="Times New Roman"/>
              </a:rPr>
              <a:t>м</a:t>
            </a:r>
            <a:r>
              <a:rPr sz="3600" dirty="0">
                <a:latin typeface="Times New Roman"/>
                <a:cs typeface="Times New Roman"/>
              </a:rPr>
              <a:t>ино</a:t>
            </a:r>
            <a:r>
              <a:rPr sz="3600" spc="-15" dirty="0">
                <a:latin typeface="Times New Roman"/>
                <a:cs typeface="Times New Roman"/>
              </a:rPr>
              <a:t>л</a:t>
            </a:r>
            <a:r>
              <a:rPr sz="3600" dirty="0">
                <a:latin typeface="Times New Roman"/>
                <a:cs typeface="Times New Roman"/>
              </a:rPr>
              <a:t>о</a:t>
            </a:r>
            <a:r>
              <a:rPr sz="3600" spc="-5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590" y="1584600"/>
            <a:ext cx="8258175" cy="360552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indent="-342900">
              <a:lnSpc>
                <a:spcPct val="89800"/>
              </a:lnSpc>
              <a:spcBef>
                <a:spcPts val="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Менее </a:t>
            </a:r>
            <a:r>
              <a:rPr sz="2800" spc="-5" dirty="0">
                <a:latin typeface="Times New Roman"/>
                <a:cs typeface="Times New Roman"/>
              </a:rPr>
              <a:t>удачным </a:t>
            </a:r>
            <a:r>
              <a:rPr sz="2800" spc="-10" dirty="0">
                <a:latin typeface="Times New Roman"/>
                <a:cs typeface="Times New Roman"/>
              </a:rPr>
              <a:t>следует </a:t>
            </a:r>
            <a:r>
              <a:rPr sz="2800" spc="-5" dirty="0">
                <a:latin typeface="Times New Roman"/>
                <a:cs typeface="Times New Roman"/>
              </a:rPr>
              <a:t>считать термины: рак  овсяноклеточный, </a:t>
            </a:r>
            <a:r>
              <a:rPr sz="2800" dirty="0">
                <a:latin typeface="Times New Roman"/>
                <a:cs typeface="Times New Roman"/>
              </a:rPr>
              <a:t>рак </a:t>
            </a:r>
            <a:r>
              <a:rPr sz="2800" spc="-10" dirty="0">
                <a:latin typeface="Times New Roman"/>
                <a:cs typeface="Times New Roman"/>
              </a:rPr>
              <a:t>мелкоклеточный, </a:t>
            </a:r>
            <a:r>
              <a:rPr sz="2800" spc="-5" dirty="0">
                <a:latin typeface="Times New Roman"/>
                <a:cs typeface="Times New Roman"/>
              </a:rPr>
              <a:t>рак  крупноклеточный, </a:t>
            </a:r>
            <a:r>
              <a:rPr sz="2800" dirty="0">
                <a:latin typeface="Times New Roman"/>
                <a:cs typeface="Times New Roman"/>
              </a:rPr>
              <a:t>рак </a:t>
            </a:r>
            <a:r>
              <a:rPr sz="2800" spc="-5" dirty="0">
                <a:latin typeface="Times New Roman"/>
                <a:cs typeface="Times New Roman"/>
              </a:rPr>
              <a:t>гигантоклеточный. Эти  термины носят формальный характер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зачастую </a:t>
            </a:r>
            <a:r>
              <a:rPr sz="2800" spc="-5" dirty="0">
                <a:latin typeface="Times New Roman"/>
                <a:cs typeface="Times New Roman"/>
              </a:rPr>
              <a:t>не  отражают </a:t>
            </a:r>
            <a:r>
              <a:rPr sz="2800" spc="-10" dirty="0">
                <a:latin typeface="Times New Roman"/>
                <a:cs typeface="Times New Roman"/>
              </a:rPr>
              <a:t>существенных </a:t>
            </a:r>
            <a:r>
              <a:rPr sz="2800" spc="-5" dirty="0">
                <a:latin typeface="Times New Roman"/>
                <a:cs typeface="Times New Roman"/>
              </a:rPr>
              <a:t>особенностей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опухоли.</a:t>
            </a:r>
            <a:endParaRPr sz="2800">
              <a:latin typeface="Times New Roman"/>
              <a:cs typeface="Times New Roman"/>
            </a:endParaRPr>
          </a:p>
          <a:p>
            <a:pPr marL="355600" marR="399415" indent="-342900">
              <a:lnSpc>
                <a:spcPct val="89800"/>
              </a:lnSpc>
              <a:spcBef>
                <a:spcPts val="695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/>
              <a:t>	</a:t>
            </a:r>
            <a:r>
              <a:rPr sz="2800" dirty="0">
                <a:latin typeface="Times New Roman"/>
                <a:cs typeface="Times New Roman"/>
              </a:rPr>
              <a:t>В то же </a:t>
            </a:r>
            <a:r>
              <a:rPr sz="2800" spc="-5" dirty="0">
                <a:latin typeface="Times New Roman"/>
                <a:cs typeface="Times New Roman"/>
              </a:rPr>
              <a:t>время строение некоторых других видов  рака позволяет обозначать их более </a:t>
            </a:r>
            <a:r>
              <a:rPr sz="2800" spc="-10" dirty="0">
                <a:latin typeface="Times New Roman"/>
                <a:cs typeface="Times New Roman"/>
              </a:rPr>
              <a:t>четкими </a:t>
            </a:r>
            <a:r>
              <a:rPr sz="2800" dirty="0">
                <a:latin typeface="Times New Roman"/>
                <a:cs typeface="Times New Roman"/>
              </a:rPr>
              <a:t>и  </a:t>
            </a:r>
            <a:r>
              <a:rPr sz="2800" spc="-5" dirty="0">
                <a:latin typeface="Times New Roman"/>
                <a:cs typeface="Times New Roman"/>
              </a:rPr>
              <a:t>гистологически оправданными </a:t>
            </a:r>
            <a:r>
              <a:rPr sz="2800" spc="-10" dirty="0">
                <a:latin typeface="Times New Roman"/>
                <a:cs typeface="Times New Roman"/>
              </a:rPr>
              <a:t>терминами, как,  </a:t>
            </a:r>
            <a:r>
              <a:rPr sz="2800" spc="-5" dirty="0">
                <a:latin typeface="Times New Roman"/>
                <a:cs typeface="Times New Roman"/>
              </a:rPr>
              <a:t>например, "бронхиоло-альвеолярный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рак".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60119">
              <a:lnSpc>
                <a:spcPct val="100000"/>
              </a:lnSpc>
              <a:spcBef>
                <a:spcPts val="100"/>
              </a:spcBef>
            </a:pPr>
            <a:r>
              <a:rPr i="1" spc="-5" dirty="0"/>
              <a:t>Мудрецами называют тех, кто  </a:t>
            </a:r>
            <a:r>
              <a:rPr spc="-5" dirty="0"/>
              <a:t>располагает вещи </a:t>
            </a:r>
            <a:r>
              <a:rPr dirty="0"/>
              <a:t>в </a:t>
            </a:r>
            <a:r>
              <a:rPr spc="-5" dirty="0"/>
              <a:t>правильном</a:t>
            </a:r>
            <a:r>
              <a:rPr spc="-30" dirty="0"/>
              <a:t> </a:t>
            </a:r>
            <a:r>
              <a:rPr spc="-5" dirty="0"/>
              <a:t>порядке.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3829" y="3534050"/>
            <a:ext cx="2804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Фома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Аквинский.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89" y="559710"/>
            <a:ext cx="305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Т</a:t>
            </a:r>
            <a:r>
              <a:rPr sz="3600" spc="-10" dirty="0">
                <a:latin typeface="Times New Roman"/>
                <a:cs typeface="Times New Roman"/>
              </a:rPr>
              <a:t>е</a:t>
            </a:r>
            <a:r>
              <a:rPr sz="3600" dirty="0">
                <a:latin typeface="Times New Roman"/>
                <a:cs typeface="Times New Roman"/>
              </a:rPr>
              <a:t>р</a:t>
            </a:r>
            <a:r>
              <a:rPr sz="3600" spc="-15" dirty="0">
                <a:latin typeface="Times New Roman"/>
                <a:cs typeface="Times New Roman"/>
              </a:rPr>
              <a:t>м</a:t>
            </a:r>
            <a:r>
              <a:rPr sz="3600" dirty="0">
                <a:latin typeface="Times New Roman"/>
                <a:cs typeface="Times New Roman"/>
              </a:rPr>
              <a:t>ино</a:t>
            </a:r>
            <a:r>
              <a:rPr sz="3600" spc="-15" dirty="0">
                <a:latin typeface="Times New Roman"/>
                <a:cs typeface="Times New Roman"/>
              </a:rPr>
              <a:t>л</a:t>
            </a:r>
            <a:r>
              <a:rPr sz="3600" dirty="0">
                <a:latin typeface="Times New Roman"/>
                <a:cs typeface="Times New Roman"/>
              </a:rPr>
              <a:t>о</a:t>
            </a:r>
            <a:r>
              <a:rPr sz="3600" spc="-5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1584600"/>
            <a:ext cx="8185150" cy="33235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4965" marR="605790" indent="-342900">
              <a:lnSpc>
                <a:spcPct val="89800"/>
              </a:lnSpc>
              <a:spcBef>
                <a:spcPts val="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Нередко основанием для обозначения  номенклатурной единицы рака служит </a:t>
            </a:r>
            <a:r>
              <a:rPr sz="2800" spc="-10" dirty="0">
                <a:latin typeface="Times New Roman"/>
                <a:cs typeface="Times New Roman"/>
              </a:rPr>
              <a:t>наличие  вещества </a:t>
            </a:r>
            <a:r>
              <a:rPr sz="2800" spc="-5" dirty="0">
                <a:latin typeface="Times New Roman"/>
                <a:cs typeface="Times New Roman"/>
              </a:rPr>
              <a:t>или структур, продуцируемых его  </a:t>
            </a:r>
            <a:r>
              <a:rPr sz="2800" spc="-10" dirty="0">
                <a:latin typeface="Times New Roman"/>
                <a:cs typeface="Times New Roman"/>
              </a:rPr>
              <a:t>клетками.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89700"/>
              </a:lnSpc>
              <a:spcBef>
                <a:spcPts val="5"/>
              </a:spcBef>
              <a:buFont typeface="Arial"/>
              <a:buChar char="•"/>
              <a:tabLst>
                <a:tab pos="44450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Это </a:t>
            </a:r>
            <a:r>
              <a:rPr sz="2800" spc="-10" dirty="0">
                <a:latin typeface="Times New Roman"/>
                <a:cs typeface="Times New Roman"/>
              </a:rPr>
              <a:t>привело </a:t>
            </a:r>
            <a:r>
              <a:rPr sz="2800" dirty="0">
                <a:latin typeface="Times New Roman"/>
                <a:cs typeface="Times New Roman"/>
              </a:rPr>
              <a:t>к </a:t>
            </a:r>
            <a:r>
              <a:rPr sz="2800" spc="-5" dirty="0">
                <a:latin typeface="Times New Roman"/>
                <a:cs typeface="Times New Roman"/>
              </a:rPr>
              <a:t>появлению таких терминов, как </a:t>
            </a:r>
            <a:r>
              <a:rPr sz="2800" dirty="0">
                <a:latin typeface="Times New Roman"/>
                <a:cs typeface="Times New Roman"/>
              </a:rPr>
              <a:t>рак  </a:t>
            </a:r>
            <a:r>
              <a:rPr sz="2800" spc="-5" dirty="0">
                <a:latin typeface="Times New Roman"/>
                <a:cs typeface="Times New Roman"/>
              </a:rPr>
              <a:t>слизистый или слизеобразующий, </a:t>
            </a:r>
            <a:r>
              <a:rPr sz="2800" dirty="0">
                <a:latin typeface="Times New Roman"/>
                <a:cs typeface="Times New Roman"/>
              </a:rPr>
              <a:t>рак </a:t>
            </a:r>
            <a:r>
              <a:rPr sz="2800" spc="-5" dirty="0">
                <a:latin typeface="Times New Roman"/>
                <a:cs typeface="Times New Roman"/>
              </a:rPr>
              <a:t>коллоидный,  </a:t>
            </a:r>
            <a:r>
              <a:rPr sz="2800" dirty="0">
                <a:latin typeface="Times New Roman"/>
                <a:cs typeface="Times New Roman"/>
              </a:rPr>
              <a:t>рак </a:t>
            </a:r>
            <a:r>
              <a:rPr sz="2800" spc="-5" dirty="0">
                <a:latin typeface="Times New Roman"/>
                <a:cs typeface="Times New Roman"/>
              </a:rPr>
              <a:t>мукоидный,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др.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89" y="559710"/>
            <a:ext cx="305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Т</a:t>
            </a:r>
            <a:r>
              <a:rPr sz="3600" spc="-10" dirty="0">
                <a:latin typeface="Times New Roman"/>
                <a:cs typeface="Times New Roman"/>
              </a:rPr>
              <a:t>е</a:t>
            </a:r>
            <a:r>
              <a:rPr sz="3600" dirty="0">
                <a:latin typeface="Times New Roman"/>
                <a:cs typeface="Times New Roman"/>
              </a:rPr>
              <a:t>р</a:t>
            </a:r>
            <a:r>
              <a:rPr sz="3600" spc="-15" dirty="0">
                <a:latin typeface="Times New Roman"/>
                <a:cs typeface="Times New Roman"/>
              </a:rPr>
              <a:t>м</a:t>
            </a:r>
            <a:r>
              <a:rPr sz="3600" dirty="0">
                <a:latin typeface="Times New Roman"/>
                <a:cs typeface="Times New Roman"/>
              </a:rPr>
              <a:t>ино</a:t>
            </a:r>
            <a:r>
              <a:rPr sz="3600" spc="-15" dirty="0">
                <a:latin typeface="Times New Roman"/>
                <a:cs typeface="Times New Roman"/>
              </a:rPr>
              <a:t>л</a:t>
            </a:r>
            <a:r>
              <a:rPr sz="3600" dirty="0">
                <a:latin typeface="Times New Roman"/>
                <a:cs typeface="Times New Roman"/>
              </a:rPr>
              <a:t>о</a:t>
            </a:r>
            <a:r>
              <a:rPr sz="3600" spc="-5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4600"/>
            <a:ext cx="8339455" cy="351662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indent="-342900">
              <a:lnSpc>
                <a:spcPct val="89800"/>
              </a:lnSpc>
              <a:spcBef>
                <a:spcPts val="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то же время </a:t>
            </a:r>
            <a:r>
              <a:rPr sz="2800" spc="-10" dirty="0">
                <a:latin typeface="Times New Roman"/>
                <a:cs typeface="Times New Roman"/>
              </a:rPr>
              <a:t>эпителиальные </a:t>
            </a:r>
            <a:r>
              <a:rPr sz="2800" spc="-5" dirty="0">
                <a:latin typeface="Times New Roman"/>
                <a:cs typeface="Times New Roman"/>
              </a:rPr>
              <a:t>покровы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выстилки  </a:t>
            </a:r>
            <a:r>
              <a:rPr sz="2800" spc="-5" dirty="0">
                <a:latin typeface="Times New Roman"/>
                <a:cs typeface="Times New Roman"/>
              </a:rPr>
              <a:t>ряда органов, </a:t>
            </a:r>
            <a:r>
              <a:rPr sz="2800" dirty="0">
                <a:latin typeface="Times New Roman"/>
                <a:cs typeface="Times New Roman"/>
              </a:rPr>
              <a:t>в норме </a:t>
            </a:r>
            <a:r>
              <a:rPr sz="2800" spc="-5" dirty="0">
                <a:latin typeface="Times New Roman"/>
                <a:cs typeface="Times New Roman"/>
              </a:rPr>
              <a:t>не образующие роговых </a:t>
            </a:r>
            <a:r>
              <a:rPr sz="2800" spc="-10" dirty="0">
                <a:latin typeface="Times New Roman"/>
                <a:cs typeface="Times New Roman"/>
              </a:rPr>
              <a:t>масс,  </a:t>
            </a:r>
            <a:r>
              <a:rPr sz="2800" spc="-5" dirty="0">
                <a:latin typeface="Times New Roman"/>
                <a:cs typeface="Times New Roman"/>
              </a:rPr>
              <a:t>претерпев опухолевую трансформацию,  приобретают сходство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многослойным плоским  </a:t>
            </a:r>
            <a:r>
              <a:rPr sz="2800" spc="-10" dirty="0">
                <a:latin typeface="Times New Roman"/>
                <a:cs typeface="Times New Roman"/>
              </a:rPr>
              <a:t>эпителием </a:t>
            </a:r>
            <a:r>
              <a:rPr sz="2800" spc="-5" dirty="0">
                <a:latin typeface="Times New Roman"/>
                <a:cs typeface="Times New Roman"/>
              </a:rPr>
              <a:t>кожи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5" dirty="0">
                <a:latin typeface="Times New Roman"/>
                <a:cs typeface="Times New Roman"/>
              </a:rPr>
              <a:t>даже </a:t>
            </a:r>
            <a:r>
              <a:rPr sz="2800" spc="-10" dirty="0">
                <a:latin typeface="Times New Roman"/>
                <a:cs typeface="Times New Roman"/>
              </a:rPr>
              <a:t>начинают </a:t>
            </a:r>
            <a:r>
              <a:rPr sz="2800" spc="-5" dirty="0">
                <a:latin typeface="Times New Roman"/>
                <a:cs typeface="Times New Roman"/>
              </a:rPr>
              <a:t>продуцировать  кератин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“раковые жемчужины").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связи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чем  такие </a:t>
            </a:r>
            <a:r>
              <a:rPr sz="2800" spc="-5" dirty="0">
                <a:latin typeface="Times New Roman"/>
                <a:cs typeface="Times New Roman"/>
              </a:rPr>
              <a:t>формы </a:t>
            </a:r>
            <a:r>
              <a:rPr sz="2800" spc="-10" dirty="0">
                <a:latin typeface="Times New Roman"/>
                <a:cs typeface="Times New Roman"/>
              </a:rPr>
              <a:t>рака, </a:t>
            </a:r>
            <a:r>
              <a:rPr sz="2800" spc="-5" dirty="0">
                <a:latin typeface="Times New Roman"/>
                <a:cs typeface="Times New Roman"/>
              </a:rPr>
              <a:t>возникающего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полости рта,  гортани, трахее, бронхах, желудке, яичниках,  </a:t>
            </a:r>
            <a:r>
              <a:rPr sz="2800" spc="-10" dirty="0">
                <a:latin typeface="Times New Roman"/>
                <a:cs typeface="Times New Roman"/>
              </a:rPr>
              <a:t>называют </a:t>
            </a:r>
            <a:r>
              <a:rPr sz="2800" spc="-5" dirty="0">
                <a:latin typeface="Times New Roman"/>
                <a:cs typeface="Times New Roman"/>
              </a:rPr>
              <a:t>эпидермоидным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раком.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289" y="590190"/>
            <a:ext cx="2722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Терминология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709" y="1634130"/>
            <a:ext cx="8557260" cy="295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В некоторых случаях, когда гистогенетическая  принадлежность опухоли недостаточно ясна,  ее </a:t>
            </a:r>
            <a:r>
              <a:rPr sz="3200" spc="-5" dirty="0">
                <a:latin typeface="Times New Roman"/>
                <a:cs typeface="Times New Roman"/>
              </a:rPr>
              <a:t>называют </a:t>
            </a:r>
            <a:r>
              <a:rPr sz="3200" dirty="0">
                <a:latin typeface="Times New Roman"/>
                <a:cs typeface="Times New Roman"/>
              </a:rPr>
              <a:t>эпонимическим термином, по  имени </a:t>
            </a:r>
            <a:r>
              <a:rPr sz="3200" spc="-5" dirty="0">
                <a:latin typeface="Times New Roman"/>
                <a:cs typeface="Times New Roman"/>
              </a:rPr>
              <a:t>впервые </a:t>
            </a:r>
            <a:r>
              <a:rPr sz="3200" dirty="0">
                <a:latin typeface="Times New Roman"/>
                <a:cs typeface="Times New Roman"/>
              </a:rPr>
              <a:t>описавшего </a:t>
            </a:r>
            <a:r>
              <a:rPr sz="3200" spc="-5" dirty="0">
                <a:latin typeface="Times New Roman"/>
                <a:cs typeface="Times New Roman"/>
              </a:rPr>
              <a:t>данную </a:t>
            </a:r>
            <a:r>
              <a:rPr sz="3200" dirty="0">
                <a:latin typeface="Times New Roman"/>
                <a:cs typeface="Times New Roman"/>
              </a:rPr>
              <a:t>опухоль  автора, </a:t>
            </a:r>
            <a:r>
              <a:rPr sz="3200" spc="-5" dirty="0">
                <a:latin typeface="Times New Roman"/>
                <a:cs typeface="Times New Roman"/>
              </a:rPr>
              <a:t>как </a:t>
            </a:r>
            <a:r>
              <a:rPr sz="3200" dirty="0">
                <a:latin typeface="Times New Roman"/>
                <a:cs typeface="Times New Roman"/>
              </a:rPr>
              <a:t>например, рак Боуэна, </a:t>
            </a:r>
            <a:r>
              <a:rPr sz="3200" spc="-5" dirty="0">
                <a:latin typeface="Times New Roman"/>
                <a:cs typeface="Times New Roman"/>
              </a:rPr>
              <a:t>рак  Педжета, </a:t>
            </a:r>
            <a:r>
              <a:rPr sz="3200" dirty="0">
                <a:latin typeface="Times New Roman"/>
                <a:cs typeface="Times New Roman"/>
              </a:rPr>
              <a:t>саркома </a:t>
            </a:r>
            <a:r>
              <a:rPr sz="3200" spc="-5" dirty="0">
                <a:latin typeface="Times New Roman"/>
                <a:cs typeface="Times New Roman"/>
              </a:rPr>
              <a:t>Ходжкина, </a:t>
            </a:r>
            <a:r>
              <a:rPr sz="3200" dirty="0">
                <a:latin typeface="Times New Roman"/>
                <a:cs typeface="Times New Roman"/>
              </a:rPr>
              <a:t>саркома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Юинга.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919" y="559710"/>
            <a:ext cx="6356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Значение классификации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ВОЗ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5807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28194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/>
              <a:t>Классификации </a:t>
            </a:r>
            <a:r>
              <a:rPr sz="2400" spc="-10" dirty="0"/>
              <a:t>ВОЗ </a:t>
            </a:r>
            <a:r>
              <a:rPr sz="2400" spc="-5" dirty="0"/>
              <a:t>рассматриваются только как "рабочие"  </a:t>
            </a:r>
            <a:r>
              <a:rPr sz="2400" spc="-575" dirty="0"/>
              <a:t> </a:t>
            </a:r>
            <a:r>
              <a:rPr sz="2400" spc="-1390" dirty="0"/>
              <a:t>(MOTNAC)”</a:t>
            </a:r>
            <a:r>
              <a:rPr sz="2400" spc="-575" dirty="0"/>
              <a:t> </a:t>
            </a:r>
            <a:r>
              <a:rPr sz="2400" spc="-1200" dirty="0"/>
              <a:t>или</a:t>
            </a:r>
            <a:r>
              <a:rPr sz="2400" spc="-570" dirty="0"/>
              <a:t> </a:t>
            </a:r>
            <a:r>
              <a:rPr sz="2400" spc="-5" dirty="0"/>
              <a:t>временные), подлежащие уточнению </a:t>
            </a:r>
            <a:r>
              <a:rPr sz="2400" dirty="0"/>
              <a:t>и  </a:t>
            </a:r>
            <a:r>
              <a:rPr sz="2400" spc="-5" dirty="0"/>
              <a:t>совершенствовованию по </a:t>
            </a:r>
            <a:r>
              <a:rPr sz="2400" dirty="0"/>
              <a:t>мере </a:t>
            </a:r>
            <a:r>
              <a:rPr sz="2400" spc="-5" dirty="0"/>
              <a:t>углубления фактических  знаний </a:t>
            </a:r>
            <a:r>
              <a:rPr sz="2400" dirty="0"/>
              <a:t>о </a:t>
            </a:r>
            <a:r>
              <a:rPr sz="2400" spc="-5" dirty="0"/>
              <a:t>природе </a:t>
            </a:r>
            <a:r>
              <a:rPr sz="2400" dirty="0"/>
              <a:t>и </a:t>
            </a:r>
            <a:r>
              <a:rPr sz="2400" spc="-5" dirty="0"/>
              <a:t>характере различных</a:t>
            </a:r>
            <a:r>
              <a:rPr sz="2400" spc="25" dirty="0"/>
              <a:t> </a:t>
            </a:r>
            <a:r>
              <a:rPr sz="2400" spc="-5" dirty="0"/>
              <a:t>новообразований.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30200" y="33880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830" y="3400700"/>
            <a:ext cx="7955280" cy="1706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Times New Roman"/>
                <a:cs typeface="Times New Roman"/>
              </a:rPr>
              <a:t>Опыт показал, что многие классификации </a:t>
            </a:r>
            <a:r>
              <a:rPr sz="2400" dirty="0">
                <a:latin typeface="Times New Roman"/>
                <a:cs typeface="Times New Roman"/>
              </a:rPr>
              <a:t>уже </a:t>
            </a:r>
            <a:r>
              <a:rPr sz="2400" spc="-5" dirty="0">
                <a:latin typeface="Times New Roman"/>
                <a:cs typeface="Times New Roman"/>
              </a:rPr>
              <a:t>нуждаются </a:t>
            </a:r>
            <a:r>
              <a:rPr sz="2400" dirty="0">
                <a:latin typeface="Times New Roman"/>
                <a:cs typeface="Times New Roman"/>
              </a:rPr>
              <a:t>в  </a:t>
            </a:r>
            <a:r>
              <a:rPr sz="2400" spc="-5" dirty="0">
                <a:latin typeface="Times New Roman"/>
                <a:cs typeface="Times New Roman"/>
              </a:rPr>
              <a:t>пересмотре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уточнением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расширением номенклатуры, так  </a:t>
            </a:r>
            <a:r>
              <a:rPr sz="2400" dirty="0">
                <a:latin typeface="Times New Roman"/>
                <a:cs typeface="Times New Roman"/>
              </a:rPr>
              <a:t>как за </a:t>
            </a:r>
            <a:r>
              <a:rPr sz="2400" spc="-5" dirty="0">
                <a:latin typeface="Times New Roman"/>
                <a:cs typeface="Times New Roman"/>
              </a:rPr>
              <a:t>период </a:t>
            </a:r>
            <a:r>
              <a:rPr sz="2400" dirty="0">
                <a:latin typeface="Times New Roman"/>
                <a:cs typeface="Times New Roman"/>
              </a:rPr>
              <a:t>с момента </a:t>
            </a:r>
            <a:r>
              <a:rPr sz="2400" spc="-5" dirty="0">
                <a:latin typeface="Times New Roman"/>
                <a:cs typeface="Times New Roman"/>
              </a:rPr>
              <a:t>их публикации были выделены  новые самостоятельные нозологические </a:t>
            </a:r>
            <a:r>
              <a:rPr sz="2400" dirty="0">
                <a:latin typeface="Times New Roman"/>
                <a:cs typeface="Times New Roman"/>
              </a:rPr>
              <a:t>формы и </a:t>
            </a:r>
            <a:r>
              <a:rPr sz="2400" spc="-5" dirty="0">
                <a:latin typeface="Times New Roman"/>
                <a:cs typeface="Times New Roman"/>
              </a:rPr>
              <a:t>уточнена  гистогенетическая принадлежность некоторых опухолей.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990" y="435250"/>
            <a:ext cx="8349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Международная классификация </a:t>
            </a:r>
            <a:r>
              <a:rPr sz="2000" dirty="0">
                <a:latin typeface="Times New Roman"/>
                <a:cs typeface="Times New Roman"/>
              </a:rPr>
              <a:t>болезней – онкология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15" dirty="0">
                <a:latin typeface="Times New Roman"/>
                <a:cs typeface="Times New Roman"/>
              </a:rPr>
              <a:t>(ICD-О-2)МКБ-О),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3 </a:t>
            </a:r>
            <a:r>
              <a:rPr sz="2000" spc="-5" dirty="0">
                <a:latin typeface="Times New Roman"/>
                <a:cs typeface="Times New Roman"/>
              </a:rPr>
              <a:t>издание, </a:t>
            </a:r>
            <a:r>
              <a:rPr sz="2000" dirty="0">
                <a:latin typeface="Times New Roman"/>
                <a:cs typeface="Times New Roman"/>
              </a:rPr>
              <a:t>1 пересмотр. </a:t>
            </a:r>
            <a:r>
              <a:rPr sz="2000" spc="-5" dirty="0">
                <a:latin typeface="Times New Roman"/>
                <a:cs typeface="Times New Roman"/>
              </a:rPr>
              <a:t>Всемирная </a:t>
            </a:r>
            <a:r>
              <a:rPr sz="2000" dirty="0">
                <a:latin typeface="Times New Roman"/>
                <a:cs typeface="Times New Roman"/>
              </a:rPr>
              <a:t>организация здравоохранения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90" dirty="0">
                <a:latin typeface="Times New Roman"/>
                <a:cs typeface="Times New Roman"/>
              </a:rPr>
              <a:t>(ICD-О-2)2017)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590" y="204053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90" y="26463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590" y="3194833"/>
            <a:ext cx="114935" cy="7232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590" y="1447440"/>
            <a:ext cx="7944484" cy="248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937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Международная классификация болезней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онкология </a:t>
            </a:r>
            <a:r>
              <a:rPr sz="1800" spc="-815" dirty="0">
                <a:latin typeface="Times New Roman"/>
                <a:cs typeface="Times New Roman"/>
              </a:rPr>
              <a:t>(MOTNAC)”</a:t>
            </a:r>
            <a:r>
              <a:rPr sz="1800" spc="-335" dirty="0">
                <a:latin typeface="Times New Roman"/>
                <a:cs typeface="Times New Roman"/>
              </a:rPr>
              <a:t> </a:t>
            </a:r>
            <a:r>
              <a:rPr sz="1800" spc="-705" dirty="0">
                <a:latin typeface="Times New Roman"/>
                <a:cs typeface="Times New Roman"/>
              </a:rPr>
              <a:t>или</a:t>
            </a:r>
            <a:r>
              <a:rPr sz="1800" spc="-330" dirty="0">
                <a:latin typeface="Times New Roman"/>
                <a:cs typeface="Times New Roman"/>
              </a:rPr>
              <a:t> </a:t>
            </a:r>
            <a:r>
              <a:rPr sz="1800" spc="-409" dirty="0">
                <a:latin typeface="Times New Roman"/>
                <a:cs typeface="Times New Roman"/>
              </a:rPr>
              <a:t>МКБ-О), </a:t>
            </a:r>
            <a:r>
              <a:rPr sz="1800" dirty="0">
                <a:latin typeface="Times New Roman"/>
                <a:cs typeface="Times New Roman"/>
              </a:rPr>
              <a:t>3 </a:t>
            </a:r>
            <a:r>
              <a:rPr sz="1800" spc="-10" dirty="0">
                <a:latin typeface="Times New Roman"/>
                <a:cs typeface="Times New Roman"/>
              </a:rPr>
              <a:t>издание, </a:t>
            </a:r>
            <a:r>
              <a:rPr sz="1800" dirty="0">
                <a:latin typeface="Times New Roman"/>
                <a:cs typeface="Times New Roman"/>
              </a:rPr>
              <a:t>1  </a:t>
            </a:r>
            <a:r>
              <a:rPr sz="1800" spc="-5" dirty="0">
                <a:latin typeface="Times New Roman"/>
                <a:cs typeface="Times New Roman"/>
              </a:rPr>
              <a:t>пересмотр.</a:t>
            </a:r>
            <a:r>
              <a:rPr sz="1800" dirty="0">
                <a:latin typeface="Times New Roman"/>
                <a:cs typeface="Times New Roman"/>
              </a:rPr>
              <a:t> Сост.</a:t>
            </a:r>
            <a:endParaRPr sz="18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Times New Roman"/>
                <a:cs typeface="Times New Roman"/>
              </a:rPr>
              <a:t>Э. Фритц, К. Перси, Э. Джек, К. Шанмугаратнам, </a:t>
            </a:r>
            <a:r>
              <a:rPr sz="1800" dirty="0">
                <a:latin typeface="Times New Roman"/>
                <a:cs typeface="Times New Roman"/>
              </a:rPr>
              <a:t>Л. </a:t>
            </a:r>
            <a:r>
              <a:rPr sz="1800" spc="-5" dirty="0">
                <a:latin typeface="Times New Roman"/>
                <a:cs typeface="Times New Roman"/>
              </a:rPr>
              <a:t>Собин, Д.М. Паркин, Ш.  </a:t>
            </a:r>
            <a:r>
              <a:rPr sz="1800" dirty="0">
                <a:latin typeface="Times New Roman"/>
                <a:cs typeface="Times New Roman"/>
              </a:rPr>
              <a:t>Уилан / </a:t>
            </a:r>
            <a:r>
              <a:rPr sz="1800" spc="-5" dirty="0">
                <a:latin typeface="Times New Roman"/>
                <a:cs typeface="Times New Roman"/>
              </a:rPr>
              <a:t>Пер.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англ.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А.В.</a:t>
            </a:r>
            <a:endParaRPr sz="1800">
              <a:latin typeface="Times New Roman"/>
              <a:cs typeface="Times New Roman"/>
            </a:endParaRPr>
          </a:p>
          <a:p>
            <a:pPr marL="355600" marR="384175">
              <a:lnSpc>
                <a:spcPct val="100000"/>
              </a:lnSpc>
              <a:spcBef>
                <a:spcPts val="450"/>
              </a:spcBef>
            </a:pPr>
            <a:r>
              <a:rPr sz="1800" spc="-5" dirty="0">
                <a:latin typeface="Times New Roman"/>
                <a:cs typeface="Times New Roman"/>
              </a:rPr>
              <a:t>Филочкиной, </a:t>
            </a:r>
            <a:r>
              <a:rPr sz="1800" spc="-10" dirty="0">
                <a:latin typeface="Times New Roman"/>
                <a:cs typeface="Times New Roman"/>
              </a:rPr>
              <a:t>под </a:t>
            </a:r>
            <a:r>
              <a:rPr sz="1800" dirty="0">
                <a:latin typeface="Times New Roman"/>
                <a:cs typeface="Times New Roman"/>
              </a:rPr>
              <a:t>ред. </a:t>
            </a:r>
            <a:r>
              <a:rPr sz="1800" spc="-5" dirty="0">
                <a:latin typeface="Times New Roman"/>
                <a:cs typeface="Times New Roman"/>
              </a:rPr>
              <a:t>А.М. Беляева, </a:t>
            </a:r>
            <a:r>
              <a:rPr sz="1800" dirty="0">
                <a:latin typeface="Times New Roman"/>
                <a:cs typeface="Times New Roman"/>
              </a:rPr>
              <a:t>О.Ф. </a:t>
            </a:r>
            <a:r>
              <a:rPr sz="1800" spc="-5" dirty="0">
                <a:latin typeface="Times New Roman"/>
                <a:cs typeface="Times New Roman"/>
              </a:rPr>
              <a:t>Чепика, А.С. Артемьевой, А.А.  Барчука, Ю.И. Комарова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50"/>
              </a:spcBef>
            </a:pPr>
            <a:r>
              <a:rPr sz="1800" spc="-5" dirty="0">
                <a:latin typeface="Times New Roman"/>
                <a:cs typeface="Times New Roman"/>
              </a:rPr>
              <a:t>СПб.: Издательство «Вопросы онкологии», </a:t>
            </a:r>
            <a:r>
              <a:rPr sz="1800" dirty="0">
                <a:latin typeface="Times New Roman"/>
                <a:cs typeface="Times New Roman"/>
              </a:rPr>
              <a:t>2017 – 352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00"/>
              </a:spcBef>
            </a:pP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https://docviewer.yndex.ru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90" y="423890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490" y="4250330"/>
            <a:ext cx="7940040" cy="1240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При создании как предыдущих, </a:t>
            </a:r>
            <a:r>
              <a:rPr sz="1600" dirty="0">
                <a:latin typeface="Times New Roman"/>
                <a:cs typeface="Times New Roman"/>
              </a:rPr>
              <a:t>так и </a:t>
            </a:r>
            <a:r>
              <a:rPr sz="1600" spc="-10" dirty="0">
                <a:latin typeface="Times New Roman"/>
                <a:cs typeface="Times New Roman"/>
              </a:rPr>
              <a:t>настоящего </a:t>
            </a:r>
            <a:r>
              <a:rPr sz="1600" spc="-5" dirty="0">
                <a:latin typeface="Times New Roman"/>
                <a:cs typeface="Times New Roman"/>
              </a:rPr>
              <a:t>издания </a:t>
            </a:r>
            <a:r>
              <a:rPr sz="1600" spc="-10" dirty="0">
                <a:latin typeface="Times New Roman"/>
                <a:cs typeface="Times New Roman"/>
              </a:rPr>
              <a:t>МКБ-О </a:t>
            </a:r>
            <a:r>
              <a:rPr sz="1600" dirty="0">
                <a:latin typeface="Times New Roman"/>
                <a:cs typeface="Times New Roman"/>
              </a:rPr>
              <a:t>особый </a:t>
            </a:r>
            <a:r>
              <a:rPr sz="1600" spc="-5" dirty="0">
                <a:latin typeface="Times New Roman"/>
                <a:cs typeface="Times New Roman"/>
              </a:rPr>
              <a:t>упор </a:t>
            </a:r>
            <a:r>
              <a:rPr sz="1600" spc="-10" dirty="0">
                <a:latin typeface="Times New Roman"/>
                <a:cs typeface="Times New Roman"/>
              </a:rPr>
              <a:t>делался </a:t>
            </a:r>
            <a:r>
              <a:rPr sz="1600" spc="-5" dirty="0">
                <a:latin typeface="Times New Roman"/>
                <a:cs typeface="Times New Roman"/>
              </a:rPr>
              <a:t>на  использовании номенклатуры серии Международная гистологическая </a:t>
            </a:r>
            <a:r>
              <a:rPr sz="1600" spc="-10" dirty="0">
                <a:latin typeface="Times New Roman"/>
                <a:cs typeface="Times New Roman"/>
              </a:rPr>
              <a:t>классификация  </a:t>
            </a:r>
            <a:r>
              <a:rPr sz="1600" spc="-5" dirty="0">
                <a:latin typeface="Times New Roman"/>
                <a:cs typeface="Times New Roman"/>
              </a:rPr>
              <a:t>опухолей Всемирной организации здравоохранения </a:t>
            </a:r>
            <a:r>
              <a:rPr sz="1600" spc="-925" dirty="0">
                <a:latin typeface="Times New Roman"/>
                <a:cs typeface="Times New Roman"/>
              </a:rPr>
              <a:t>(MOTNAC)”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800" dirty="0">
                <a:latin typeface="Times New Roman"/>
                <a:cs typeface="Times New Roman"/>
              </a:rPr>
              <a:t>или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«Синие книги» ВОЗ) </a:t>
            </a:r>
            <a:r>
              <a:rPr sz="1600" spc="-925" dirty="0">
                <a:latin typeface="Times New Roman"/>
                <a:cs typeface="Times New Roman"/>
              </a:rPr>
              <a:t>(MOTNAC)”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800" dirty="0">
                <a:latin typeface="Times New Roman"/>
                <a:cs typeface="Times New Roman"/>
              </a:rPr>
              <a:t>или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8). Эта серия  охватывает все основные локализации </a:t>
            </a:r>
            <a:r>
              <a:rPr sz="1600" dirty="0">
                <a:latin typeface="Times New Roman"/>
                <a:cs typeface="Times New Roman"/>
              </a:rPr>
              <a:t>рака и </a:t>
            </a:r>
            <a:r>
              <a:rPr sz="1600" spc="-5" dirty="0">
                <a:latin typeface="Times New Roman"/>
                <a:cs typeface="Times New Roman"/>
              </a:rPr>
              <a:t>содержит морфологические </a:t>
            </a:r>
            <a:r>
              <a:rPr sz="1600" dirty="0">
                <a:latin typeface="Times New Roman"/>
                <a:cs typeface="Times New Roman"/>
              </a:rPr>
              <a:t>коды </a:t>
            </a:r>
            <a:r>
              <a:rPr sz="1600" spc="-5" dirty="0">
                <a:latin typeface="Times New Roman"/>
                <a:cs typeface="Times New Roman"/>
              </a:rPr>
              <a:t>МКБ-О для  каждого новообразования.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5570" y="210460"/>
            <a:ext cx="129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жа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9550"/>
            <a:ext cx="5033010" cy="58966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spc="-5" dirty="0">
                <a:latin typeface="Times New Roman"/>
                <a:cs typeface="Times New Roman"/>
              </a:rPr>
              <a:t>Посвящение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spc="-5" dirty="0">
                <a:latin typeface="Times New Roman"/>
                <a:cs typeface="Times New Roman"/>
              </a:rPr>
              <a:t>Благодарственное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слово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-10" dirty="0">
                <a:latin typeface="Times New Roman"/>
                <a:cs typeface="Times New Roman"/>
              </a:rPr>
              <a:t>Введение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1.1. </a:t>
            </a:r>
            <a:r>
              <a:rPr sz="1000" spc="-5" dirty="0">
                <a:latin typeface="Times New Roman"/>
                <a:cs typeface="Times New Roman"/>
              </a:rPr>
              <a:t>Историческая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справка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2 </a:t>
            </a:r>
            <a:r>
              <a:rPr sz="1000" spc="-10" dirty="0">
                <a:latin typeface="Times New Roman"/>
                <a:cs typeface="Times New Roman"/>
              </a:rPr>
              <a:t>Различия </a:t>
            </a:r>
            <a:r>
              <a:rPr sz="1000" spc="-5" dirty="0">
                <a:latin typeface="Times New Roman"/>
                <a:cs typeface="Times New Roman"/>
              </a:rPr>
              <a:t>между МКБ-О </a:t>
            </a: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5" dirty="0">
                <a:latin typeface="Times New Roman"/>
                <a:cs typeface="Times New Roman"/>
              </a:rPr>
              <a:t>МКБ-10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2.1. </a:t>
            </a:r>
            <a:r>
              <a:rPr sz="1000" spc="-10" dirty="0">
                <a:latin typeface="Times New Roman"/>
                <a:cs typeface="Times New Roman"/>
              </a:rPr>
              <a:t>Рубрики </a:t>
            </a:r>
            <a:r>
              <a:rPr sz="1000" spc="-5" dirty="0">
                <a:latin typeface="Times New Roman"/>
                <a:cs typeface="Times New Roman"/>
              </a:rPr>
              <a:t>МКБ-10, не используемые </a:t>
            </a:r>
            <a:r>
              <a:rPr sz="1000" dirty="0">
                <a:latin typeface="Times New Roman"/>
                <a:cs typeface="Times New Roman"/>
              </a:rPr>
              <a:t>в </a:t>
            </a:r>
            <a:r>
              <a:rPr sz="1000" spc="-5" dirty="0">
                <a:latin typeface="Times New Roman"/>
                <a:cs typeface="Times New Roman"/>
              </a:rPr>
              <a:t>третьем </a:t>
            </a:r>
            <a:r>
              <a:rPr sz="1000" spc="-10" dirty="0">
                <a:latin typeface="Times New Roman"/>
                <a:cs typeface="Times New Roman"/>
              </a:rPr>
              <a:t>издании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МКБ-О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2.2. </a:t>
            </a:r>
            <a:r>
              <a:rPr sz="1000" spc="-10" dirty="0">
                <a:latin typeface="Times New Roman"/>
                <a:cs typeface="Times New Roman"/>
              </a:rPr>
              <a:t>Специальные </a:t>
            </a:r>
            <a:r>
              <a:rPr sz="1000" spc="-5" dirty="0">
                <a:latin typeface="Times New Roman"/>
                <a:cs typeface="Times New Roman"/>
              </a:rPr>
              <a:t>топографические коды МКБ-О </a:t>
            </a:r>
            <a:r>
              <a:rPr sz="1000" spc="-10" dirty="0">
                <a:latin typeface="Times New Roman"/>
                <a:cs typeface="Times New Roman"/>
              </a:rPr>
              <a:t>для </a:t>
            </a:r>
            <a:r>
              <a:rPr sz="1000" spc="-5" dirty="0">
                <a:latin typeface="Times New Roman"/>
                <a:cs typeface="Times New Roman"/>
              </a:rPr>
              <a:t>лимфатических узлов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80" dirty="0">
                <a:latin typeface="Times New Roman"/>
                <a:cs typeface="Times New Roman"/>
              </a:rPr>
              <a:t>(MOTNAC)”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00" dirty="0">
                <a:latin typeface="Times New Roman"/>
                <a:cs typeface="Times New Roman"/>
              </a:rPr>
              <a:t>или</a:t>
            </a:r>
            <a:r>
              <a:rPr sz="1000" spc="-229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С77)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5" dirty="0">
                <a:latin typeface="Times New Roman"/>
                <a:cs typeface="Times New Roman"/>
              </a:rPr>
              <a:t>кроветворной </a:t>
            </a: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5" dirty="0">
                <a:latin typeface="Times New Roman"/>
                <a:cs typeface="Times New Roman"/>
              </a:rPr>
              <a:t>ретикулоэндотелиальной систем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80" dirty="0">
                <a:latin typeface="Times New Roman"/>
                <a:cs typeface="Times New Roman"/>
              </a:rPr>
              <a:t>(MOTNAC)”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00" dirty="0">
                <a:latin typeface="Times New Roman"/>
                <a:cs typeface="Times New Roman"/>
              </a:rPr>
              <a:t>или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390" dirty="0">
                <a:latin typeface="Times New Roman"/>
                <a:cs typeface="Times New Roman"/>
              </a:rPr>
              <a:t>C)”</a:t>
            </a:r>
            <a:r>
              <a:rPr sz="1000" spc="-200" dirty="0">
                <a:latin typeface="Times New Roman"/>
                <a:cs typeface="Times New Roman"/>
              </a:rPr>
              <a:t> </a:t>
            </a:r>
            <a:r>
              <a:rPr sz="1000" spc="-425" dirty="0">
                <a:latin typeface="Times New Roman"/>
                <a:cs typeface="Times New Roman"/>
              </a:rPr>
              <a:t>или</a:t>
            </a:r>
            <a:r>
              <a:rPr sz="1000" spc="-2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42)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2.3. </a:t>
            </a:r>
            <a:r>
              <a:rPr sz="1000" spc="-5" dirty="0">
                <a:latin typeface="Times New Roman"/>
                <a:cs typeface="Times New Roman"/>
              </a:rPr>
              <a:t>Пузырный занос </a:t>
            </a: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5" dirty="0">
                <a:latin typeface="Times New Roman"/>
                <a:cs typeface="Times New Roman"/>
              </a:rPr>
              <a:t>нейрофиброматоз </a:t>
            </a:r>
            <a:r>
              <a:rPr sz="1000" spc="-580" dirty="0">
                <a:latin typeface="Times New Roman"/>
                <a:cs typeface="Times New Roman"/>
              </a:rPr>
              <a:t>(MOTNAC)”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00" dirty="0">
                <a:latin typeface="Times New Roman"/>
                <a:cs typeface="Times New Roman"/>
              </a:rPr>
              <a:t>или</a:t>
            </a:r>
            <a:r>
              <a:rPr sz="1000" spc="-2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болезнь </a:t>
            </a:r>
            <a:r>
              <a:rPr sz="1000" dirty="0">
                <a:latin typeface="Times New Roman"/>
                <a:cs typeface="Times New Roman"/>
              </a:rPr>
              <a:t>фон </a:t>
            </a:r>
            <a:r>
              <a:rPr sz="1000" spc="-5" dirty="0">
                <a:latin typeface="Times New Roman"/>
                <a:cs typeface="Times New Roman"/>
              </a:rPr>
              <a:t>Реклингхаузена,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spc="-10" dirty="0">
                <a:latin typeface="Times New Roman"/>
                <a:cs typeface="Times New Roman"/>
              </a:rPr>
              <a:t>исключением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костей)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2.4. </a:t>
            </a:r>
            <a:r>
              <a:rPr sz="1000" spc="-5" dirty="0">
                <a:latin typeface="Times New Roman"/>
                <a:cs typeface="Times New Roman"/>
              </a:rPr>
              <a:t>ВИЧ 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СПИД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2.5. </a:t>
            </a:r>
            <a:r>
              <a:rPr sz="1000" spc="-10" dirty="0">
                <a:latin typeface="Times New Roman"/>
                <a:cs typeface="Times New Roman"/>
              </a:rPr>
              <a:t>Функциональные </a:t>
            </a:r>
            <a:r>
              <a:rPr sz="1000" spc="-5" dirty="0">
                <a:latin typeface="Times New Roman"/>
                <a:cs typeface="Times New Roman"/>
              </a:rPr>
              <a:t>свойства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новообразований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 </a:t>
            </a:r>
            <a:r>
              <a:rPr sz="1000" spc="-5" dirty="0">
                <a:latin typeface="Times New Roman"/>
                <a:cs typeface="Times New Roman"/>
              </a:rPr>
              <a:t>Структура </a:t>
            </a:r>
            <a:r>
              <a:rPr sz="1000" dirty="0">
                <a:latin typeface="Times New Roman"/>
                <a:cs typeface="Times New Roman"/>
              </a:rPr>
              <a:t>и формат </a:t>
            </a:r>
            <a:r>
              <a:rPr sz="1000" spc="-5" dirty="0">
                <a:latin typeface="Times New Roman"/>
                <a:cs typeface="Times New Roman"/>
              </a:rPr>
              <a:t>третьего </a:t>
            </a:r>
            <a:r>
              <a:rPr sz="1000" spc="-10" dirty="0">
                <a:latin typeface="Times New Roman"/>
                <a:cs typeface="Times New Roman"/>
              </a:rPr>
              <a:t>издания</a:t>
            </a:r>
            <a:r>
              <a:rPr sz="1000" spc="-5" dirty="0">
                <a:latin typeface="Times New Roman"/>
                <a:cs typeface="Times New Roman"/>
              </a:rPr>
              <a:t> МКБ-О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3.1.</a:t>
            </a:r>
            <a:r>
              <a:rPr sz="1000" spc="-5" dirty="0">
                <a:latin typeface="Times New Roman"/>
                <a:cs typeface="Times New Roman"/>
              </a:rPr>
              <a:t> Сокращения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3.2. </a:t>
            </a:r>
            <a:r>
              <a:rPr sz="1000" spc="-5" dirty="0">
                <a:latin typeface="Times New Roman"/>
                <a:cs typeface="Times New Roman"/>
              </a:rPr>
              <a:t>Правила </a:t>
            </a:r>
            <a:r>
              <a:rPr sz="1000" spc="-10" dirty="0">
                <a:latin typeface="Times New Roman"/>
                <a:cs typeface="Times New Roman"/>
              </a:rPr>
              <a:t>написания </a:t>
            </a:r>
            <a:r>
              <a:rPr sz="1000" spc="-5" dirty="0">
                <a:latin typeface="Times New Roman"/>
                <a:cs typeface="Times New Roman"/>
              </a:rPr>
              <a:t>терминов </a:t>
            </a:r>
            <a:r>
              <a:rPr sz="1000" dirty="0">
                <a:latin typeface="Times New Roman"/>
                <a:cs typeface="Times New Roman"/>
              </a:rPr>
              <a:t>в </a:t>
            </a:r>
            <a:r>
              <a:rPr sz="1000" spc="-5" dirty="0">
                <a:latin typeface="Times New Roman"/>
                <a:cs typeface="Times New Roman"/>
              </a:rPr>
              <a:t>американском </a:t>
            </a: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5" dirty="0">
                <a:latin typeface="Times New Roman"/>
                <a:cs typeface="Times New Roman"/>
              </a:rPr>
              <a:t>британском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вариантах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spc="-10" dirty="0">
                <a:latin typeface="Times New Roman"/>
                <a:cs typeface="Times New Roman"/>
              </a:rPr>
              <a:t>английского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языка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3.3 </a:t>
            </a:r>
            <a:r>
              <a:rPr sz="1000" spc="-5" dirty="0">
                <a:latin typeface="Times New Roman"/>
                <a:cs typeface="Times New Roman"/>
              </a:rPr>
              <a:t>Топография </a:t>
            </a:r>
            <a:r>
              <a:rPr sz="1000" dirty="0">
                <a:latin typeface="Times New Roman"/>
                <a:cs typeface="Times New Roman"/>
              </a:rPr>
              <a:t>– </a:t>
            </a:r>
            <a:r>
              <a:rPr sz="1000" spc="-5" dirty="0">
                <a:latin typeface="Times New Roman"/>
                <a:cs typeface="Times New Roman"/>
              </a:rPr>
              <a:t>Цифровой</a:t>
            </a:r>
            <a:r>
              <a:rPr sz="1000" spc="-10" dirty="0">
                <a:latin typeface="Times New Roman"/>
                <a:cs typeface="Times New Roman"/>
              </a:rPr>
              <a:t> индекс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3.4. </a:t>
            </a:r>
            <a:r>
              <a:rPr sz="1000" spc="-5" dirty="0">
                <a:latin typeface="Times New Roman"/>
                <a:cs typeface="Times New Roman"/>
              </a:rPr>
              <a:t>Морфология </a:t>
            </a:r>
            <a:r>
              <a:rPr sz="1000" dirty="0">
                <a:latin typeface="Times New Roman"/>
                <a:cs typeface="Times New Roman"/>
              </a:rPr>
              <a:t>– </a:t>
            </a:r>
            <a:r>
              <a:rPr sz="1000" spc="-5" dirty="0">
                <a:latin typeface="Times New Roman"/>
                <a:cs typeface="Times New Roman"/>
              </a:rPr>
              <a:t>Цифровой </a:t>
            </a:r>
            <a:r>
              <a:rPr sz="1000" spc="-10" dirty="0">
                <a:latin typeface="Times New Roman"/>
                <a:cs typeface="Times New Roman"/>
              </a:rPr>
              <a:t>индекс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3.5. Формат </a:t>
            </a:r>
            <a:r>
              <a:rPr sz="1000" spc="-5" dirty="0">
                <a:latin typeface="Times New Roman"/>
                <a:cs typeface="Times New Roman"/>
              </a:rPr>
              <a:t>терминов МКБ-О </a:t>
            </a:r>
            <a:r>
              <a:rPr sz="1000" dirty="0">
                <a:latin typeface="Times New Roman"/>
                <a:cs typeface="Times New Roman"/>
              </a:rPr>
              <a:t>в </a:t>
            </a:r>
            <a:r>
              <a:rPr sz="1000" spc="-5" dirty="0">
                <a:latin typeface="Times New Roman"/>
                <a:cs typeface="Times New Roman"/>
              </a:rPr>
              <a:t>цифровом </a:t>
            </a:r>
            <a:r>
              <a:rPr sz="1000" spc="-10" dirty="0">
                <a:latin typeface="Times New Roman"/>
                <a:cs typeface="Times New Roman"/>
              </a:rPr>
              <a:t>индексе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3.6. </a:t>
            </a:r>
            <a:r>
              <a:rPr sz="1000" spc="-10" dirty="0">
                <a:latin typeface="Times New Roman"/>
                <a:cs typeface="Times New Roman"/>
              </a:rPr>
              <a:t>Алфавитный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указатель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3.7. Формат и </a:t>
            </a:r>
            <a:r>
              <a:rPr sz="1000" spc="-5" dirty="0">
                <a:latin typeface="Times New Roman"/>
                <a:cs typeface="Times New Roman"/>
              </a:rPr>
              <a:t>использование алфавитного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указателя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3.8. </a:t>
            </a:r>
            <a:r>
              <a:rPr sz="1000" spc="-5" dirty="0">
                <a:latin typeface="Times New Roman"/>
                <a:cs typeface="Times New Roman"/>
              </a:rPr>
              <a:t>Опухолеподобные образования 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-5" dirty="0">
                <a:latin typeface="Times New Roman"/>
                <a:cs typeface="Times New Roman"/>
              </a:rPr>
              <a:t> состояния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3.9. </a:t>
            </a:r>
            <a:r>
              <a:rPr sz="1000" spc="-5" dirty="0">
                <a:latin typeface="Times New Roman"/>
                <a:cs typeface="Times New Roman"/>
              </a:rPr>
              <a:t>Лимфома 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лейкоз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3.10. </a:t>
            </a:r>
            <a:r>
              <a:rPr sz="1000" spc="-5" dirty="0">
                <a:latin typeface="Times New Roman"/>
                <a:cs typeface="Times New Roman"/>
              </a:rPr>
              <a:t>Значение </a:t>
            </a: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10" dirty="0">
                <a:latin typeface="Times New Roman"/>
                <a:cs typeface="Times New Roman"/>
              </a:rPr>
              <a:t>использование </a:t>
            </a:r>
            <a:r>
              <a:rPr sz="1000" spc="-5" dirty="0">
                <a:latin typeface="Times New Roman"/>
                <a:cs typeface="Times New Roman"/>
              </a:rPr>
              <a:t>термина </a:t>
            </a:r>
            <a:r>
              <a:rPr sz="1000" dirty="0">
                <a:latin typeface="Times New Roman"/>
                <a:cs typeface="Times New Roman"/>
              </a:rPr>
              <a:t>«БДУ» </a:t>
            </a:r>
            <a:r>
              <a:rPr sz="1000" spc="-580" dirty="0">
                <a:latin typeface="Times New Roman"/>
                <a:cs typeface="Times New Roman"/>
              </a:rPr>
              <a:t>(MOTNAC)”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00" dirty="0">
                <a:latin typeface="Times New Roman"/>
                <a:cs typeface="Times New Roman"/>
              </a:rPr>
              <a:t>или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Без Дополнительного </a:t>
            </a:r>
            <a:r>
              <a:rPr sz="1000" spc="-10" dirty="0">
                <a:latin typeface="Times New Roman"/>
                <a:cs typeface="Times New Roman"/>
              </a:rPr>
              <a:t>Уточнения)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3.11. </a:t>
            </a:r>
            <a:r>
              <a:rPr sz="1000" spc="-5" dirty="0">
                <a:latin typeface="Times New Roman"/>
                <a:cs typeface="Times New Roman"/>
              </a:rPr>
              <a:t>Значение </a:t>
            </a: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10" dirty="0">
                <a:latin typeface="Times New Roman"/>
                <a:cs typeface="Times New Roman"/>
              </a:rPr>
              <a:t>использование </a:t>
            </a:r>
            <a:r>
              <a:rPr sz="1000" spc="-5" dirty="0">
                <a:latin typeface="Times New Roman"/>
                <a:cs typeface="Times New Roman"/>
              </a:rPr>
              <a:t>термина [УСТ.] </a:t>
            </a:r>
            <a:r>
              <a:rPr sz="1000" spc="-580" dirty="0">
                <a:latin typeface="Times New Roman"/>
                <a:cs typeface="Times New Roman"/>
              </a:rPr>
              <a:t>(MOTNAC)”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00" dirty="0">
                <a:latin typeface="Times New Roman"/>
                <a:cs typeface="Times New Roman"/>
              </a:rPr>
              <a:t>или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устаревший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термин)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3.12. </a:t>
            </a:r>
            <a:r>
              <a:rPr sz="1000" spc="-5" dirty="0">
                <a:latin typeface="Times New Roman"/>
                <a:cs typeface="Times New Roman"/>
              </a:rPr>
              <a:t>Злокачественные новообразования кроветворной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ткани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3.13. </a:t>
            </a:r>
            <a:r>
              <a:rPr sz="1000" spc="-5" dirty="0">
                <a:latin typeface="Times New Roman"/>
                <a:cs typeface="Times New Roman"/>
              </a:rPr>
              <a:t>Использование разделов МКБ-О </a:t>
            </a:r>
            <a:r>
              <a:rPr sz="1000" dirty="0">
                <a:latin typeface="Times New Roman"/>
                <a:cs typeface="Times New Roman"/>
              </a:rPr>
              <a:t>о </a:t>
            </a:r>
            <a:r>
              <a:rPr sz="1000" spc="-5" dirty="0">
                <a:latin typeface="Times New Roman"/>
                <a:cs typeface="Times New Roman"/>
              </a:rPr>
              <a:t>лимфомах 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лейкозах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4 </a:t>
            </a:r>
            <a:r>
              <a:rPr sz="1000" spc="-10" dirty="0">
                <a:latin typeface="Times New Roman"/>
                <a:cs typeface="Times New Roman"/>
              </a:rPr>
              <a:t>Принципы кодирования </a:t>
            </a:r>
            <a:r>
              <a:rPr sz="1000" spc="-5" dirty="0">
                <a:latin typeface="Times New Roman"/>
                <a:cs typeface="Times New Roman"/>
              </a:rPr>
              <a:t>по топографии 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морфологии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4.1. </a:t>
            </a:r>
            <a:r>
              <a:rPr sz="1000" spc="-5" dirty="0">
                <a:latin typeface="Times New Roman"/>
                <a:cs typeface="Times New Roman"/>
              </a:rPr>
              <a:t>Обзор основных </a:t>
            </a:r>
            <a:r>
              <a:rPr sz="1000" spc="-10" dirty="0">
                <a:latin typeface="Times New Roman"/>
                <a:cs typeface="Times New Roman"/>
              </a:rPr>
              <a:t>правил использования </a:t>
            </a:r>
            <a:r>
              <a:rPr sz="1000" spc="-5" dirty="0">
                <a:latin typeface="Times New Roman"/>
                <a:cs typeface="Times New Roman"/>
              </a:rPr>
              <a:t>третьего </a:t>
            </a:r>
            <a:r>
              <a:rPr sz="1000" spc="-10" dirty="0">
                <a:latin typeface="Times New Roman"/>
                <a:cs typeface="Times New Roman"/>
              </a:rPr>
              <a:t>издания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МКБ-О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4.2.</a:t>
            </a:r>
            <a:r>
              <a:rPr sz="1000" spc="-5" dirty="0">
                <a:latin typeface="Times New Roman"/>
                <a:cs typeface="Times New Roman"/>
              </a:rPr>
              <a:t> Топография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4.3.</a:t>
            </a:r>
            <a:r>
              <a:rPr sz="1000" spc="-5" dirty="0">
                <a:latin typeface="Times New Roman"/>
                <a:cs typeface="Times New Roman"/>
              </a:rPr>
              <a:t> Морфология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4.4. </a:t>
            </a:r>
            <a:r>
              <a:rPr sz="1000" spc="-5" dirty="0">
                <a:latin typeface="Times New Roman"/>
                <a:cs typeface="Times New Roman"/>
              </a:rPr>
              <a:t>Множественные первичные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новообразования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4.5. </a:t>
            </a:r>
            <a:r>
              <a:rPr sz="1000" spc="-5" dirty="0">
                <a:latin typeface="Times New Roman"/>
                <a:cs typeface="Times New Roman"/>
              </a:rPr>
              <a:t>Основание для постановки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диагноза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4.6. </a:t>
            </a:r>
            <a:r>
              <a:rPr sz="1000" spc="-5" dirty="0">
                <a:latin typeface="Times New Roman"/>
                <a:cs typeface="Times New Roman"/>
              </a:rPr>
              <a:t>Система </a:t>
            </a:r>
            <a:r>
              <a:rPr sz="1000" spc="-10" dirty="0">
                <a:latin typeface="Times New Roman"/>
                <a:cs typeface="Times New Roman"/>
              </a:rPr>
              <a:t>классификации </a:t>
            </a:r>
            <a:r>
              <a:rPr sz="1000" spc="-5" dirty="0">
                <a:latin typeface="Times New Roman"/>
                <a:cs typeface="Times New Roman"/>
              </a:rPr>
              <a:t>ВОЗ </a:t>
            </a:r>
            <a:r>
              <a:rPr sz="1000" spc="-10" dirty="0">
                <a:latin typeface="Times New Roman"/>
                <a:cs typeface="Times New Roman"/>
              </a:rPr>
              <a:t>для </a:t>
            </a:r>
            <a:r>
              <a:rPr sz="1000" spc="-5" dirty="0">
                <a:latin typeface="Times New Roman"/>
                <a:cs typeface="Times New Roman"/>
              </a:rPr>
              <a:t>опухолей центральной нервной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системы</a:t>
            </a: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5" dirty="0">
                <a:latin typeface="Times New Roman"/>
                <a:cs typeface="Times New Roman"/>
              </a:rPr>
              <a:t>соответствующий код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МКБ-О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6690" y="590190"/>
            <a:ext cx="1151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Содержание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47390"/>
            <a:ext cx="5963920" cy="50939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Справочная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литература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Цифровые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индексы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Топография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Цифровые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коды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5-значный код характера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новообразований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6-значный код для гистологической </a:t>
            </a:r>
            <a:r>
              <a:rPr sz="1200" dirty="0">
                <a:latin typeface="Times New Roman"/>
                <a:cs typeface="Times New Roman"/>
              </a:rPr>
              <a:t>оценки </a:t>
            </a:r>
            <a:r>
              <a:rPr sz="1200" spc="-5" dirty="0">
                <a:latin typeface="Times New Roman"/>
                <a:cs typeface="Times New Roman"/>
              </a:rPr>
              <a:t>злокачественности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дифференцировки новообразований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6-значный код для иммунофенотипического обозначения лимфом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лейкозов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Морфология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Алфавитный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указатель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121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Приложения: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303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1: </a:t>
            </a:r>
            <a:r>
              <a:rPr sz="1200" spc="-5" dirty="0">
                <a:latin typeface="Times New Roman"/>
                <a:cs typeface="Times New Roman"/>
              </a:rPr>
              <a:t>Новые </a:t>
            </a:r>
            <a:r>
              <a:rPr sz="1200" dirty="0">
                <a:latin typeface="Times New Roman"/>
                <a:cs typeface="Times New Roman"/>
              </a:rPr>
              <a:t>коды в </a:t>
            </a:r>
            <a:r>
              <a:rPr sz="1200" spc="-5" dirty="0">
                <a:latin typeface="Times New Roman"/>
                <a:cs typeface="Times New Roman"/>
              </a:rPr>
              <a:t>третьем издании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МКБ-O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2: </a:t>
            </a:r>
            <a:r>
              <a:rPr sz="1200" spc="-5" dirty="0">
                <a:latin typeface="Times New Roman"/>
                <a:cs typeface="Times New Roman"/>
              </a:rPr>
              <a:t>Новые морфологические термины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синонимы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третьем </a:t>
            </a:r>
            <a:r>
              <a:rPr sz="1200" dirty="0">
                <a:latin typeface="Times New Roman"/>
                <a:cs typeface="Times New Roman"/>
              </a:rPr>
              <a:t>издании </a:t>
            </a:r>
            <a:r>
              <a:rPr sz="1200" spc="-5" dirty="0">
                <a:latin typeface="Times New Roman"/>
                <a:cs typeface="Times New Roman"/>
              </a:rPr>
              <a:t>МКБ-O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3: </a:t>
            </a:r>
            <a:r>
              <a:rPr sz="1200" spc="-5" dirty="0">
                <a:latin typeface="Times New Roman"/>
                <a:cs typeface="Times New Roman"/>
              </a:rPr>
              <a:t>Термины, морфологический </a:t>
            </a:r>
            <a:r>
              <a:rPr sz="1200" dirty="0">
                <a:latin typeface="Times New Roman"/>
                <a:cs typeface="Times New Roman"/>
              </a:rPr>
              <a:t>код которых </a:t>
            </a:r>
            <a:r>
              <a:rPr sz="1200" spc="-5" dirty="0">
                <a:latin typeface="Times New Roman"/>
                <a:cs typeface="Times New Roman"/>
              </a:rPr>
              <a:t>изменился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третьем издании МКБ-O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317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4: </a:t>
            </a:r>
            <a:r>
              <a:rPr sz="1200" spc="-5" dirty="0">
                <a:latin typeface="Times New Roman"/>
                <a:cs typeface="Times New Roman"/>
              </a:rPr>
              <a:t>Термины, которые были изменены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опухолеподобных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образований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новообразования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третьем </a:t>
            </a:r>
            <a:r>
              <a:rPr sz="1200" dirty="0">
                <a:latin typeface="Times New Roman"/>
                <a:cs typeface="Times New Roman"/>
              </a:rPr>
              <a:t>издании</a:t>
            </a:r>
            <a:r>
              <a:rPr sz="1200" spc="-5" dirty="0">
                <a:latin typeface="Times New Roman"/>
                <a:cs typeface="Times New Roman"/>
              </a:rPr>
              <a:t> МКБ-O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5: </a:t>
            </a:r>
            <a:r>
              <a:rPr sz="1200" spc="-5" dirty="0">
                <a:latin typeface="Times New Roman"/>
                <a:cs typeface="Times New Roman"/>
              </a:rPr>
              <a:t>Термины второго издания МКБ-O, </a:t>
            </a:r>
            <a:r>
              <a:rPr sz="1200" dirty="0">
                <a:latin typeface="Times New Roman"/>
                <a:cs typeface="Times New Roman"/>
              </a:rPr>
              <a:t>не </a:t>
            </a:r>
            <a:r>
              <a:rPr sz="1200" spc="-5" dirty="0">
                <a:latin typeface="Times New Roman"/>
                <a:cs typeface="Times New Roman"/>
              </a:rPr>
              <a:t>вошедшие </a:t>
            </a:r>
            <a:r>
              <a:rPr sz="1200" dirty="0">
                <a:latin typeface="Times New Roman"/>
                <a:cs typeface="Times New Roman"/>
              </a:rPr>
              <a:t>в третье издание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МКБ-О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6: </a:t>
            </a:r>
            <a:r>
              <a:rPr sz="1200" spc="-5" dirty="0">
                <a:latin typeface="Times New Roman"/>
                <a:cs typeface="Times New Roman"/>
              </a:rPr>
              <a:t>Термины второго издания МКБ-О, изменившие </a:t>
            </a:r>
            <a:r>
              <a:rPr sz="1200" dirty="0">
                <a:latin typeface="Times New Roman"/>
                <a:cs typeface="Times New Roman"/>
              </a:rPr>
              <a:t>код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характера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Times New Roman"/>
                <a:cs typeface="Times New Roman"/>
              </a:rPr>
              <a:t>новообразования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третьем </a:t>
            </a:r>
            <a:r>
              <a:rPr sz="1200" dirty="0">
                <a:latin typeface="Times New Roman"/>
                <a:cs typeface="Times New Roman"/>
              </a:rPr>
              <a:t>издании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МКБ-O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7: </a:t>
            </a:r>
            <a:r>
              <a:rPr sz="1200" spc="-5" dirty="0">
                <a:latin typeface="Times New Roman"/>
                <a:cs typeface="Times New Roman"/>
              </a:rPr>
              <a:t>Новые </a:t>
            </a:r>
            <a:r>
              <a:rPr sz="1200" dirty="0">
                <a:latin typeface="Times New Roman"/>
                <a:cs typeface="Times New Roman"/>
              </a:rPr>
              <a:t>коды, </a:t>
            </a:r>
            <a:r>
              <a:rPr sz="1200" spc="-5" dirty="0">
                <a:latin typeface="Times New Roman"/>
                <a:cs typeface="Times New Roman"/>
              </a:rPr>
              <a:t>предпочтительные термины, родственные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термины</a:t>
            </a:r>
            <a:endParaRPr sz="1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Times New Roman"/>
                <a:cs typeface="Times New Roman"/>
              </a:rPr>
              <a:t>и синонимы в </a:t>
            </a:r>
            <a:r>
              <a:rPr sz="1200" spc="-5" dirty="0">
                <a:latin typeface="Times New Roman"/>
                <a:cs typeface="Times New Roman"/>
              </a:rPr>
              <a:t>настоящем МКБ-O, третье издание, первый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пересмотр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50" y="517800"/>
            <a:ext cx="8411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Международная классификация </a:t>
            </a:r>
            <a:r>
              <a:rPr sz="2000" dirty="0">
                <a:latin typeface="Times New Roman"/>
                <a:cs typeface="Times New Roman"/>
              </a:rPr>
              <a:t>болезней – онкология </a:t>
            </a:r>
            <a:r>
              <a:rPr sz="2000" spc="-515" dirty="0">
                <a:latin typeface="Times New Roman"/>
                <a:cs typeface="Times New Roman"/>
              </a:rPr>
              <a:t>(ICD-О-2)МКБ-О),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  </a:t>
            </a:r>
            <a:r>
              <a:rPr sz="2000" spc="-5" dirty="0">
                <a:latin typeface="Times New Roman"/>
                <a:cs typeface="Times New Roman"/>
              </a:rPr>
              <a:t>издание, </a:t>
            </a:r>
            <a:r>
              <a:rPr sz="2000" dirty="0">
                <a:latin typeface="Times New Roman"/>
                <a:cs typeface="Times New Roman"/>
              </a:rPr>
              <a:t>1 пересмотр. © Всемирная </a:t>
            </a:r>
            <a:r>
              <a:rPr sz="2000" spc="-5" dirty="0">
                <a:latin typeface="Times New Roman"/>
                <a:cs typeface="Times New Roman"/>
              </a:rPr>
              <a:t>организация здравоохранения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90" dirty="0">
                <a:latin typeface="Times New Roman"/>
                <a:cs typeface="Times New Roman"/>
              </a:rPr>
              <a:t>(ICD-О-2)2017)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137" y="1605803"/>
            <a:ext cx="8337942" cy="4611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240" y="369210"/>
            <a:ext cx="758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040" marR="5080" indent="-6883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Международная классификация болезней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онкология (МКБ-О), </a:t>
            </a:r>
            <a:r>
              <a:rPr sz="1800" dirty="0">
                <a:latin typeface="Calibri"/>
                <a:cs typeface="Calibri"/>
              </a:rPr>
              <a:t>3 </a:t>
            </a:r>
            <a:r>
              <a:rPr sz="1800" spc="-5" dirty="0">
                <a:latin typeface="Calibri"/>
                <a:cs typeface="Calibri"/>
              </a:rPr>
              <a:t>издание, </a:t>
            </a:r>
            <a:r>
              <a:rPr sz="1800" dirty="0">
                <a:latin typeface="Calibri"/>
                <a:cs typeface="Calibri"/>
              </a:rPr>
              <a:t>1  </a:t>
            </a:r>
            <a:r>
              <a:rPr sz="1800" spc="-5" dirty="0">
                <a:latin typeface="Calibri"/>
                <a:cs typeface="Calibri"/>
              </a:rPr>
              <a:t>пересмотр. </a:t>
            </a:r>
            <a:r>
              <a:rPr sz="1800" dirty="0">
                <a:latin typeface="Calibri"/>
                <a:cs typeface="Calibri"/>
              </a:rPr>
              <a:t>© </a:t>
            </a:r>
            <a:r>
              <a:rPr sz="1800" spc="-5" dirty="0">
                <a:latin typeface="Calibri"/>
                <a:cs typeface="Calibri"/>
              </a:rPr>
              <a:t>Всемирная организация здравоохранения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(2017)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0516" y="2497529"/>
            <a:ext cx="7357860" cy="2299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650" y="559710"/>
            <a:ext cx="5086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Задача </a:t>
            </a:r>
            <a:r>
              <a:rPr sz="3600" spc="-5" dirty="0">
                <a:latin typeface="Times New Roman"/>
                <a:cs typeface="Times New Roman"/>
              </a:rPr>
              <a:t>создания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МКБ-О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632860"/>
            <a:ext cx="8458835" cy="3434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5080" indent="-341630">
              <a:lnSpc>
                <a:spcPct val="99800"/>
              </a:lnSpc>
              <a:spcBef>
                <a:spcPts val="10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latin typeface="Times New Roman"/>
                <a:cs typeface="Times New Roman"/>
              </a:rPr>
              <a:t>Задача создания МКБ-О </a:t>
            </a:r>
            <a:r>
              <a:rPr sz="2800" spc="-10" dirty="0">
                <a:latin typeface="Times New Roman"/>
                <a:cs typeface="Times New Roman"/>
              </a:rPr>
              <a:t>преследует </a:t>
            </a:r>
            <a:r>
              <a:rPr sz="2800" spc="-5" dirty="0">
                <a:latin typeface="Times New Roman"/>
                <a:cs typeface="Times New Roman"/>
              </a:rPr>
              <a:t>цели укрепления  международного сотрудничества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области  онкологии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5" dirty="0">
                <a:latin typeface="Times New Roman"/>
                <a:cs typeface="Times New Roman"/>
              </a:rPr>
              <a:t>на основе использования  унифицированной номенклатуры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5" dirty="0">
                <a:latin typeface="Times New Roman"/>
                <a:cs typeface="Times New Roman"/>
              </a:rPr>
              <a:t>принципов  </a:t>
            </a:r>
            <a:r>
              <a:rPr sz="2800" spc="-10" dirty="0">
                <a:latin typeface="Times New Roman"/>
                <a:cs typeface="Times New Roman"/>
              </a:rPr>
              <a:t>классификации </a:t>
            </a:r>
            <a:r>
              <a:rPr sz="2800" spc="-5" dirty="0">
                <a:latin typeface="Times New Roman"/>
                <a:cs typeface="Times New Roman"/>
              </a:rPr>
              <a:t>обеспечения единообразной  регистрации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сопоставления </a:t>
            </a:r>
            <a:r>
              <a:rPr sz="2800" spc="-5" dirty="0">
                <a:latin typeface="Times New Roman"/>
                <a:cs typeface="Times New Roman"/>
              </a:rPr>
              <a:t>результатов </a:t>
            </a:r>
            <a:r>
              <a:rPr sz="2800" spc="-10" dirty="0">
                <a:latin typeface="Times New Roman"/>
                <a:cs typeface="Times New Roman"/>
              </a:rPr>
              <a:t>клинико-  </a:t>
            </a:r>
            <a:r>
              <a:rPr sz="2800" spc="-5" dirty="0">
                <a:latin typeface="Times New Roman"/>
                <a:cs typeface="Times New Roman"/>
              </a:rPr>
              <a:t>морфологических наблюдений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различных  учреждениях разных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стран.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90190"/>
            <a:ext cx="7816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Классификация онкологических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болезней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12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254" rIns="0" bIns="0" rtlCol="0">
            <a:spAutoFit/>
          </a:bodyPr>
          <a:lstStyle/>
          <a:p>
            <a:pPr marL="488315" marR="5080">
              <a:lnSpc>
                <a:spcPct val="80100"/>
              </a:lnSpc>
              <a:spcBef>
                <a:spcPts val="575"/>
              </a:spcBef>
            </a:pPr>
            <a:r>
              <a:rPr sz="2000" dirty="0"/>
              <a:t>Первой </a:t>
            </a:r>
            <a:r>
              <a:rPr sz="2000" spc="-5" dirty="0"/>
              <a:t>серьезной попыткой создания всесторонней классификации  онкологических болезней следует считать “Руководство но  номенклатуре </a:t>
            </a:r>
            <a:r>
              <a:rPr sz="2000" dirty="0"/>
              <a:t>опухолей и </a:t>
            </a:r>
            <a:r>
              <a:rPr sz="2000" spc="-5" dirty="0"/>
              <a:t>их кодированию </a:t>
            </a:r>
            <a:r>
              <a:rPr sz="2000" spc="-1160" dirty="0"/>
              <a:t>(MOTNAC)”</a:t>
            </a:r>
            <a:r>
              <a:rPr sz="2000" spc="-480" dirty="0"/>
              <a:t> </a:t>
            </a:r>
            <a:r>
              <a:rPr sz="2000" spc="-1000" dirty="0"/>
              <a:t>или</a:t>
            </a:r>
            <a:r>
              <a:rPr sz="2000" spc="-480" dirty="0"/>
              <a:t> </a:t>
            </a:r>
            <a:r>
              <a:rPr sz="2000" spc="-295" dirty="0"/>
              <a:t>MOTNAC)” </a:t>
            </a:r>
            <a:r>
              <a:rPr sz="2000" spc="-850" dirty="0"/>
              <a:t>или</a:t>
            </a:r>
            <a:r>
              <a:rPr sz="2000" spc="-405" dirty="0"/>
              <a:t> </a:t>
            </a:r>
            <a:r>
              <a:rPr sz="2000" dirty="0"/>
              <a:t>)” </a:t>
            </a:r>
            <a:r>
              <a:rPr sz="2000" spc="-10" dirty="0"/>
              <a:t>или  </a:t>
            </a:r>
            <a:r>
              <a:rPr sz="2000" spc="-5" dirty="0"/>
              <a:t>Гистогенетическую классификацию опухолей, подготовленную </a:t>
            </a:r>
            <a:r>
              <a:rPr sz="2000" dirty="0"/>
              <a:t>и  </a:t>
            </a:r>
            <a:r>
              <a:rPr sz="2000" spc="-5" dirty="0"/>
              <a:t>опубликованную </a:t>
            </a:r>
            <a:r>
              <a:rPr sz="2000" dirty="0"/>
              <a:t>в 1951 </a:t>
            </a:r>
            <a:r>
              <a:rPr sz="2000" spc="-5" dirty="0"/>
              <a:t>году Американским Онкологическим  </a:t>
            </a:r>
            <a:r>
              <a:rPr sz="2000" dirty="0"/>
              <a:t>обществом.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35940" y="324576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3262270"/>
            <a:ext cx="7147559" cy="8178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z="2000" dirty="0">
                <a:latin typeface="Times New Roman"/>
                <a:cs typeface="Times New Roman"/>
              </a:rPr>
              <a:t>В 1956 </a:t>
            </a:r>
            <a:r>
              <a:rPr sz="2000" spc="-5" dirty="0">
                <a:latin typeface="Times New Roman"/>
                <a:cs typeface="Times New Roman"/>
              </a:rPr>
              <a:t>году ВОЗ приступила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реализации </a:t>
            </a:r>
            <a:r>
              <a:rPr sz="2000" dirty="0">
                <a:latin typeface="Times New Roman"/>
                <a:cs typeface="Times New Roman"/>
              </a:rPr>
              <a:t>Проекта </a:t>
            </a:r>
            <a:r>
              <a:rPr sz="2000" spc="-5" dirty="0">
                <a:latin typeface="Times New Roman"/>
                <a:cs typeface="Times New Roman"/>
              </a:rPr>
              <a:t>подготовки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5" dirty="0">
                <a:latin typeface="Times New Roman"/>
                <a:cs typeface="Times New Roman"/>
              </a:rPr>
              <a:t>публикации Международных гистологических классификаций  опухолей </a:t>
            </a:r>
            <a:r>
              <a:rPr sz="2000" dirty="0">
                <a:latin typeface="Times New Roman"/>
                <a:cs typeface="Times New Roman"/>
              </a:rPr>
              <a:t>различной </a:t>
            </a:r>
            <a:r>
              <a:rPr sz="2000" spc="-5" dirty="0">
                <a:latin typeface="Times New Roman"/>
                <a:cs typeface="Times New Roman"/>
              </a:rPr>
              <a:t>локализации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38876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4404000"/>
            <a:ext cx="7637780" cy="20396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575"/>
              </a:spcBef>
            </a:pPr>
            <a:r>
              <a:rPr sz="2000" dirty="0">
                <a:latin typeface="Times New Roman"/>
                <a:cs typeface="Times New Roman"/>
              </a:rPr>
              <a:t>За период с 1967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1981 </a:t>
            </a:r>
            <a:r>
              <a:rPr sz="2000" spc="-5" dirty="0">
                <a:latin typeface="Times New Roman"/>
                <a:cs typeface="Times New Roman"/>
              </a:rPr>
              <a:t>год издано </a:t>
            </a:r>
            <a:r>
              <a:rPr sz="2000" dirty="0">
                <a:latin typeface="Times New Roman"/>
                <a:cs typeface="Times New Roman"/>
              </a:rPr>
              <a:t>25 </a:t>
            </a:r>
            <a:r>
              <a:rPr sz="2000" spc="-5" dirty="0">
                <a:latin typeface="Times New Roman"/>
                <a:cs typeface="Times New Roman"/>
              </a:rPr>
              <a:t>таких справочных </a:t>
            </a:r>
            <a:r>
              <a:rPr sz="2000" dirty="0">
                <a:latin typeface="Times New Roman"/>
                <a:cs typeface="Times New Roman"/>
              </a:rPr>
              <a:t>руководств  с </a:t>
            </a:r>
            <a:r>
              <a:rPr sz="2000" spc="-5" dirty="0">
                <a:latin typeface="Times New Roman"/>
                <a:cs typeface="Times New Roman"/>
              </a:rPr>
              <a:t>описанием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иллюстрациями </a:t>
            </a:r>
            <a:r>
              <a:rPr sz="2000" dirty="0">
                <a:latin typeface="Times New Roman"/>
                <a:cs typeface="Times New Roman"/>
              </a:rPr>
              <a:t>опухолей и опухолеподобных  </a:t>
            </a:r>
            <a:r>
              <a:rPr sz="2000" spc="-5" dirty="0">
                <a:latin typeface="Times New Roman"/>
                <a:cs typeface="Times New Roman"/>
              </a:rPr>
              <a:t>процессов </a:t>
            </a:r>
            <a:r>
              <a:rPr sz="2000" dirty="0">
                <a:latin typeface="Times New Roman"/>
                <a:cs typeface="Times New Roman"/>
              </a:rPr>
              <a:t>различных </a:t>
            </a:r>
            <a:r>
              <a:rPr sz="2000" spc="-5" dirty="0">
                <a:latin typeface="Times New Roman"/>
                <a:cs typeface="Times New Roman"/>
              </a:rPr>
              <a:t>органов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систем. Причем некоторые  </a:t>
            </a:r>
            <a:r>
              <a:rPr sz="2000" dirty="0">
                <a:latin typeface="Times New Roman"/>
                <a:cs typeface="Times New Roman"/>
              </a:rPr>
              <a:t>руководства </a:t>
            </a:r>
            <a:r>
              <a:rPr sz="2000" spc="-5" dirty="0">
                <a:latin typeface="Times New Roman"/>
                <a:cs typeface="Times New Roman"/>
              </a:rPr>
              <a:t>после практического использования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течение </a:t>
            </a:r>
            <a:r>
              <a:rPr sz="2000" dirty="0">
                <a:latin typeface="Times New Roman"/>
                <a:cs typeface="Times New Roman"/>
              </a:rPr>
              <a:t>ряда лет  </a:t>
            </a:r>
            <a:r>
              <a:rPr sz="2000" spc="-1160" dirty="0">
                <a:latin typeface="Times New Roman"/>
                <a:cs typeface="Times New Roman"/>
              </a:rPr>
              <a:t>(MOTNAC)”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spc="-1000" dirty="0">
                <a:latin typeface="Times New Roman"/>
                <a:cs typeface="Times New Roman"/>
              </a:rPr>
              <a:t>или</a:t>
            </a:r>
            <a:r>
              <a:rPr sz="2000" spc="-4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Гистологическая классификация </a:t>
            </a:r>
            <a:r>
              <a:rPr sz="2000" dirty="0">
                <a:latin typeface="Times New Roman"/>
                <a:cs typeface="Times New Roman"/>
              </a:rPr>
              <a:t>опухолей </a:t>
            </a:r>
            <a:r>
              <a:rPr sz="2000" spc="-5" dirty="0">
                <a:latin typeface="Times New Roman"/>
                <a:cs typeface="Times New Roman"/>
              </a:rPr>
              <a:t>легких, Гистологическая  классификация </a:t>
            </a:r>
            <a:r>
              <a:rPr sz="2000" dirty="0">
                <a:latin typeface="Times New Roman"/>
                <a:cs typeface="Times New Roman"/>
              </a:rPr>
              <a:t>опухолей молочной </a:t>
            </a:r>
            <a:r>
              <a:rPr sz="2000" spc="-5" dirty="0">
                <a:latin typeface="Times New Roman"/>
                <a:cs typeface="Times New Roman"/>
              </a:rPr>
              <a:t>железы)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их критической оценки  были выпущены </a:t>
            </a:r>
            <a:r>
              <a:rPr sz="2000" dirty="0">
                <a:latin typeface="Times New Roman"/>
                <a:cs typeface="Times New Roman"/>
              </a:rPr>
              <a:t>вторым </a:t>
            </a:r>
            <a:r>
              <a:rPr sz="2000" spc="-5" dirty="0">
                <a:latin typeface="Times New Roman"/>
                <a:cs typeface="Times New Roman"/>
              </a:rPr>
              <a:t>изданием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внесением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них  соответствующих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исправлений.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17475" marR="5080" indent="3683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Пример </a:t>
            </a:r>
            <a:r>
              <a:rPr sz="2200" spc="-10" dirty="0">
                <a:latin typeface="Times New Roman"/>
                <a:cs typeface="Times New Roman"/>
              </a:rPr>
              <a:t>совершенствовования классификации </a:t>
            </a:r>
            <a:r>
              <a:rPr sz="2200" spc="-5" dirty="0">
                <a:latin typeface="Times New Roman"/>
                <a:cs typeface="Times New Roman"/>
              </a:rPr>
              <a:t>по мере  углубления </a:t>
            </a:r>
            <a:r>
              <a:rPr sz="2200" spc="-10" dirty="0">
                <a:latin typeface="Times New Roman"/>
                <a:cs typeface="Times New Roman"/>
              </a:rPr>
              <a:t>фактических </a:t>
            </a:r>
            <a:r>
              <a:rPr sz="2200" spc="-5" dirty="0">
                <a:latin typeface="Times New Roman"/>
                <a:cs typeface="Times New Roman"/>
              </a:rPr>
              <a:t>знаний </a:t>
            </a:r>
            <a:r>
              <a:rPr sz="2200" dirty="0">
                <a:latin typeface="Times New Roman"/>
                <a:cs typeface="Times New Roman"/>
              </a:rPr>
              <a:t>о </a:t>
            </a:r>
            <a:r>
              <a:rPr sz="2200" spc="-5" dirty="0">
                <a:latin typeface="Times New Roman"/>
                <a:cs typeface="Times New Roman"/>
              </a:rPr>
              <a:t>природе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5" dirty="0">
                <a:latin typeface="Times New Roman"/>
                <a:cs typeface="Times New Roman"/>
              </a:rPr>
              <a:t>характере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НЭО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1592220"/>
            <a:ext cx="7683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Новая классификация НЭО </a:t>
            </a:r>
            <a:r>
              <a:rPr sz="2400" spc="-10" dirty="0">
                <a:latin typeface="Times New Roman"/>
                <a:cs typeface="Times New Roman"/>
              </a:rPr>
              <a:t>ВОЗ </a:t>
            </a:r>
            <a:r>
              <a:rPr sz="2400" dirty="0">
                <a:latin typeface="Times New Roman"/>
                <a:cs typeface="Times New Roman"/>
              </a:rPr>
              <a:t>2002г. – 5 </a:t>
            </a:r>
            <a:r>
              <a:rPr sz="2400" spc="-5" dirty="0">
                <a:latin typeface="Times New Roman"/>
                <a:cs typeface="Times New Roman"/>
              </a:rPr>
              <a:t>подтипов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НЭО: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809" y="3135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809" y="386933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809" y="4564020"/>
            <a:ext cx="132715" cy="835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809" y="2413910"/>
            <a:ext cx="8394065" cy="299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347345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1.Высокодифференцированная нейроэндокринная опухоль  </a:t>
            </a:r>
            <a:r>
              <a:rPr sz="2400" spc="-1225" dirty="0">
                <a:latin typeface="Times New Roman"/>
                <a:cs typeface="Times New Roman"/>
              </a:rPr>
              <a:t>(MOTNAC)”</a:t>
            </a:r>
            <a:r>
              <a:rPr sz="2400" spc="-509" dirty="0">
                <a:latin typeface="Times New Roman"/>
                <a:cs typeface="Times New Roman"/>
              </a:rPr>
              <a:t> </a:t>
            </a:r>
            <a:r>
              <a:rPr sz="2400" spc="-1060" dirty="0">
                <a:latin typeface="Times New Roman"/>
                <a:cs typeface="Times New Roman"/>
              </a:rPr>
              <a:t>или</a:t>
            </a:r>
            <a:r>
              <a:rPr sz="2400" spc="-50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доброкачественная)</a:t>
            </a:r>
            <a:endParaRPr sz="2400">
              <a:latin typeface="Times New Roman"/>
              <a:cs typeface="Times New Roman"/>
            </a:endParaRPr>
          </a:p>
          <a:p>
            <a:pPr marL="354965" marR="5080" lvl="1">
              <a:lnSpc>
                <a:spcPts val="2600"/>
              </a:lnSpc>
              <a:spcBef>
                <a:spcPts val="585"/>
              </a:spcBef>
              <a:buSzPct val="95833"/>
              <a:buAutoNum type="arabicPeriod" startAt="2"/>
              <a:tabLst>
                <a:tab pos="584835" algn="l"/>
              </a:tabLst>
            </a:pPr>
            <a:r>
              <a:rPr sz="2400" spc="-5" dirty="0">
                <a:latin typeface="Times New Roman"/>
                <a:cs typeface="Times New Roman"/>
              </a:rPr>
              <a:t>Высокодифференцированная нейроэндокринная карцинома  </a:t>
            </a:r>
            <a:r>
              <a:rPr sz="2400" spc="-1295" dirty="0">
                <a:latin typeface="Times New Roman"/>
                <a:cs typeface="Times New Roman"/>
              </a:rPr>
              <a:t>(MOTNAC)”</a:t>
            </a:r>
            <a:r>
              <a:rPr sz="2400" spc="-540" dirty="0">
                <a:latin typeface="Times New Roman"/>
                <a:cs typeface="Times New Roman"/>
              </a:rPr>
              <a:t> </a:t>
            </a:r>
            <a:r>
              <a:rPr sz="2400" spc="-1120" dirty="0">
                <a:latin typeface="Times New Roman"/>
                <a:cs typeface="Times New Roman"/>
              </a:rPr>
              <a:t>или</a:t>
            </a:r>
            <a:r>
              <a:rPr sz="2400" spc="-535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низкой </a:t>
            </a:r>
            <a:r>
              <a:rPr sz="2400" spc="-5" dirty="0">
                <a:latin typeface="Times New Roman"/>
                <a:cs typeface="Times New Roman"/>
              </a:rPr>
              <a:t>степени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470" dirty="0">
                <a:latin typeface="Times New Roman"/>
                <a:cs typeface="Times New Roman"/>
              </a:rPr>
              <a:t>злокачественности(MOTNAC)” </a:t>
            </a:r>
            <a:r>
              <a:rPr sz="2400" spc="-1165" dirty="0">
                <a:latin typeface="Times New Roman"/>
                <a:cs typeface="Times New Roman"/>
              </a:rPr>
              <a:t>или</a:t>
            </a:r>
            <a:r>
              <a:rPr sz="2400" spc="-555" dirty="0">
                <a:latin typeface="Times New Roman"/>
                <a:cs typeface="Times New Roman"/>
              </a:rPr>
              <a:t> .</a:t>
            </a:r>
            <a:endParaRPr sz="2400">
              <a:latin typeface="Times New Roman"/>
              <a:cs typeface="Times New Roman"/>
            </a:endParaRPr>
          </a:p>
          <a:p>
            <a:pPr marL="354965" marR="887730" lvl="1">
              <a:lnSpc>
                <a:spcPts val="2600"/>
              </a:lnSpc>
              <a:spcBef>
                <a:spcPts val="580"/>
              </a:spcBef>
              <a:buSzPct val="95833"/>
              <a:buAutoNum type="arabicPeriod" startAt="2"/>
              <a:tabLst>
                <a:tab pos="660400" algn="l"/>
              </a:tabLst>
            </a:pPr>
            <a:r>
              <a:rPr sz="2400" spc="-5" dirty="0">
                <a:latin typeface="Times New Roman"/>
                <a:cs typeface="Times New Roman"/>
              </a:rPr>
              <a:t>Низкодифференцированная эндокринная карцинома  </a:t>
            </a:r>
            <a:r>
              <a:rPr sz="2400" spc="-1215" dirty="0">
                <a:latin typeface="Times New Roman"/>
                <a:cs typeface="Times New Roman"/>
              </a:rPr>
              <a:t>(MOTNAC)”</a:t>
            </a:r>
            <a:r>
              <a:rPr sz="2400" spc="-505" dirty="0">
                <a:latin typeface="Times New Roman"/>
                <a:cs typeface="Times New Roman"/>
              </a:rPr>
              <a:t> </a:t>
            </a:r>
            <a:r>
              <a:rPr sz="2400" spc="-1050" dirty="0">
                <a:latin typeface="Times New Roman"/>
                <a:cs typeface="Times New Roman"/>
              </a:rPr>
              <a:t>или</a:t>
            </a:r>
            <a:r>
              <a:rPr sz="2400" spc="-5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мелкоклеточная).</a:t>
            </a:r>
            <a:endParaRPr sz="2400">
              <a:latin typeface="Times New Roman"/>
              <a:cs typeface="Times New Roman"/>
            </a:endParaRPr>
          </a:p>
          <a:p>
            <a:pPr marL="354965" marR="1066800" lvl="1">
              <a:lnSpc>
                <a:spcPts val="3190"/>
              </a:lnSpc>
              <a:spcBef>
                <a:spcPts val="105"/>
              </a:spcBef>
              <a:buSzPct val="95833"/>
              <a:buAutoNum type="arabicPeriod" startAt="2"/>
              <a:tabLst>
                <a:tab pos="584835" algn="l"/>
              </a:tabLst>
            </a:pPr>
            <a:r>
              <a:rPr sz="2400" spc="-5" dirty="0">
                <a:latin typeface="Times New Roman"/>
                <a:cs typeface="Times New Roman"/>
              </a:rPr>
              <a:t>Смешанная экзокринная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эндокринная карцинома.  5.Опухолевоподобное поражение.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История </a:t>
            </a:r>
            <a:r>
              <a:rPr sz="3200" spc="-5" dirty="0">
                <a:latin typeface="Times New Roman"/>
                <a:cs typeface="Times New Roman"/>
              </a:rPr>
              <a:t>создания </a:t>
            </a:r>
            <a:r>
              <a:rPr sz="3200" dirty="0">
                <a:latin typeface="Times New Roman"/>
                <a:cs typeface="Times New Roman"/>
              </a:rPr>
              <a:t>классификации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TNM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  <a:hlinkClick r:id="rId2"/>
              </a:rPr>
              <a:t>http://www.oncology.ru/specialist/treatment/tnm/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85638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869080"/>
            <a:ext cx="8155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Система TNM для классификации злокачественных </a:t>
            </a:r>
            <a:r>
              <a:rPr sz="1800" dirty="0">
                <a:latin typeface="Times New Roman"/>
                <a:cs typeface="Times New Roman"/>
              </a:rPr>
              <a:t>опухолей </a:t>
            </a:r>
            <a:r>
              <a:rPr sz="1800" spc="-5" dirty="0">
                <a:latin typeface="Times New Roman"/>
                <a:cs typeface="Times New Roman"/>
              </a:rPr>
              <a:t>была разработана P.  </a:t>
            </a:r>
            <a:r>
              <a:rPr sz="1800" spc="-710" dirty="0">
                <a:latin typeface="Times New Roman"/>
                <a:cs typeface="Times New Roman"/>
              </a:rPr>
              <a:t>D)</a:t>
            </a:r>
            <a:r>
              <a:rPr sz="1800" spc="-335" dirty="0">
                <a:latin typeface="Times New Roman"/>
                <a:cs typeface="Times New Roman"/>
              </a:rPr>
              <a:t> </a:t>
            </a:r>
            <a:r>
              <a:rPr sz="1800" spc="-720" dirty="0">
                <a:latin typeface="Times New Roman"/>
                <a:cs typeface="Times New Roman"/>
              </a:rPr>
              <a:t>и</a:t>
            </a:r>
            <a:r>
              <a:rPr sz="1800" spc="-335" dirty="0">
                <a:latin typeface="Times New Roman"/>
                <a:cs typeface="Times New Roman"/>
              </a:rPr>
              <a:t> </a:t>
            </a:r>
            <a:r>
              <a:rPr sz="1800" spc="-635" dirty="0">
                <a:latin typeface="Times New Roman"/>
                <a:cs typeface="Times New Roman"/>
              </a:rPr>
              <a:t>в</a:t>
            </a:r>
            <a:r>
              <a:rPr sz="1800" spc="-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enoix </a:t>
            </a:r>
            <a:r>
              <a:rPr sz="1800" spc="-944" dirty="0">
                <a:latin typeface="Times New Roman"/>
                <a:cs typeface="Times New Roman"/>
              </a:rPr>
              <a:t>(MOTNAC)”</a:t>
            </a:r>
            <a:r>
              <a:rPr sz="1800" spc="-390" dirty="0">
                <a:latin typeface="Times New Roman"/>
                <a:cs typeface="Times New Roman"/>
              </a:rPr>
              <a:t> </a:t>
            </a:r>
            <a:r>
              <a:rPr sz="1800" spc="-815" dirty="0">
                <a:latin typeface="Times New Roman"/>
                <a:cs typeface="Times New Roman"/>
              </a:rPr>
              <a:t>или</a:t>
            </a:r>
            <a:r>
              <a:rPr sz="1800" spc="-390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Times New Roman"/>
                <a:cs typeface="Times New Roman"/>
              </a:rPr>
              <a:t>Франция)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период </a:t>
            </a:r>
            <a:r>
              <a:rPr sz="1800" dirty="0">
                <a:latin typeface="Times New Roman"/>
                <a:cs typeface="Times New Roman"/>
              </a:rPr>
              <a:t>с 1943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1952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79364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806340"/>
            <a:ext cx="8051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1950 </a:t>
            </a:r>
            <a:r>
              <a:rPr sz="1800" spc="5" dirty="0">
                <a:latin typeface="Times New Roman"/>
                <a:cs typeface="Times New Roman"/>
              </a:rPr>
              <a:t>г. </a:t>
            </a:r>
            <a:r>
              <a:rPr sz="1800" spc="-10" dirty="0">
                <a:latin typeface="Times New Roman"/>
                <a:cs typeface="Times New Roman"/>
              </a:rPr>
              <a:t>МПРС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целью </a:t>
            </a:r>
            <a:r>
              <a:rPr sz="1800" dirty="0">
                <a:latin typeface="Times New Roman"/>
                <a:cs typeface="Times New Roman"/>
              </a:rPr>
              <a:t>разработки </a:t>
            </a:r>
            <a:r>
              <a:rPr sz="1800" spc="-5" dirty="0">
                <a:latin typeface="Times New Roman"/>
                <a:cs typeface="Times New Roman"/>
              </a:rPr>
              <a:t>критериев по клиническому определению  местного распространения злокачественных новообразований создал Комитет по  Номенклатуре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Статистике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опухолей.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0052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4016650"/>
            <a:ext cx="8400415" cy="2059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1953 </a:t>
            </a:r>
            <a:r>
              <a:rPr sz="1800" spc="5" dirty="0">
                <a:latin typeface="Times New Roman"/>
                <a:cs typeface="Times New Roman"/>
              </a:rPr>
              <a:t>г. </a:t>
            </a:r>
            <a:r>
              <a:rPr sz="1800" spc="-5" dirty="0">
                <a:latin typeface="Times New Roman"/>
                <a:cs typeface="Times New Roman"/>
              </a:rPr>
              <a:t>Комитет </a:t>
            </a:r>
            <a:r>
              <a:rPr sz="1800" dirty="0">
                <a:latin typeface="Times New Roman"/>
                <a:cs typeface="Times New Roman"/>
              </a:rPr>
              <a:t>провел </a:t>
            </a:r>
            <a:r>
              <a:rPr sz="1800" spc="-5" dirty="0">
                <a:latin typeface="Times New Roman"/>
                <a:cs typeface="Times New Roman"/>
              </a:rPr>
              <a:t>объединенное совещание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Международной Комиссией по  стадированию </a:t>
            </a:r>
            <a:r>
              <a:rPr sz="1800" dirty="0">
                <a:latin typeface="Times New Roman"/>
                <a:cs typeface="Times New Roman"/>
              </a:rPr>
              <a:t>рака и </a:t>
            </a:r>
            <a:r>
              <a:rPr sz="1800" spc="-5" dirty="0">
                <a:latin typeface="Times New Roman"/>
                <a:cs typeface="Times New Roman"/>
              </a:rPr>
              <a:t>представления результатов лечения во время Международного  Конгресса </a:t>
            </a:r>
            <a:r>
              <a:rPr sz="1800" dirty="0">
                <a:latin typeface="Times New Roman"/>
                <a:cs typeface="Times New Roman"/>
              </a:rPr>
              <a:t>по </a:t>
            </a:r>
            <a:r>
              <a:rPr sz="1800" spc="-5" dirty="0">
                <a:latin typeface="Times New Roman"/>
                <a:cs typeface="Times New Roman"/>
              </a:rPr>
              <a:t>радиологии. Результатом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этой</a:t>
            </a:r>
            <a:endParaRPr sz="1800">
              <a:latin typeface="Times New Roman"/>
              <a:cs typeface="Times New Roman"/>
            </a:endParaRPr>
          </a:p>
          <a:p>
            <a:pPr marL="12700" marR="144145" indent="5080">
              <a:lnSpc>
                <a:spcPct val="100000"/>
              </a:lnSpc>
              <a:spcBef>
                <a:spcPts val="450"/>
              </a:spcBef>
            </a:pPr>
            <a:r>
              <a:rPr sz="1800" spc="-5" dirty="0">
                <a:latin typeface="Times New Roman"/>
                <a:cs typeface="Times New Roman"/>
              </a:rPr>
              <a:t>работы явилось соглашение </a:t>
            </a:r>
            <a:r>
              <a:rPr sz="1800" dirty="0">
                <a:latin typeface="Times New Roman"/>
                <a:cs typeface="Times New Roman"/>
              </a:rPr>
              <a:t>об </a:t>
            </a:r>
            <a:r>
              <a:rPr sz="1800" spc="-5" dirty="0">
                <a:latin typeface="Times New Roman"/>
                <a:cs typeface="Times New Roman"/>
              </a:rPr>
              <a:t>основных технических моментах классификации по  анатомическому распространению </a:t>
            </a:r>
            <a:r>
              <a:rPr sz="1800" dirty="0">
                <a:latin typeface="Times New Roman"/>
                <a:cs typeface="Times New Roman"/>
              </a:rPr>
              <a:t>опухолей </a:t>
            </a:r>
            <a:r>
              <a:rPr sz="1800" spc="-5" dirty="0">
                <a:latin typeface="Times New Roman"/>
                <a:cs typeface="Times New Roman"/>
              </a:rPr>
              <a:t>по системе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TNM.</a:t>
            </a:r>
            <a:endParaRPr sz="1800">
              <a:latin typeface="Times New Roman"/>
              <a:cs typeface="Times New Roman"/>
            </a:endParaRPr>
          </a:p>
          <a:p>
            <a:pPr marL="12700" marR="461645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1954 </a:t>
            </a:r>
            <a:r>
              <a:rPr sz="1800" spc="5" dirty="0">
                <a:latin typeface="Times New Roman"/>
                <a:cs typeface="Times New Roman"/>
              </a:rPr>
              <a:t>г. </a:t>
            </a:r>
            <a:r>
              <a:rPr sz="1800" spc="-5" dirty="0">
                <a:latin typeface="Times New Roman"/>
                <a:cs typeface="Times New Roman"/>
              </a:rPr>
              <a:t>Исследовательская Комиссия </a:t>
            </a:r>
            <a:r>
              <a:rPr sz="1800" spc="-10" dirty="0">
                <a:latin typeface="Times New Roman"/>
                <a:cs typeface="Times New Roman"/>
              </a:rPr>
              <a:t>МПРС </a:t>
            </a:r>
            <a:r>
              <a:rPr sz="1800" spc="-5" dirty="0">
                <a:latin typeface="Times New Roman"/>
                <a:cs typeface="Times New Roman"/>
              </a:rPr>
              <a:t>создала специальный Комитет </a:t>
            </a:r>
            <a:r>
              <a:rPr sz="1800" dirty="0">
                <a:latin typeface="Times New Roman"/>
                <a:cs typeface="Times New Roman"/>
              </a:rPr>
              <a:t>по  </a:t>
            </a:r>
            <a:r>
              <a:rPr sz="1800" spc="-5" dirty="0">
                <a:latin typeface="Times New Roman"/>
                <a:cs typeface="Times New Roman"/>
              </a:rPr>
              <a:t>Клиническому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стадированию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548985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7310"/>
            <a:ext cx="7611745" cy="493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Классификация </a:t>
            </a:r>
            <a:r>
              <a:rPr sz="2800" b="1" spc="-5" dirty="0">
                <a:latin typeface="Times New Roman"/>
                <a:cs typeface="Times New Roman"/>
              </a:rPr>
              <a:t>TNM МПРС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1997г</a:t>
            </a:r>
            <a:endParaRPr sz="2800">
              <a:latin typeface="Times New Roman"/>
              <a:cs typeface="Times New Roman"/>
            </a:endParaRPr>
          </a:p>
          <a:p>
            <a:pPr marL="455295" algn="ctr">
              <a:lnSpc>
                <a:spcPct val="100000"/>
              </a:lnSpc>
            </a:pPr>
            <a:r>
              <a:rPr sz="2800" b="1" spc="-890" dirty="0">
                <a:latin typeface="Times New Roman"/>
                <a:cs typeface="Times New Roman"/>
              </a:rPr>
              <a:t>(ICD-О-2)5-го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пересмотра) </a:t>
            </a:r>
            <a:r>
              <a:rPr sz="2800" b="1" dirty="0">
                <a:latin typeface="Times New Roman"/>
                <a:cs typeface="Times New Roman"/>
              </a:rPr>
              <a:t>. и </a:t>
            </a:r>
            <a:r>
              <a:rPr sz="2800" b="1" spc="-605" dirty="0">
                <a:latin typeface="Times New Roman"/>
                <a:cs typeface="Times New Roman"/>
              </a:rPr>
              <a:t>2002г.(ICD-О-2)6-го</a:t>
            </a:r>
            <a:r>
              <a:rPr sz="2800" b="1" spc="-5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пересмотра)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Гистологическое строение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опухоли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Степень </a:t>
            </a:r>
            <a:r>
              <a:rPr sz="2800" spc="-5" dirty="0">
                <a:latin typeface="Times New Roman"/>
                <a:cs typeface="Times New Roman"/>
              </a:rPr>
              <a:t>дифференцировки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 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Стадия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pT 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Стадия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Сторожевой </a:t>
            </a:r>
            <a:r>
              <a:rPr sz="2800" spc="-10" dirty="0">
                <a:latin typeface="Times New Roman"/>
                <a:cs typeface="Times New Roman"/>
              </a:rPr>
              <a:t>лимфатический </a:t>
            </a:r>
            <a:r>
              <a:rPr sz="2800" spc="-5" dirty="0">
                <a:latin typeface="Times New Roman"/>
                <a:cs typeface="Times New Roman"/>
              </a:rPr>
              <a:t>узел 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sn)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Изолированные опухолевые </a:t>
            </a:r>
            <a:r>
              <a:rPr sz="2800" spc="-10" dirty="0">
                <a:latin typeface="Times New Roman"/>
                <a:cs typeface="Times New Roman"/>
              </a:rPr>
              <a:t>клетки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10" y="498750"/>
            <a:ext cx="6849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Роль классификации</a:t>
            </a:r>
            <a:r>
              <a:rPr sz="4400" spc="-4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TNM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1531260"/>
            <a:ext cx="8535670" cy="395097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1. в планировании </a:t>
            </a:r>
            <a:r>
              <a:rPr sz="3200" spc="-5" dirty="0">
                <a:latin typeface="Times New Roman"/>
                <a:cs typeface="Times New Roman"/>
              </a:rPr>
              <a:t>лечения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2. в составлении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прогноза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3. в оценке результатов</a:t>
            </a:r>
            <a:r>
              <a:rPr sz="3200" spc="-5" dirty="0">
                <a:latin typeface="Times New Roman"/>
                <a:cs typeface="Times New Roman"/>
              </a:rPr>
              <a:t> лечения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4. в обмене информации </a:t>
            </a:r>
            <a:r>
              <a:rPr sz="3200" spc="-5" dirty="0">
                <a:latin typeface="Times New Roman"/>
                <a:cs typeface="Times New Roman"/>
              </a:rPr>
              <a:t>между </a:t>
            </a:r>
            <a:r>
              <a:rPr sz="3200" dirty="0">
                <a:latin typeface="Times New Roman"/>
                <a:cs typeface="Times New Roman"/>
              </a:rPr>
              <a:t>медицинскими  центрами</a:t>
            </a:r>
            <a:endParaRPr sz="3200">
              <a:latin typeface="Times New Roman"/>
              <a:cs typeface="Times New Roman"/>
            </a:endParaRPr>
          </a:p>
          <a:p>
            <a:pPr marL="354965" marR="71882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  <a:tab pos="3651885" algn="l"/>
              </a:tabLst>
            </a:pPr>
            <a:r>
              <a:rPr sz="3200" dirty="0">
                <a:latin typeface="Times New Roman"/>
                <a:cs typeface="Times New Roman"/>
              </a:rPr>
              <a:t>5.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способствовать	дальнейшему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изучению  рака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130" y="559710"/>
            <a:ext cx="7313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Гистологическое строение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опухоли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260"/>
            <a:ext cx="4799965" cy="297561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Рак in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situ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Рак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Саркома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Лимфома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Ходжкина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Лимфома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неходжкинская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7890" y="498750"/>
            <a:ext cx="2266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Пр</a:t>
            </a:r>
            <a:r>
              <a:rPr sz="4400" dirty="0">
                <a:latin typeface="Times New Roman"/>
                <a:cs typeface="Times New Roman"/>
              </a:rPr>
              <a:t>а</a:t>
            </a:r>
            <a:r>
              <a:rPr sz="4400" spc="-5" dirty="0">
                <a:latin typeface="Times New Roman"/>
                <a:cs typeface="Times New Roman"/>
              </a:rPr>
              <a:t>в</a:t>
            </a:r>
            <a:r>
              <a:rPr sz="4400" spc="-10" dirty="0">
                <a:latin typeface="Times New Roman"/>
                <a:cs typeface="Times New Roman"/>
              </a:rPr>
              <a:t>и</a:t>
            </a:r>
            <a:r>
              <a:rPr sz="4400" spc="5" dirty="0">
                <a:latin typeface="Times New Roman"/>
                <a:cs typeface="Times New Roman"/>
              </a:rPr>
              <a:t>л</a:t>
            </a:r>
            <a:r>
              <a:rPr sz="4400" dirty="0">
                <a:latin typeface="Times New Roman"/>
                <a:cs typeface="Times New Roman"/>
              </a:rPr>
              <a:t>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59150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060" y="1175660"/>
            <a:ext cx="61201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Times New Roman"/>
                <a:cs typeface="Times New Roman"/>
              </a:rPr>
              <a:t>1. Должно быть гистологическое подтверждение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диагноза.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743350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060" y="1758590"/>
            <a:ext cx="7255509" cy="5473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535"/>
              </a:spcBef>
            </a:pPr>
            <a:r>
              <a:rPr sz="1900" dirty="0">
                <a:latin typeface="Times New Roman"/>
                <a:cs typeface="Times New Roman"/>
              </a:rPr>
              <a:t>2. При каждой локализации описываются две классификации: TNM и  pTNM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558690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060" y="2575200"/>
            <a:ext cx="7138670" cy="546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560"/>
              </a:spcBef>
            </a:pPr>
            <a:r>
              <a:rPr sz="1900" spc="5" dirty="0">
                <a:latin typeface="Times New Roman"/>
                <a:cs typeface="Times New Roman"/>
              </a:rPr>
              <a:t>3. </a:t>
            </a:r>
            <a:r>
              <a:rPr sz="1900" dirty="0">
                <a:latin typeface="Times New Roman"/>
                <a:cs typeface="Times New Roman"/>
              </a:rPr>
              <a:t>После определения </a:t>
            </a:r>
            <a:r>
              <a:rPr sz="1900" spc="-5" dirty="0">
                <a:latin typeface="Times New Roman"/>
                <a:cs typeface="Times New Roman"/>
              </a:rPr>
              <a:t>TNM </a:t>
            </a:r>
            <a:r>
              <a:rPr sz="1900" dirty="0">
                <a:latin typeface="Times New Roman"/>
                <a:cs typeface="Times New Roman"/>
              </a:rPr>
              <a:t>должна быть выполнена группировка </a:t>
            </a:r>
            <a:r>
              <a:rPr sz="1900" spc="5" dirty="0">
                <a:latin typeface="Times New Roman"/>
                <a:cs typeface="Times New Roman"/>
              </a:rPr>
              <a:t>по  </a:t>
            </a:r>
            <a:r>
              <a:rPr sz="1900" dirty="0">
                <a:latin typeface="Times New Roman"/>
                <a:cs typeface="Times New Roman"/>
              </a:rPr>
              <a:t>стадиям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374030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060" y="3390540"/>
            <a:ext cx="7635240" cy="546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560"/>
              </a:spcBef>
            </a:pPr>
            <a:r>
              <a:rPr sz="1900" dirty="0">
                <a:latin typeface="Times New Roman"/>
                <a:cs typeface="Times New Roman"/>
              </a:rPr>
              <a:t>4. При сомнении в правильности определения категорий T,N,M, стадии –  надо выбирать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низшую.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190640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1060" y="4205880"/>
            <a:ext cx="7513955" cy="7785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55"/>
              </a:spcBef>
            </a:pPr>
            <a:r>
              <a:rPr sz="1900" dirty="0">
                <a:latin typeface="Times New Roman"/>
                <a:cs typeface="Times New Roman"/>
              </a:rPr>
              <a:t>5. В случае множественных синхронных </a:t>
            </a:r>
            <a:r>
              <a:rPr sz="1900" spc="-5" dirty="0">
                <a:latin typeface="Times New Roman"/>
                <a:cs typeface="Times New Roman"/>
              </a:rPr>
              <a:t>ЗНО </a:t>
            </a:r>
            <a:r>
              <a:rPr sz="1900" dirty="0">
                <a:latin typeface="Times New Roman"/>
                <a:cs typeface="Times New Roman"/>
              </a:rPr>
              <a:t>в одном органе  классификация строится на оценке опухоли с наивысшей Т - </a:t>
            </a:r>
            <a:r>
              <a:rPr sz="1900" spc="-900" dirty="0">
                <a:latin typeface="Times New Roman"/>
                <a:cs typeface="Times New Roman"/>
              </a:rPr>
              <a:t>Т2(MOTNAC)”</a:t>
            </a:r>
            <a:r>
              <a:rPr sz="1900" spc="-455" dirty="0">
                <a:latin typeface="Times New Roman"/>
                <a:cs typeface="Times New Roman"/>
              </a:rPr>
              <a:t> </a:t>
            </a:r>
            <a:r>
              <a:rPr sz="1900" spc="-950" dirty="0">
                <a:latin typeface="Times New Roman"/>
                <a:cs typeface="Times New Roman"/>
              </a:rPr>
              <a:t>или</a:t>
            </a:r>
            <a:r>
              <a:rPr sz="1900" spc="-355" dirty="0">
                <a:latin typeface="Times New Roman"/>
                <a:cs typeface="Times New Roman"/>
              </a:rPr>
              <a:t> </a:t>
            </a:r>
            <a:r>
              <a:rPr sz="1900" spc="-455" dirty="0">
                <a:latin typeface="Times New Roman"/>
                <a:cs typeface="Times New Roman"/>
              </a:rPr>
              <a:t>m) </a:t>
            </a:r>
            <a:r>
              <a:rPr sz="1900" dirty="0">
                <a:latin typeface="Times New Roman"/>
                <a:cs typeface="Times New Roman"/>
              </a:rPr>
              <a:t>) или  </a:t>
            </a:r>
            <a:r>
              <a:rPr sz="1900" spc="-900" dirty="0">
                <a:latin typeface="Times New Roman"/>
                <a:cs typeface="Times New Roman"/>
              </a:rPr>
              <a:t>Т2(MOTNAC)”</a:t>
            </a:r>
            <a:r>
              <a:rPr sz="1900" spc="-455" dirty="0">
                <a:latin typeface="Times New Roman"/>
                <a:cs typeface="Times New Roman"/>
              </a:rPr>
              <a:t> </a:t>
            </a:r>
            <a:r>
              <a:rPr sz="1900" spc="-950" dirty="0">
                <a:latin typeface="Times New Roman"/>
                <a:cs typeface="Times New Roman"/>
              </a:rPr>
              <a:t>или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5).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5238390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060" y="5253630"/>
            <a:ext cx="7440930" cy="7785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55"/>
              </a:spcBef>
            </a:pPr>
            <a:r>
              <a:rPr sz="1900" dirty="0">
                <a:latin typeface="Times New Roman"/>
                <a:cs typeface="Times New Roman"/>
              </a:rPr>
              <a:t>6. Определение </a:t>
            </a:r>
            <a:r>
              <a:rPr sz="1900" spc="-5" dirty="0">
                <a:latin typeface="Times New Roman"/>
                <a:cs typeface="Times New Roman"/>
              </a:rPr>
              <a:t>TNM </a:t>
            </a:r>
            <a:r>
              <a:rPr sz="1900" dirty="0">
                <a:latin typeface="Times New Roman"/>
                <a:cs typeface="Times New Roman"/>
              </a:rPr>
              <a:t>категорий или группировка по стадиям могут  использоваться для </a:t>
            </a:r>
            <a:r>
              <a:rPr sz="1900" spc="-5" dirty="0">
                <a:latin typeface="Times New Roman"/>
                <a:cs typeface="Times New Roman"/>
              </a:rPr>
              <a:t>клинических </a:t>
            </a:r>
            <a:r>
              <a:rPr sz="1900" dirty="0">
                <a:latin typeface="Times New Roman"/>
                <a:cs typeface="Times New Roman"/>
              </a:rPr>
              <a:t>или исследовательских целей, пока не  изменятся критерии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классификации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389" y="467000"/>
            <a:ext cx="6931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G </a:t>
            </a:r>
            <a:r>
              <a:rPr sz="2800" spc="-5" dirty="0">
                <a:latin typeface="Times New Roman"/>
                <a:cs typeface="Times New Roman"/>
              </a:rPr>
              <a:t>Гистопатологическая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дифференцировка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2860"/>
            <a:ext cx="7235825" cy="293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Gx степень </a:t>
            </a:r>
            <a:r>
              <a:rPr sz="2800" spc="-5" dirty="0">
                <a:latin typeface="Times New Roman"/>
                <a:cs typeface="Times New Roman"/>
              </a:rPr>
              <a:t>дифференцировки не может быть  установлена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G1 </a:t>
            </a:r>
            <a:r>
              <a:rPr sz="2800" spc="-5" dirty="0">
                <a:latin typeface="Times New Roman"/>
                <a:cs typeface="Times New Roman"/>
              </a:rPr>
              <a:t>Высокая </a:t>
            </a:r>
            <a:r>
              <a:rPr sz="2800" spc="-10" dirty="0">
                <a:latin typeface="Times New Roman"/>
                <a:cs typeface="Times New Roman"/>
              </a:rPr>
              <a:t>степень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дифференцировки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G2 </a:t>
            </a:r>
            <a:r>
              <a:rPr sz="2800" spc="-5" dirty="0">
                <a:latin typeface="Times New Roman"/>
                <a:cs typeface="Times New Roman"/>
              </a:rPr>
              <a:t>Средняя </a:t>
            </a:r>
            <a:r>
              <a:rPr sz="2800" spc="-10" dirty="0">
                <a:latin typeface="Times New Roman"/>
                <a:cs typeface="Times New Roman"/>
              </a:rPr>
              <a:t>степень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дифференцировки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G3 </a:t>
            </a:r>
            <a:r>
              <a:rPr sz="2800" spc="-5" dirty="0">
                <a:latin typeface="Times New Roman"/>
                <a:cs typeface="Times New Roman"/>
              </a:rPr>
              <a:t>Низкая </a:t>
            </a:r>
            <a:r>
              <a:rPr sz="2800" spc="-10" dirty="0">
                <a:latin typeface="Times New Roman"/>
                <a:cs typeface="Times New Roman"/>
              </a:rPr>
              <a:t>степень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дифференцировки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G4 </a:t>
            </a:r>
            <a:r>
              <a:rPr sz="2800" spc="-5" dirty="0">
                <a:latin typeface="Times New Roman"/>
                <a:cs typeface="Times New Roman"/>
              </a:rPr>
              <a:t>Недифференцированные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опухоли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930" y="224430"/>
            <a:ext cx="6710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6880" marR="5080" indent="-169418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Классификация </a:t>
            </a:r>
            <a:r>
              <a:rPr sz="4000" spc="-10" dirty="0">
                <a:latin typeface="Times New Roman"/>
                <a:cs typeface="Times New Roman"/>
              </a:rPr>
              <a:t>TNM</a:t>
            </a:r>
            <a:r>
              <a:rPr sz="4000" spc="-7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МПРС  </a:t>
            </a:r>
            <a:r>
              <a:rPr sz="4000" dirty="0">
                <a:latin typeface="Times New Roman"/>
                <a:cs typeface="Times New Roman"/>
              </a:rPr>
              <a:t>1997г. и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2002г.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3960"/>
            <a:ext cx="6178550" cy="41427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Гистологическое строение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опухоли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Степень </a:t>
            </a:r>
            <a:r>
              <a:rPr sz="2800" spc="-5" dirty="0">
                <a:latin typeface="Times New Roman"/>
                <a:cs typeface="Times New Roman"/>
              </a:rPr>
              <a:t>дифференцировки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T N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Стадия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pT 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Стадия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Сторожевой </a:t>
            </a:r>
            <a:r>
              <a:rPr sz="2800" b="1" spc="-10" dirty="0">
                <a:latin typeface="Times New Roman"/>
                <a:cs typeface="Times New Roman"/>
              </a:rPr>
              <a:t>лимфатический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узел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Изолированные опухолевые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клетки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85390"/>
            <a:ext cx="7915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8090" marR="5080" indent="-248539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Важные изменения классификации </a:t>
            </a:r>
            <a:r>
              <a:rPr sz="3600" dirty="0">
                <a:latin typeface="Times New Roman"/>
                <a:cs typeface="Times New Roman"/>
              </a:rPr>
              <a:t>6-  </a:t>
            </a:r>
            <a:r>
              <a:rPr sz="3600" spc="-5" dirty="0">
                <a:latin typeface="Times New Roman"/>
                <a:cs typeface="Times New Roman"/>
              </a:rPr>
              <a:t>го пересмотра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1579520"/>
            <a:ext cx="8355965" cy="42291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1. Пересмотренная классификация опухолей  головы и шеи </a:t>
            </a:r>
            <a:r>
              <a:rPr sz="3200" spc="-5" dirty="0">
                <a:latin typeface="Times New Roman"/>
                <a:cs typeface="Times New Roman"/>
              </a:rPr>
              <a:t>включает </a:t>
            </a:r>
            <a:r>
              <a:rPr sz="3200" dirty="0">
                <a:latin typeface="Times New Roman"/>
                <a:cs typeface="Times New Roman"/>
              </a:rPr>
              <a:t>новые категории  Т4а/рТ4а и Т4b/рТ4b, которые </a:t>
            </a:r>
            <a:r>
              <a:rPr sz="3200" spc="-5" dirty="0">
                <a:latin typeface="Times New Roman"/>
                <a:cs typeface="Times New Roman"/>
              </a:rPr>
              <a:t>позволяют  выделять </a:t>
            </a:r>
            <a:r>
              <a:rPr sz="3200" dirty="0">
                <a:latin typeface="Times New Roman"/>
                <a:cs typeface="Times New Roman"/>
              </a:rPr>
              <a:t>резектабельные и </a:t>
            </a:r>
            <a:r>
              <a:rPr sz="3200" spc="-5" dirty="0">
                <a:latin typeface="Times New Roman"/>
                <a:cs typeface="Times New Roman"/>
              </a:rPr>
              <a:t>нерезектабельные  </a:t>
            </a:r>
            <a:r>
              <a:rPr sz="3200" dirty="0">
                <a:latin typeface="Times New Roman"/>
                <a:cs typeface="Times New Roman"/>
              </a:rPr>
              <a:t>опухоли.</a:t>
            </a:r>
            <a:endParaRPr sz="3200">
              <a:latin typeface="Times New Roman"/>
              <a:cs typeface="Times New Roman"/>
            </a:endParaRPr>
          </a:p>
          <a:p>
            <a:pPr marL="354965" marR="520700" indent="-342900">
              <a:lnSpc>
                <a:spcPts val="3460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2. Новая классификация опухолей носовой  полости.</a:t>
            </a:r>
            <a:endParaRPr sz="3200">
              <a:latin typeface="Times New Roman"/>
              <a:cs typeface="Times New Roman"/>
            </a:endParaRPr>
          </a:p>
          <a:p>
            <a:pPr marL="354965" marR="1046480" indent="-342900">
              <a:lnSpc>
                <a:spcPts val="346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3.Усовершенствованная классификация  опухолей щитовидной</a:t>
            </a:r>
            <a:r>
              <a:rPr sz="3200" spc="-5" dirty="0">
                <a:latin typeface="Times New Roman"/>
                <a:cs typeface="Times New Roman"/>
              </a:rPr>
              <a:t> железы.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85390"/>
            <a:ext cx="7915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8090" marR="5080" indent="-248539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Важные изменения классификации </a:t>
            </a:r>
            <a:r>
              <a:rPr sz="3600" dirty="0">
                <a:latin typeface="Times New Roman"/>
                <a:cs typeface="Times New Roman"/>
              </a:rPr>
              <a:t>6-  </a:t>
            </a:r>
            <a:r>
              <a:rPr sz="3600" spc="-5" dirty="0">
                <a:latin typeface="Times New Roman"/>
                <a:cs typeface="Times New Roman"/>
              </a:rPr>
              <a:t>го пересмотра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1634130"/>
            <a:ext cx="8368030" cy="3157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1849755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4.Включение </a:t>
            </a:r>
            <a:r>
              <a:rPr sz="3200" dirty="0">
                <a:latin typeface="Times New Roman"/>
                <a:cs typeface="Times New Roman"/>
              </a:rPr>
              <a:t>новых категорий в  классификацию опухолей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желудка.</a:t>
            </a:r>
            <a:endParaRPr sz="3200">
              <a:latin typeface="Times New Roman"/>
              <a:cs typeface="Times New Roman"/>
            </a:endParaRPr>
          </a:p>
          <a:p>
            <a:pPr marL="354965" marR="419734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5. Усовершенствованная классификация  опухолей </a:t>
            </a:r>
            <a:r>
              <a:rPr sz="3200" spc="-5" dirty="0">
                <a:latin typeface="Times New Roman"/>
                <a:cs typeface="Times New Roman"/>
              </a:rPr>
              <a:t>печени, желчного пузыря,  внепеченочных желчных </a:t>
            </a:r>
            <a:r>
              <a:rPr sz="3200" dirty="0">
                <a:latin typeface="Times New Roman"/>
                <a:cs typeface="Times New Roman"/>
              </a:rPr>
              <a:t>протоков,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печени.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6.Новая классификация </a:t>
            </a:r>
            <a:r>
              <a:rPr sz="3200" spc="-5" dirty="0">
                <a:latin typeface="Times New Roman"/>
                <a:cs typeface="Times New Roman"/>
              </a:rPr>
              <a:t>мезотелиомы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плевры.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210" y="247290"/>
            <a:ext cx="68002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Times New Roman"/>
                <a:cs typeface="Times New Roman"/>
              </a:rPr>
              <a:t>Кодирование новообразований </a:t>
            </a:r>
            <a:r>
              <a:rPr sz="2500" dirty="0">
                <a:latin typeface="Times New Roman"/>
                <a:cs typeface="Times New Roman"/>
              </a:rPr>
              <a:t>в </a:t>
            </a:r>
            <a:r>
              <a:rPr sz="2500" spc="-5" dirty="0">
                <a:latin typeface="Times New Roman"/>
                <a:cs typeface="Times New Roman"/>
              </a:rPr>
              <a:t>1946 </a:t>
            </a:r>
            <a:r>
              <a:rPr sz="2500" dirty="0">
                <a:latin typeface="Times New Roman"/>
                <a:cs typeface="Times New Roman"/>
              </a:rPr>
              <a:t>- </a:t>
            </a:r>
            <a:r>
              <a:rPr sz="2500" spc="-5" dirty="0">
                <a:latin typeface="Times New Roman"/>
                <a:cs typeface="Times New Roman"/>
              </a:rPr>
              <a:t>2000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гг.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0" spc="-5" dirty="0">
                <a:latin typeface="Times New Roman"/>
                <a:cs typeface="Times New Roman"/>
              </a:rPr>
              <a:t>Хронология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МКБ-О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550" y="1053740"/>
            <a:ext cx="5345653" cy="580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85390"/>
            <a:ext cx="7915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8090" marR="5080" indent="-248539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Важные изменения классификации </a:t>
            </a:r>
            <a:r>
              <a:rPr sz="3600" dirty="0">
                <a:latin typeface="Times New Roman"/>
                <a:cs typeface="Times New Roman"/>
              </a:rPr>
              <a:t>6-  </a:t>
            </a:r>
            <a:r>
              <a:rPr sz="3600" spc="-5" dirty="0">
                <a:latin typeface="Times New Roman"/>
                <a:cs typeface="Times New Roman"/>
              </a:rPr>
              <a:t>го пересмотра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1634130"/>
            <a:ext cx="8500110" cy="36449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1089660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7. Усовершенствованная классификация  опухолей костей.</a:t>
            </a:r>
            <a:endParaRPr sz="3200">
              <a:latin typeface="Times New Roman"/>
              <a:cs typeface="Times New Roman"/>
            </a:endParaRPr>
          </a:p>
          <a:p>
            <a:pPr marL="354965" marR="108966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8. Усовершенствованная классификация  меланомы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кожи.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9. Усовершенствованная классификация  поражения регионарных лимфатических </a:t>
            </a:r>
            <a:r>
              <a:rPr sz="3200" spc="-5" dirty="0">
                <a:latin typeface="Times New Roman"/>
                <a:cs typeface="Times New Roman"/>
              </a:rPr>
              <a:t>узлов  </a:t>
            </a:r>
            <a:r>
              <a:rPr sz="3200" dirty="0">
                <a:latin typeface="Times New Roman"/>
                <a:cs typeface="Times New Roman"/>
              </a:rPr>
              <a:t>при раке </a:t>
            </a:r>
            <a:r>
              <a:rPr sz="3200" spc="-5" dirty="0">
                <a:latin typeface="Times New Roman"/>
                <a:cs typeface="Times New Roman"/>
              </a:rPr>
              <a:t>молочной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железы.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369" y="285390"/>
            <a:ext cx="74218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8360" marR="5080" indent="-21056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Важные изменения классификации  6-го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пересмотра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634130"/>
            <a:ext cx="8329930" cy="413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10. </a:t>
            </a:r>
            <a:r>
              <a:rPr sz="3200" spc="-5" dirty="0">
                <a:latin typeface="Times New Roman"/>
                <a:cs typeface="Times New Roman"/>
              </a:rPr>
              <a:t>Изменения </a:t>
            </a:r>
            <a:r>
              <a:rPr sz="3200" dirty="0">
                <a:latin typeface="Times New Roman"/>
                <a:cs typeface="Times New Roman"/>
              </a:rPr>
              <a:t>в определении факторов риска  трофобластической </a:t>
            </a:r>
            <a:r>
              <a:rPr sz="3200" spc="-5" dirty="0">
                <a:latin typeface="Times New Roman"/>
                <a:cs typeface="Times New Roman"/>
              </a:rPr>
              <a:t>болезни </a:t>
            </a:r>
            <a:r>
              <a:rPr sz="3200" dirty="0">
                <a:latin typeface="Times New Roman"/>
                <a:cs typeface="Times New Roman"/>
              </a:rPr>
              <a:t>согласно  предложению </a:t>
            </a:r>
            <a:r>
              <a:rPr sz="3200" spc="-5" dirty="0">
                <a:latin typeface="Times New Roman"/>
                <a:cs typeface="Times New Roman"/>
              </a:rPr>
              <a:t>Международной </a:t>
            </a:r>
            <a:r>
              <a:rPr sz="3200" dirty="0">
                <a:latin typeface="Times New Roman"/>
                <a:cs typeface="Times New Roman"/>
              </a:rPr>
              <a:t>федерации  акушеров и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гинекологов.</a:t>
            </a:r>
            <a:endParaRPr sz="3200">
              <a:latin typeface="Times New Roman"/>
              <a:cs typeface="Times New Roman"/>
            </a:endParaRPr>
          </a:p>
          <a:p>
            <a:pPr marL="355600" marR="527685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11.Новые категории в </a:t>
            </a:r>
            <a:r>
              <a:rPr sz="3200" spc="-5" dirty="0">
                <a:latin typeface="Times New Roman"/>
                <a:cs typeface="Times New Roman"/>
              </a:rPr>
              <a:t>классификации </a:t>
            </a:r>
            <a:r>
              <a:rPr sz="3200" dirty="0">
                <a:latin typeface="Times New Roman"/>
                <a:cs typeface="Times New Roman"/>
              </a:rPr>
              <a:t>рака  предстательной </a:t>
            </a:r>
            <a:r>
              <a:rPr sz="3200" spc="-5" dirty="0">
                <a:latin typeface="Times New Roman"/>
                <a:cs typeface="Times New Roman"/>
              </a:rPr>
              <a:t>железы.</a:t>
            </a:r>
            <a:endParaRPr sz="3200">
              <a:latin typeface="Times New Roman"/>
              <a:cs typeface="Times New Roman"/>
            </a:endParaRPr>
          </a:p>
          <a:p>
            <a:pPr marL="355600" marR="71564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12. Усовершенствованная классификация  опухолей глаза.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369" y="285390"/>
            <a:ext cx="74218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8360" marR="5080" indent="-21056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Важные изменения классификации  6-го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пересмотра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634130"/>
            <a:ext cx="7612380" cy="25679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1819275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13.Классификация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сторожевых  лимфатических </a:t>
            </a:r>
            <a:r>
              <a:rPr sz="3200" spc="-5" dirty="0">
                <a:latin typeface="Times New Roman"/>
                <a:cs typeface="Times New Roman"/>
              </a:rPr>
              <a:t>узлов.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14. Классификация </a:t>
            </a:r>
            <a:r>
              <a:rPr sz="3200" spc="-5" dirty="0">
                <a:latin typeface="Times New Roman"/>
                <a:cs typeface="Times New Roman"/>
              </a:rPr>
              <a:t>изолированных  </a:t>
            </a:r>
            <a:r>
              <a:rPr sz="3200" dirty="0">
                <a:latin typeface="Times New Roman"/>
                <a:cs typeface="Times New Roman"/>
              </a:rPr>
              <a:t>опухолевых клеток </a:t>
            </a:r>
            <a:r>
              <a:rPr sz="3200" spc="-1850" dirty="0">
                <a:latin typeface="Times New Roman"/>
                <a:cs typeface="Times New Roman"/>
              </a:rPr>
              <a:t>(MOTNAC)”</a:t>
            </a:r>
            <a:r>
              <a:rPr sz="3200" spc="-770" dirty="0">
                <a:latin typeface="Times New Roman"/>
                <a:cs typeface="Times New Roman"/>
              </a:rPr>
              <a:t> </a:t>
            </a:r>
            <a:r>
              <a:rPr sz="3200" spc="-1600" dirty="0">
                <a:latin typeface="Times New Roman"/>
                <a:cs typeface="Times New Roman"/>
              </a:rPr>
              <a:t>или</a:t>
            </a:r>
            <a:r>
              <a:rPr sz="3200" spc="-7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ИОК) в регионарных  лимфатических </a:t>
            </a:r>
            <a:r>
              <a:rPr sz="3200" spc="-5" dirty="0">
                <a:latin typeface="Times New Roman"/>
                <a:cs typeface="Times New Roman"/>
              </a:rPr>
              <a:t>узлах </a:t>
            </a:r>
            <a:r>
              <a:rPr sz="3200" dirty="0">
                <a:latin typeface="Times New Roman"/>
                <a:cs typeface="Times New Roman"/>
              </a:rPr>
              <a:t>и костном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мозге.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72690"/>
            <a:ext cx="7766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Times New Roman"/>
                <a:cs typeface="Times New Roman"/>
              </a:rPr>
              <a:t>Классификация TNM МПРС </a:t>
            </a:r>
            <a:r>
              <a:rPr sz="2200" spc="-480" dirty="0">
                <a:latin typeface="Times New Roman"/>
                <a:cs typeface="Times New Roman"/>
              </a:rPr>
              <a:t>2009г.(ICD-О-2)7-го </a:t>
            </a:r>
            <a:r>
              <a:rPr sz="2200" spc="-5" dirty="0">
                <a:latin typeface="Times New Roman"/>
                <a:cs typeface="Times New Roman"/>
              </a:rPr>
              <a:t>пересмотра), начало  </a:t>
            </a:r>
            <a:r>
              <a:rPr sz="2200" dirty="0">
                <a:latin typeface="Times New Roman"/>
                <a:cs typeface="Times New Roman"/>
              </a:rPr>
              <a:t>работы с </a:t>
            </a:r>
            <a:r>
              <a:rPr sz="2200" spc="-5" dirty="0">
                <a:latin typeface="Times New Roman"/>
                <a:cs typeface="Times New Roman"/>
              </a:rPr>
              <a:t>января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2010г</a:t>
            </a:r>
            <a:r>
              <a:rPr sz="250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0" spc="-5" dirty="0">
                <a:latin typeface="Times New Roman"/>
                <a:cs typeface="Times New Roman"/>
              </a:rPr>
              <a:t>https://docviewer.yndex.ru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5492" y="1689885"/>
            <a:ext cx="6336492" cy="440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550" y="1367430"/>
            <a:ext cx="7631281" cy="543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430" y="1343300"/>
            <a:ext cx="7433309" cy="5294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430" y="1253130"/>
            <a:ext cx="7678420" cy="541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450" y="1463434"/>
            <a:ext cx="7268209" cy="522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430" y="1269640"/>
            <a:ext cx="7641589" cy="540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4449" y="1525735"/>
            <a:ext cx="7365271" cy="5226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539390"/>
            <a:ext cx="6818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онкологических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болезней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29" y="1303930"/>
            <a:ext cx="8788400" cy="3759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065" marR="5080" indent="-3175" algn="ctr">
              <a:lnSpc>
                <a:spcPct val="7990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1976 году Коллегией Американских Патологов была издана  “Систематизированная Номенклатура Медицины” </a:t>
            </a:r>
            <a:r>
              <a:rPr sz="2400" spc="-1390" dirty="0">
                <a:latin typeface="Times New Roman"/>
                <a:cs typeface="Times New Roman"/>
              </a:rPr>
              <a:t>(MOTNAC)”</a:t>
            </a:r>
            <a:r>
              <a:rPr sz="2400" spc="-575" dirty="0">
                <a:latin typeface="Times New Roman"/>
                <a:cs typeface="Times New Roman"/>
              </a:rPr>
              <a:t> </a:t>
            </a:r>
            <a:r>
              <a:rPr sz="2400" spc="-1200" dirty="0">
                <a:latin typeface="Times New Roman"/>
                <a:cs typeface="Times New Roman"/>
              </a:rPr>
              <a:t>или</a:t>
            </a:r>
            <a:r>
              <a:rPr sz="2400" spc="-570" dirty="0">
                <a:latin typeface="Times New Roman"/>
                <a:cs typeface="Times New Roman"/>
              </a:rPr>
              <a:t> </a:t>
            </a:r>
            <a:r>
              <a:rPr sz="2400" spc="-275" dirty="0">
                <a:latin typeface="Times New Roman"/>
                <a:cs typeface="Times New Roman"/>
              </a:rPr>
              <a:t>SNOMED) </a:t>
            </a:r>
            <a:r>
              <a:rPr sz="2400" spc="-955" dirty="0">
                <a:latin typeface="Times New Roman"/>
                <a:cs typeface="Times New Roman"/>
              </a:rPr>
              <a:t>и</a:t>
            </a:r>
            <a:r>
              <a:rPr sz="2400" spc="-445" dirty="0">
                <a:latin typeface="Times New Roman"/>
                <a:cs typeface="Times New Roman"/>
              </a:rPr>
              <a:t> </a:t>
            </a:r>
            <a:r>
              <a:rPr sz="2400" spc="-844" dirty="0">
                <a:latin typeface="Times New Roman"/>
                <a:cs typeface="Times New Roman"/>
              </a:rPr>
              <a:t>в</a:t>
            </a:r>
            <a:r>
              <a:rPr sz="2400" spc="-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 и в  </a:t>
            </a:r>
            <a:r>
              <a:rPr sz="2400" spc="-5" dirty="0">
                <a:latin typeface="Times New Roman"/>
                <a:cs typeface="Times New Roman"/>
              </a:rPr>
              <a:t>том </a:t>
            </a:r>
            <a:r>
              <a:rPr sz="2400" dirty="0">
                <a:latin typeface="Times New Roman"/>
                <a:cs typeface="Times New Roman"/>
              </a:rPr>
              <a:t>же </a:t>
            </a:r>
            <a:r>
              <a:rPr sz="2400" spc="-5" dirty="0">
                <a:latin typeface="Times New Roman"/>
                <a:cs typeface="Times New Roman"/>
              </a:rPr>
              <a:t>году Всемирной Организацией Здравоохранения выпущено  </a:t>
            </a:r>
            <a:r>
              <a:rPr sz="2400" dirty="0">
                <a:latin typeface="Times New Roman"/>
                <a:cs typeface="Times New Roman"/>
              </a:rPr>
              <a:t>1-е </a:t>
            </a:r>
            <a:r>
              <a:rPr sz="2400" spc="-5" dirty="0">
                <a:latin typeface="Times New Roman"/>
                <a:cs typeface="Times New Roman"/>
              </a:rPr>
              <a:t>Издание “Международной Классификации Онкологических  Болезней” </a:t>
            </a:r>
            <a:r>
              <a:rPr sz="2400" spc="-1330" dirty="0">
                <a:latin typeface="Times New Roman"/>
                <a:cs typeface="Times New Roman"/>
              </a:rPr>
              <a:t>(MOTNAC)”</a:t>
            </a:r>
            <a:r>
              <a:rPr sz="2400" spc="-545" dirty="0">
                <a:latin typeface="Times New Roman"/>
                <a:cs typeface="Times New Roman"/>
              </a:rPr>
              <a:t> </a:t>
            </a:r>
            <a:r>
              <a:rPr sz="2400" spc="-1150" dirty="0">
                <a:latin typeface="Times New Roman"/>
                <a:cs typeface="Times New Roman"/>
              </a:rPr>
              <a:t>или</a:t>
            </a:r>
            <a:r>
              <a:rPr sz="2400" spc="-550" dirty="0">
                <a:latin typeface="Times New Roman"/>
                <a:cs typeface="Times New Roman"/>
              </a:rPr>
              <a:t> </a:t>
            </a:r>
            <a:r>
              <a:rPr sz="2400" spc="-890" dirty="0">
                <a:latin typeface="Times New Roman"/>
                <a:cs typeface="Times New Roman"/>
              </a:rPr>
              <a:t>IC)”</a:t>
            </a:r>
            <a:r>
              <a:rPr sz="2400" spc="-495" dirty="0">
                <a:latin typeface="Times New Roman"/>
                <a:cs typeface="Times New Roman"/>
              </a:rPr>
              <a:t> </a:t>
            </a:r>
            <a:r>
              <a:rPr sz="2400" spc="-1025" dirty="0">
                <a:latin typeface="Times New Roman"/>
                <a:cs typeface="Times New Roman"/>
              </a:rPr>
              <a:t>или</a:t>
            </a:r>
            <a:r>
              <a:rPr sz="2400" spc="-490" dirty="0">
                <a:latin typeface="Times New Roman"/>
                <a:cs typeface="Times New Roman"/>
              </a:rPr>
              <a:t> </a:t>
            </a:r>
            <a:r>
              <a:rPr sz="2400" spc="-950" dirty="0">
                <a:latin typeface="Times New Roman"/>
                <a:cs typeface="Times New Roman"/>
              </a:rPr>
              <a:t>D)</a:t>
            </a:r>
            <a:r>
              <a:rPr sz="2400" spc="-450" dirty="0">
                <a:latin typeface="Times New Roman"/>
                <a:cs typeface="Times New Roman"/>
              </a:rPr>
              <a:t> </a:t>
            </a:r>
            <a:r>
              <a:rPr sz="2400" spc="-960" dirty="0">
                <a:latin typeface="Times New Roman"/>
                <a:cs typeface="Times New Roman"/>
              </a:rPr>
              <a:t>и</a:t>
            </a:r>
            <a:r>
              <a:rPr sz="2400" spc="-450" dirty="0">
                <a:latin typeface="Times New Roman"/>
                <a:cs typeface="Times New Roman"/>
              </a:rPr>
              <a:t> </a:t>
            </a:r>
            <a:r>
              <a:rPr sz="2400" spc="-850" dirty="0">
                <a:latin typeface="Times New Roman"/>
                <a:cs typeface="Times New Roman"/>
              </a:rPr>
              <a:t>в</a:t>
            </a:r>
            <a:r>
              <a:rPr sz="2400" spc="-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-O).</a:t>
            </a:r>
            <a:endParaRPr sz="2400">
              <a:latin typeface="Times New Roman"/>
              <a:cs typeface="Times New Roman"/>
            </a:endParaRPr>
          </a:p>
          <a:p>
            <a:pPr marL="26670" marR="22225" indent="80645" algn="ctr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Спустя </a:t>
            </a:r>
            <a:r>
              <a:rPr sz="2400" dirty="0">
                <a:latin typeface="Times New Roman"/>
                <a:cs typeface="Times New Roman"/>
              </a:rPr>
              <a:t>15 </a:t>
            </a:r>
            <a:r>
              <a:rPr sz="2400" spc="-5" dirty="0">
                <a:latin typeface="Times New Roman"/>
                <a:cs typeface="Times New Roman"/>
              </a:rPr>
              <a:t>лет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1990 году ВОЗ выпускает </a:t>
            </a:r>
            <a:r>
              <a:rPr sz="2400" dirty="0">
                <a:latin typeface="Times New Roman"/>
                <a:cs typeface="Times New Roman"/>
              </a:rPr>
              <a:t>2-е </a:t>
            </a:r>
            <a:r>
              <a:rPr sz="2400" spc="-5" dirty="0">
                <a:latin typeface="Times New Roman"/>
                <a:cs typeface="Times New Roman"/>
              </a:rPr>
              <a:t>Издание  “Международной Классификации Онкологических Болезней”  </a:t>
            </a:r>
            <a:r>
              <a:rPr sz="2400" spc="-1245" dirty="0">
                <a:latin typeface="Times New Roman"/>
                <a:cs typeface="Times New Roman"/>
              </a:rPr>
              <a:t>(MOTNAC)”</a:t>
            </a:r>
            <a:r>
              <a:rPr sz="2400" spc="-515" dirty="0">
                <a:latin typeface="Times New Roman"/>
                <a:cs typeface="Times New Roman"/>
              </a:rPr>
              <a:t> </a:t>
            </a:r>
            <a:r>
              <a:rPr sz="2400" spc="-1075" dirty="0">
                <a:latin typeface="Times New Roman"/>
                <a:cs typeface="Times New Roman"/>
              </a:rPr>
              <a:t>или</a:t>
            </a:r>
            <a:r>
              <a:rPr sz="2400" spc="-509" dirty="0">
                <a:latin typeface="Times New Roman"/>
                <a:cs typeface="Times New Roman"/>
              </a:rPr>
              <a:t> </a:t>
            </a:r>
            <a:r>
              <a:rPr sz="2400" spc="-915" dirty="0">
                <a:latin typeface="Times New Roman"/>
                <a:cs typeface="Times New Roman"/>
              </a:rPr>
              <a:t>IC)”</a:t>
            </a:r>
            <a:r>
              <a:rPr sz="2400" spc="-515" dirty="0">
                <a:latin typeface="Times New Roman"/>
                <a:cs typeface="Times New Roman"/>
              </a:rPr>
              <a:t> </a:t>
            </a:r>
            <a:r>
              <a:rPr sz="2400" spc="-1075" dirty="0">
                <a:latin typeface="Times New Roman"/>
                <a:cs typeface="Times New Roman"/>
              </a:rPr>
              <a:t>или</a:t>
            </a:r>
            <a:r>
              <a:rPr sz="2400" spc="-509" dirty="0">
                <a:latin typeface="Times New Roman"/>
                <a:cs typeface="Times New Roman"/>
              </a:rPr>
              <a:t> </a:t>
            </a:r>
            <a:r>
              <a:rPr sz="2400" spc="-1085" dirty="0">
                <a:latin typeface="Times New Roman"/>
                <a:cs typeface="Times New Roman"/>
              </a:rPr>
              <a:t>D)</a:t>
            </a:r>
            <a:r>
              <a:rPr sz="2400" spc="-515" dirty="0">
                <a:latin typeface="Times New Roman"/>
                <a:cs typeface="Times New Roman"/>
              </a:rPr>
              <a:t> </a:t>
            </a:r>
            <a:r>
              <a:rPr sz="2400" spc="-1100" dirty="0">
                <a:latin typeface="Times New Roman"/>
                <a:cs typeface="Times New Roman"/>
              </a:rPr>
              <a:t>и</a:t>
            </a:r>
            <a:r>
              <a:rPr sz="2400" spc="-509" dirty="0">
                <a:latin typeface="Times New Roman"/>
                <a:cs typeface="Times New Roman"/>
              </a:rPr>
              <a:t> </a:t>
            </a:r>
            <a:r>
              <a:rPr sz="2400" spc="-969" dirty="0">
                <a:latin typeface="Times New Roman"/>
                <a:cs typeface="Times New Roman"/>
              </a:rPr>
              <a:t>в</a:t>
            </a:r>
            <a:r>
              <a:rPr sz="2400" spc="-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-О-2). В </a:t>
            </a:r>
            <a:r>
              <a:rPr sz="2400" spc="-5" dirty="0">
                <a:latin typeface="Times New Roman"/>
                <a:cs typeface="Times New Roman"/>
              </a:rPr>
              <a:t>этом издании </a:t>
            </a:r>
            <a:r>
              <a:rPr sz="2400" dirty="0">
                <a:latin typeface="Times New Roman"/>
                <a:cs typeface="Times New Roman"/>
              </a:rPr>
              <a:t>раздел </a:t>
            </a:r>
            <a:r>
              <a:rPr sz="2400" spc="-5" dirty="0">
                <a:latin typeface="Times New Roman"/>
                <a:cs typeface="Times New Roman"/>
              </a:rPr>
              <a:t>“Топография поражения”  заимствован </a:t>
            </a:r>
            <a:r>
              <a:rPr sz="2400" dirty="0">
                <a:latin typeface="Times New Roman"/>
                <a:cs typeface="Times New Roman"/>
              </a:rPr>
              <a:t>из </a:t>
            </a:r>
            <a:r>
              <a:rPr sz="2400" spc="-5" dirty="0">
                <a:latin typeface="Times New Roman"/>
                <a:cs typeface="Times New Roman"/>
              </a:rPr>
              <a:t>главы “Новообразования” Международной  Классификации Болезней </a:t>
            </a:r>
            <a:r>
              <a:rPr sz="2400" spc="-1390" dirty="0">
                <a:latin typeface="Times New Roman"/>
                <a:cs typeface="Times New Roman"/>
              </a:rPr>
              <a:t>(MOTNAC)”</a:t>
            </a:r>
            <a:r>
              <a:rPr sz="2400" spc="-575" dirty="0">
                <a:latin typeface="Times New Roman"/>
                <a:cs typeface="Times New Roman"/>
              </a:rPr>
              <a:t> </a:t>
            </a:r>
            <a:r>
              <a:rPr sz="2400" spc="-1200" dirty="0">
                <a:latin typeface="Times New Roman"/>
                <a:cs typeface="Times New Roman"/>
              </a:rPr>
              <a:t>или</a:t>
            </a:r>
            <a:r>
              <a:rPr sz="2400" spc="-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10-го </a:t>
            </a:r>
            <a:r>
              <a:rPr sz="2400" spc="-5" dirty="0">
                <a:latin typeface="Times New Roman"/>
                <a:cs typeface="Times New Roman"/>
              </a:rPr>
              <a:t>пересмотра, </a:t>
            </a:r>
            <a:r>
              <a:rPr sz="2400" dirty="0">
                <a:latin typeface="Times New Roman"/>
                <a:cs typeface="Times New Roman"/>
              </a:rPr>
              <a:t>1989 </a:t>
            </a:r>
            <a:r>
              <a:rPr sz="2400" spc="-5" dirty="0">
                <a:latin typeface="Times New Roman"/>
                <a:cs typeface="Times New Roman"/>
              </a:rPr>
              <a:t>года),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5" dirty="0">
                <a:latin typeface="Times New Roman"/>
                <a:cs typeface="Times New Roman"/>
              </a:rPr>
              <a:t>раздел  “Морфология” </a:t>
            </a:r>
            <a:r>
              <a:rPr sz="2400" dirty="0">
                <a:latin typeface="Times New Roman"/>
                <a:cs typeface="Times New Roman"/>
              </a:rPr>
              <a:t>из </a:t>
            </a:r>
            <a:r>
              <a:rPr sz="2400" spc="-275" dirty="0">
                <a:latin typeface="Times New Roman"/>
                <a:cs typeface="Times New Roman"/>
              </a:rPr>
              <a:t>SNOMED) </a:t>
            </a:r>
            <a:r>
              <a:rPr sz="2400" spc="-955" dirty="0">
                <a:latin typeface="Times New Roman"/>
                <a:cs typeface="Times New Roman"/>
              </a:rPr>
              <a:t>и</a:t>
            </a:r>
            <a:r>
              <a:rPr sz="2400" spc="-450" dirty="0">
                <a:latin typeface="Times New Roman"/>
                <a:cs typeface="Times New Roman"/>
              </a:rPr>
              <a:t> </a:t>
            </a:r>
            <a:r>
              <a:rPr sz="2400" spc="-844" dirty="0">
                <a:latin typeface="Times New Roman"/>
                <a:cs typeface="Times New Roman"/>
              </a:rPr>
              <a:t>в</a:t>
            </a:r>
            <a:r>
              <a:rPr sz="2400" spc="-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" dirty="0">
                <a:latin typeface="Times New Roman"/>
                <a:cs typeface="Times New Roman"/>
              </a:rPr>
              <a:t>МКБ-10 вступило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силу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1.01.1993г.</a:t>
            </a:r>
            <a:endParaRPr sz="24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20"/>
              </a:spcBef>
              <a:tabLst>
                <a:tab pos="1245870" algn="l"/>
              </a:tabLst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2000г.	</a:t>
            </a:r>
            <a:r>
              <a:rPr sz="2400" spc="-5" dirty="0">
                <a:latin typeface="Times New Roman"/>
                <a:cs typeface="Times New Roman"/>
              </a:rPr>
              <a:t>МКБ-О-3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390" dirty="0">
                <a:latin typeface="Times New Roman"/>
                <a:cs typeface="Times New Roman"/>
              </a:rPr>
              <a:t>(MOTNAC)”</a:t>
            </a:r>
            <a:r>
              <a:rPr sz="2400" spc="-570" dirty="0">
                <a:latin typeface="Times New Roman"/>
                <a:cs typeface="Times New Roman"/>
              </a:rPr>
              <a:t> </a:t>
            </a:r>
            <a:r>
              <a:rPr sz="2400" spc="-1200" dirty="0">
                <a:latin typeface="Times New Roman"/>
                <a:cs typeface="Times New Roman"/>
              </a:rPr>
              <a:t>или</a:t>
            </a:r>
            <a:r>
              <a:rPr sz="2400" spc="-550" dirty="0">
                <a:latin typeface="Times New Roman"/>
                <a:cs typeface="Times New Roman"/>
              </a:rPr>
              <a:t> </a:t>
            </a:r>
            <a:r>
              <a:rPr sz="2400" spc="-795" dirty="0">
                <a:latin typeface="Times New Roman"/>
                <a:cs typeface="Times New Roman"/>
              </a:rPr>
              <a:t>IC)”</a:t>
            </a:r>
            <a:r>
              <a:rPr sz="2400" spc="-445" dirty="0">
                <a:latin typeface="Times New Roman"/>
                <a:cs typeface="Times New Roman"/>
              </a:rPr>
              <a:t> </a:t>
            </a:r>
            <a:r>
              <a:rPr sz="2400" spc="-935" dirty="0">
                <a:latin typeface="Times New Roman"/>
                <a:cs typeface="Times New Roman"/>
              </a:rPr>
              <a:t>или</a:t>
            </a:r>
            <a:r>
              <a:rPr sz="2400" spc="-445" dirty="0">
                <a:latin typeface="Times New Roman"/>
                <a:cs typeface="Times New Roman"/>
              </a:rPr>
              <a:t> </a:t>
            </a:r>
            <a:r>
              <a:rPr sz="2400" spc="-940" dirty="0">
                <a:latin typeface="Times New Roman"/>
                <a:cs typeface="Times New Roman"/>
              </a:rPr>
              <a:t>D)</a:t>
            </a:r>
            <a:r>
              <a:rPr sz="2400" spc="-445" dirty="0">
                <a:latin typeface="Times New Roman"/>
                <a:cs typeface="Times New Roman"/>
              </a:rPr>
              <a:t> </a:t>
            </a:r>
            <a:r>
              <a:rPr sz="2400" spc="-955" dirty="0">
                <a:latin typeface="Times New Roman"/>
                <a:cs typeface="Times New Roman"/>
              </a:rPr>
              <a:t>и</a:t>
            </a:r>
            <a:r>
              <a:rPr sz="2400" spc="-445" dirty="0">
                <a:latin typeface="Times New Roman"/>
                <a:cs typeface="Times New Roman"/>
              </a:rPr>
              <a:t> </a:t>
            </a:r>
            <a:r>
              <a:rPr sz="2400" spc="-844" dirty="0">
                <a:latin typeface="Times New Roman"/>
                <a:cs typeface="Times New Roman"/>
              </a:rPr>
              <a:t>в</a:t>
            </a:r>
            <a:r>
              <a:rPr sz="2400" spc="-4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-O-3)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807" y="592202"/>
            <a:ext cx="8011539" cy="579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0712" y="1516372"/>
            <a:ext cx="7253559" cy="5337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4845" y="1445033"/>
            <a:ext cx="7065428" cy="52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Классификация </a:t>
            </a:r>
            <a:r>
              <a:rPr sz="2800" spc="-5" dirty="0">
                <a:latin typeface="Times New Roman"/>
                <a:cs typeface="Times New Roman"/>
              </a:rPr>
              <a:t>TNM МПРС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2009г.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890" dirty="0">
                <a:latin typeface="Times New Roman"/>
                <a:cs typeface="Times New Roman"/>
              </a:rPr>
              <a:t>(ICD-О-2)7-го</a:t>
            </a:r>
            <a:r>
              <a:rPr sz="2800" spc="-5" dirty="0">
                <a:latin typeface="Times New Roman"/>
                <a:cs typeface="Times New Roman"/>
              </a:rPr>
              <a:t> пересмотра), начало работы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января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2010г.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449483"/>
            <a:ext cx="7480000" cy="52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Классификация </a:t>
            </a:r>
            <a:r>
              <a:rPr sz="2800" spc="-10" dirty="0"/>
              <a:t>TNM </a:t>
            </a:r>
            <a:r>
              <a:rPr sz="2800" spc="-5" dirty="0"/>
              <a:t>МПРС</a:t>
            </a:r>
            <a:r>
              <a:rPr sz="2800" spc="10" dirty="0"/>
              <a:t> </a:t>
            </a:r>
            <a:r>
              <a:rPr sz="2800" spc="-5" dirty="0"/>
              <a:t>2009г.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5" dirty="0"/>
              <a:t>(7-го пересмотра), начало работы </a:t>
            </a:r>
            <a:r>
              <a:rPr sz="2800" dirty="0"/>
              <a:t>с </a:t>
            </a:r>
            <a:r>
              <a:rPr sz="2800" spc="-5" dirty="0"/>
              <a:t>января</a:t>
            </a:r>
            <a:r>
              <a:rPr sz="2800" spc="-55" dirty="0"/>
              <a:t> </a:t>
            </a:r>
            <a:r>
              <a:rPr sz="2800" spc="-10" dirty="0"/>
              <a:t>2010г.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083501" y="1414420"/>
            <a:ext cx="7283857" cy="5141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Классификация </a:t>
            </a:r>
            <a:r>
              <a:rPr sz="2800" spc="-10" dirty="0"/>
              <a:t>TNM </a:t>
            </a:r>
            <a:r>
              <a:rPr sz="2800" spc="-5" dirty="0"/>
              <a:t>МПРС</a:t>
            </a:r>
            <a:r>
              <a:rPr sz="2800" spc="10" dirty="0"/>
              <a:t> </a:t>
            </a:r>
            <a:r>
              <a:rPr sz="2800" spc="-5" dirty="0"/>
              <a:t>2009г.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5" dirty="0"/>
              <a:t>(7-го пересмотра), начало работы </a:t>
            </a:r>
            <a:r>
              <a:rPr sz="2800" dirty="0"/>
              <a:t>с </a:t>
            </a:r>
            <a:r>
              <a:rPr sz="2800" spc="-5" dirty="0"/>
              <a:t>января</a:t>
            </a:r>
            <a:r>
              <a:rPr sz="2800" spc="-55" dirty="0"/>
              <a:t> </a:t>
            </a:r>
            <a:r>
              <a:rPr sz="2800" spc="-10" dirty="0"/>
              <a:t>2010г.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905922" y="1517961"/>
            <a:ext cx="7202179" cy="522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Классификация </a:t>
            </a:r>
            <a:r>
              <a:rPr sz="2800" spc="-10" dirty="0"/>
              <a:t>TNM </a:t>
            </a:r>
            <a:r>
              <a:rPr sz="2800" spc="-5" dirty="0"/>
              <a:t>МПРС</a:t>
            </a:r>
            <a:r>
              <a:rPr sz="2800" spc="10" dirty="0"/>
              <a:t> </a:t>
            </a:r>
            <a:r>
              <a:rPr sz="2800" spc="-5" dirty="0"/>
              <a:t>2009г.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5" dirty="0"/>
              <a:t>(7-го пересмотра), начало работы </a:t>
            </a:r>
            <a:r>
              <a:rPr sz="2800" dirty="0"/>
              <a:t>с </a:t>
            </a:r>
            <a:r>
              <a:rPr sz="2800" spc="-5" dirty="0"/>
              <a:t>января</a:t>
            </a:r>
            <a:r>
              <a:rPr sz="2800" spc="-55" dirty="0"/>
              <a:t> </a:t>
            </a:r>
            <a:r>
              <a:rPr sz="2800" spc="-10" dirty="0"/>
              <a:t>2010г.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116330" y="1343300"/>
            <a:ext cx="7048073" cy="498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Классификация </a:t>
            </a:r>
            <a:r>
              <a:rPr sz="2800" spc="-10" dirty="0"/>
              <a:t>TNM </a:t>
            </a:r>
            <a:r>
              <a:rPr sz="2800" spc="-5" dirty="0"/>
              <a:t>МПРС</a:t>
            </a:r>
            <a:r>
              <a:rPr sz="2800" spc="10" dirty="0"/>
              <a:t> </a:t>
            </a:r>
            <a:r>
              <a:rPr sz="2800" spc="-5" dirty="0"/>
              <a:t>2009г.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5" dirty="0"/>
              <a:t>(7-го пересмотра), начало работы </a:t>
            </a:r>
            <a:r>
              <a:rPr sz="2800" dirty="0"/>
              <a:t>с </a:t>
            </a:r>
            <a:r>
              <a:rPr sz="2800" spc="-5" dirty="0"/>
              <a:t>января</a:t>
            </a:r>
            <a:r>
              <a:rPr sz="2800" spc="-55" dirty="0"/>
              <a:t> </a:t>
            </a:r>
            <a:r>
              <a:rPr sz="2800" spc="-10" dirty="0"/>
              <a:t>2010г.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116330" y="1269640"/>
            <a:ext cx="6852920" cy="489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510" y="300630"/>
            <a:ext cx="63150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Классификация TNM 8-го пересмотра от </a:t>
            </a:r>
            <a:r>
              <a:rPr sz="2400" spc="-10" dirty="0"/>
              <a:t>2017</a:t>
            </a:r>
            <a:r>
              <a:rPr sz="2400" spc="5" dirty="0"/>
              <a:t> </a:t>
            </a:r>
            <a:r>
              <a:rPr sz="2400" spc="-5" dirty="0"/>
              <a:t>г.</a:t>
            </a:r>
            <a:endParaRPr sz="2400"/>
          </a:p>
          <a:p>
            <a:pPr marL="635" algn="ctr">
              <a:lnSpc>
                <a:spcPct val="100000"/>
              </a:lnSpc>
            </a:pPr>
            <a:r>
              <a:rPr sz="2800" b="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https://docviewer.yndex.ru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1050" y="1529990"/>
            <a:ext cx="5598159" cy="532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150" y="651150"/>
            <a:ext cx="6233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Классификация </a:t>
            </a:r>
            <a:r>
              <a:rPr sz="2400" dirty="0"/>
              <a:t>TNM </a:t>
            </a:r>
            <a:r>
              <a:rPr sz="2400" spc="-5" dirty="0"/>
              <a:t>8-го пересмотра от 2017</a:t>
            </a:r>
            <a:r>
              <a:rPr sz="2400" spc="-35" dirty="0"/>
              <a:t> </a:t>
            </a:r>
            <a:r>
              <a:rPr sz="2400" dirty="0"/>
              <a:t>г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4970" y="2126728"/>
            <a:ext cx="8114464" cy="3435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439" y="346350"/>
            <a:ext cx="3211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МКБ-О-2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680" dirty="0">
                <a:latin typeface="Times New Roman"/>
                <a:cs typeface="Times New Roman"/>
              </a:rPr>
              <a:t>(ICD-О-2)ICD-О-2)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19" y="11274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19" y="1143910"/>
            <a:ext cx="8614410" cy="46697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1718310">
              <a:lnSpc>
                <a:spcPct val="80000"/>
              </a:lnSpc>
              <a:spcBef>
                <a:spcPts val="580"/>
              </a:spcBef>
            </a:pPr>
            <a:r>
              <a:rPr sz="2000" b="1" spc="-5" dirty="0">
                <a:latin typeface="Times New Roman"/>
                <a:cs typeface="Times New Roman"/>
              </a:rPr>
              <a:t>Изданная ВОЗ </a:t>
            </a:r>
            <a:r>
              <a:rPr sz="2000" b="1" dirty="0">
                <a:latin typeface="Times New Roman"/>
                <a:cs typeface="Times New Roman"/>
              </a:rPr>
              <a:t>в 1990 году Международная </a:t>
            </a:r>
            <a:r>
              <a:rPr sz="2000" b="1" spc="-5" dirty="0">
                <a:latin typeface="Times New Roman"/>
                <a:cs typeface="Times New Roman"/>
              </a:rPr>
              <a:t>Классификация  Онкологических </a:t>
            </a:r>
            <a:r>
              <a:rPr sz="2000" b="1" dirty="0">
                <a:latin typeface="Times New Roman"/>
                <a:cs typeface="Times New Roman"/>
              </a:rPr>
              <a:t>болезней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484" dirty="0">
                <a:latin typeface="Times New Roman"/>
                <a:cs typeface="Times New Roman"/>
              </a:rPr>
              <a:t>(ICD-О-2)МКБ-О-2)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80100"/>
              </a:lnSpc>
              <a:spcBef>
                <a:spcPts val="495"/>
              </a:spcBef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отличие </a:t>
            </a:r>
            <a:r>
              <a:rPr sz="2000" dirty="0">
                <a:latin typeface="Times New Roman"/>
                <a:cs typeface="Times New Roman"/>
              </a:rPr>
              <a:t>от </a:t>
            </a:r>
            <a:r>
              <a:rPr sz="2000" spc="-5" dirty="0">
                <a:latin typeface="Times New Roman"/>
                <a:cs typeface="Times New Roman"/>
              </a:rPr>
              <a:t>МКБ-О </a:t>
            </a:r>
            <a:r>
              <a:rPr sz="2000" spc="-1160" dirty="0">
                <a:latin typeface="Times New Roman"/>
                <a:cs typeface="Times New Roman"/>
              </a:rPr>
              <a:t>(MOTNAC)”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spc="-1000" dirty="0">
                <a:latin typeface="Times New Roman"/>
                <a:cs typeface="Times New Roman"/>
              </a:rPr>
              <a:t>или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1976 </a:t>
            </a:r>
            <a:r>
              <a:rPr sz="2000" spc="-5" dirty="0">
                <a:latin typeface="Times New Roman"/>
                <a:cs typeface="Times New Roman"/>
              </a:rPr>
              <a:t>г.) представляет </a:t>
            </a:r>
            <a:r>
              <a:rPr sz="2000" dirty="0">
                <a:latin typeface="Times New Roman"/>
                <a:cs typeface="Times New Roman"/>
              </a:rPr>
              <a:t>собой </a:t>
            </a:r>
            <a:r>
              <a:rPr sz="2000" spc="-5" dirty="0">
                <a:latin typeface="Times New Roman"/>
                <a:cs typeface="Times New Roman"/>
              </a:rPr>
              <a:t>расширенную </a:t>
            </a:r>
            <a:r>
              <a:rPr sz="2000" spc="5" dirty="0">
                <a:latin typeface="Times New Roman"/>
                <a:cs typeface="Times New Roman"/>
              </a:rPr>
              <a:t>2-ю </a:t>
            </a:r>
            <a:r>
              <a:rPr sz="2000" spc="-5" dirty="0">
                <a:latin typeface="Times New Roman"/>
                <a:cs typeface="Times New Roman"/>
              </a:rPr>
              <a:t>главу  </a:t>
            </a:r>
            <a:r>
              <a:rPr sz="2000" spc="-1160" dirty="0">
                <a:latin typeface="Times New Roman"/>
                <a:cs typeface="Times New Roman"/>
              </a:rPr>
              <a:t>(MOTNAC)”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spc="-1000" dirty="0">
                <a:latin typeface="Times New Roman"/>
                <a:cs typeface="Times New Roman"/>
              </a:rPr>
              <a:t>или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“Новообразования") 10-го Пересмотра </a:t>
            </a:r>
            <a:r>
              <a:rPr sz="2000" spc="-5" dirty="0">
                <a:latin typeface="Times New Roman"/>
                <a:cs typeface="Times New Roman"/>
              </a:rPr>
              <a:t>МКБ, </a:t>
            </a:r>
            <a:r>
              <a:rPr sz="2000" dirty="0">
                <a:latin typeface="Times New Roman"/>
                <a:cs typeface="Times New Roman"/>
              </a:rPr>
              <a:t>ВОЗ, 1989 </a:t>
            </a:r>
            <a:r>
              <a:rPr sz="2000" spc="-5" dirty="0">
                <a:latin typeface="Times New Roman"/>
                <a:cs typeface="Times New Roman"/>
              </a:rPr>
              <a:t>г. Впервые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МКБ-1О 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МКБ-О-2 принята алфавитно-цифровая система кодирования, </a:t>
            </a:r>
            <a:r>
              <a:rPr sz="2000" dirty="0">
                <a:latin typeface="Times New Roman"/>
                <a:cs typeface="Times New Roman"/>
              </a:rPr>
              <a:t>т. е. </a:t>
            </a:r>
            <a:r>
              <a:rPr sz="2000" spc="-5" dirty="0">
                <a:latin typeface="Times New Roman"/>
                <a:cs typeface="Times New Roman"/>
              </a:rPr>
              <a:t>первым  характеристическим </a:t>
            </a:r>
            <a:r>
              <a:rPr sz="2000" dirty="0">
                <a:latin typeface="Times New Roman"/>
                <a:cs typeface="Times New Roman"/>
              </a:rPr>
              <a:t>знаком любой </a:t>
            </a:r>
            <a:r>
              <a:rPr sz="2000" spc="-5" dirty="0">
                <a:latin typeface="Times New Roman"/>
                <a:cs typeface="Times New Roman"/>
              </a:rPr>
              <a:t>категории является </a:t>
            </a:r>
            <a:r>
              <a:rPr sz="2000" dirty="0">
                <a:latin typeface="Times New Roman"/>
                <a:cs typeface="Times New Roman"/>
              </a:rPr>
              <a:t>буква. </a:t>
            </a:r>
            <a:r>
              <a:rPr sz="2000" spc="-5" dirty="0">
                <a:latin typeface="Times New Roman"/>
                <a:cs typeface="Times New Roman"/>
              </a:rPr>
              <a:t>Латинская </a:t>
            </a:r>
            <a:r>
              <a:rPr sz="2000" dirty="0">
                <a:latin typeface="Times New Roman"/>
                <a:cs typeface="Times New Roman"/>
              </a:rPr>
              <a:t>буква  </a:t>
            </a:r>
            <a:r>
              <a:rPr sz="2000" spc="-5" dirty="0">
                <a:latin typeface="Times New Roman"/>
                <a:cs typeface="Times New Roman"/>
              </a:rPr>
              <a:t>“С”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означает </a:t>
            </a:r>
            <a:r>
              <a:rPr sz="2000" dirty="0">
                <a:latin typeface="Times New Roman"/>
                <a:cs typeface="Times New Roman"/>
              </a:rPr>
              <a:t>любое </a:t>
            </a:r>
            <a:r>
              <a:rPr sz="2000" spc="-5" dirty="0">
                <a:latin typeface="Times New Roman"/>
                <a:cs typeface="Times New Roman"/>
              </a:rPr>
              <a:t>злокачественное новообразование. Топографический  </a:t>
            </a:r>
            <a:r>
              <a:rPr sz="2000" dirty="0">
                <a:latin typeface="Times New Roman"/>
                <a:cs typeface="Times New Roman"/>
              </a:rPr>
              <a:t>раздел </a:t>
            </a:r>
            <a:r>
              <a:rPr sz="2000" spc="-5" dirty="0">
                <a:latin typeface="Times New Roman"/>
                <a:cs typeface="Times New Roman"/>
              </a:rPr>
              <a:t>распространяется </a:t>
            </a:r>
            <a:r>
              <a:rPr sz="2000" dirty="0">
                <a:latin typeface="Times New Roman"/>
                <a:cs typeface="Times New Roman"/>
              </a:rPr>
              <a:t>от </a:t>
            </a:r>
            <a:r>
              <a:rPr sz="2000" spc="-780" dirty="0">
                <a:latin typeface="Times New Roman"/>
                <a:cs typeface="Times New Roman"/>
              </a:rPr>
              <a:t>C)”</a:t>
            </a:r>
            <a:r>
              <a:rPr sz="2000" spc="-409" dirty="0">
                <a:latin typeface="Times New Roman"/>
                <a:cs typeface="Times New Roman"/>
              </a:rPr>
              <a:t> </a:t>
            </a:r>
            <a:r>
              <a:rPr sz="2000" spc="-850" dirty="0">
                <a:latin typeface="Times New Roman"/>
                <a:cs typeface="Times New Roman"/>
              </a:rPr>
              <a:t>или</a:t>
            </a:r>
            <a:r>
              <a:rPr sz="2000" spc="-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OO до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С97.</a:t>
            </a:r>
            <a:endParaRPr sz="2000">
              <a:latin typeface="Times New Roman"/>
              <a:cs typeface="Times New Roman"/>
            </a:endParaRPr>
          </a:p>
          <a:p>
            <a:pPr marL="12700" marR="122555">
              <a:lnSpc>
                <a:spcPct val="801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Морфологический </a:t>
            </a:r>
            <a:r>
              <a:rPr sz="2000" dirty="0">
                <a:latin typeface="Times New Roman"/>
                <a:cs typeface="Times New Roman"/>
              </a:rPr>
              <a:t>раздел сформирован </a:t>
            </a:r>
            <a:r>
              <a:rPr sz="2000" spc="-5" dirty="0">
                <a:latin typeface="Times New Roman"/>
                <a:cs typeface="Times New Roman"/>
              </a:rPr>
              <a:t>так же, как </a:t>
            </a:r>
            <a:r>
              <a:rPr sz="2000" dirty="0">
                <a:latin typeface="Times New Roman"/>
                <a:cs typeface="Times New Roman"/>
              </a:rPr>
              <a:t>и в </a:t>
            </a:r>
            <a:r>
              <a:rPr sz="2000" spc="-5" dirty="0">
                <a:latin typeface="Times New Roman"/>
                <a:cs typeface="Times New Roman"/>
              </a:rPr>
              <a:t>МКБ-О </a:t>
            </a:r>
            <a:r>
              <a:rPr sz="2000" spc="-1160" dirty="0">
                <a:latin typeface="Times New Roman"/>
                <a:cs typeface="Times New Roman"/>
              </a:rPr>
              <a:t>(MOTNAC)”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spc="-1000" dirty="0">
                <a:latin typeface="Times New Roman"/>
                <a:cs typeface="Times New Roman"/>
              </a:rPr>
              <a:t>или</a:t>
            </a:r>
            <a:r>
              <a:rPr sz="2000" spc="-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1976 </a:t>
            </a:r>
            <a:r>
              <a:rPr sz="2000" spc="-5" dirty="0">
                <a:latin typeface="Times New Roman"/>
                <a:cs typeface="Times New Roman"/>
              </a:rPr>
              <a:t>г.), </a:t>
            </a:r>
            <a:r>
              <a:rPr sz="2000" spc="-10" dirty="0">
                <a:latin typeface="Times New Roman"/>
                <a:cs typeface="Times New Roman"/>
              </a:rPr>
              <a:t>но  </a:t>
            </a:r>
            <a:r>
              <a:rPr sz="2000" spc="-5" dirty="0">
                <a:latin typeface="Times New Roman"/>
                <a:cs typeface="Times New Roman"/>
              </a:rPr>
              <a:t>расширен </a:t>
            </a:r>
            <a:r>
              <a:rPr sz="2000" dirty="0">
                <a:latin typeface="Times New Roman"/>
                <a:cs typeface="Times New Roman"/>
              </a:rPr>
              <a:t>за </a:t>
            </a:r>
            <a:r>
              <a:rPr sz="2000" spc="-5" dirty="0">
                <a:latin typeface="Times New Roman"/>
                <a:cs typeface="Times New Roman"/>
              </a:rPr>
              <a:t>счет введения </a:t>
            </a:r>
            <a:r>
              <a:rPr sz="2000" dirty="0">
                <a:latin typeface="Times New Roman"/>
                <a:cs typeface="Times New Roman"/>
              </a:rPr>
              <a:t>94 </a:t>
            </a:r>
            <a:r>
              <a:rPr sz="2000" spc="-5" dirty="0">
                <a:latin typeface="Times New Roman"/>
                <a:cs typeface="Times New Roman"/>
              </a:rPr>
              <a:t>новых морфологических </a:t>
            </a:r>
            <a:r>
              <a:rPr sz="2000" dirty="0">
                <a:latin typeface="Times New Roman"/>
                <a:cs typeface="Times New Roman"/>
              </a:rPr>
              <a:t>кодовых номеров и 46  </a:t>
            </a:r>
            <a:r>
              <a:rPr sz="2000" spc="-5" dirty="0">
                <a:latin typeface="Times New Roman"/>
                <a:cs typeface="Times New Roman"/>
              </a:rPr>
              <a:t>новых морфологических терминов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синонимов. </a:t>
            </a:r>
            <a:r>
              <a:rPr sz="2000" dirty="0">
                <a:latin typeface="Times New Roman"/>
                <a:cs typeface="Times New Roman"/>
              </a:rPr>
              <a:t>Кроме того </a:t>
            </a: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8 </a:t>
            </a:r>
            <a:r>
              <a:rPr sz="2000" spc="-5" dirty="0">
                <a:latin typeface="Times New Roman"/>
                <a:cs typeface="Times New Roman"/>
              </a:rPr>
              <a:t>клинико-  морфологических </a:t>
            </a:r>
            <a:r>
              <a:rPr sz="2000" dirty="0">
                <a:latin typeface="Times New Roman"/>
                <a:cs typeface="Times New Roman"/>
              </a:rPr>
              <a:t>форм </a:t>
            </a:r>
            <a:r>
              <a:rPr sz="2000" spc="-5" dirty="0">
                <a:latin typeface="Times New Roman"/>
                <a:cs typeface="Times New Roman"/>
              </a:rPr>
              <a:t>введено значение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“злокачественности”.</a:t>
            </a:r>
            <a:endParaRPr sz="2000">
              <a:latin typeface="Times New Roman"/>
              <a:cs typeface="Times New Roman"/>
            </a:endParaRPr>
          </a:p>
          <a:p>
            <a:pPr marL="12700" marR="26034">
              <a:lnSpc>
                <a:spcPct val="80100"/>
              </a:lnSpc>
              <a:spcBef>
                <a:spcPts val="495"/>
              </a:spcBef>
            </a:pPr>
            <a:r>
              <a:rPr sz="2000" spc="-5" dirty="0">
                <a:latin typeface="Times New Roman"/>
                <a:cs typeface="Times New Roman"/>
              </a:rPr>
              <a:t>Одно из главных изменений касается </a:t>
            </a:r>
            <a:r>
              <a:rPr sz="2000" dirty="0">
                <a:latin typeface="Times New Roman"/>
                <a:cs typeface="Times New Roman"/>
              </a:rPr>
              <a:t>раздела </a:t>
            </a:r>
            <a:r>
              <a:rPr sz="2000" spc="-5" dirty="0">
                <a:latin typeface="Times New Roman"/>
                <a:cs typeface="Times New Roman"/>
              </a:rPr>
              <a:t>“Неходжкинские лимфомы.  Используемые </a:t>
            </a:r>
            <a:r>
              <a:rPr sz="2000" dirty="0">
                <a:latin typeface="Times New Roman"/>
                <a:cs typeface="Times New Roman"/>
              </a:rPr>
              <a:t>коды </a:t>
            </a:r>
            <a:r>
              <a:rPr sz="2000" spc="-5" dirty="0">
                <a:latin typeface="Times New Roman"/>
                <a:cs typeface="Times New Roman"/>
              </a:rPr>
              <a:t>являются </a:t>
            </a:r>
            <a:r>
              <a:rPr sz="2000" spc="-10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существу теми </a:t>
            </a:r>
            <a:r>
              <a:rPr sz="2000" spc="-5" dirty="0">
                <a:latin typeface="Times New Roman"/>
                <a:cs typeface="Times New Roman"/>
              </a:rPr>
              <a:t>же, что </a:t>
            </a:r>
            <a:r>
              <a:rPr sz="2000" dirty="0">
                <a:latin typeface="Times New Roman"/>
                <a:cs typeface="Times New Roman"/>
              </a:rPr>
              <a:t>и в </a:t>
            </a:r>
            <a:r>
              <a:rPr sz="2000" spc="-5" dirty="0">
                <a:latin typeface="Times New Roman"/>
                <a:cs typeface="Times New Roman"/>
              </a:rPr>
              <a:t>первом издании  МКБ-О, но шестизначный код, используемый для гистологической градации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5" dirty="0">
                <a:latin typeface="Times New Roman"/>
                <a:cs typeface="Times New Roman"/>
              </a:rPr>
              <a:t>обозначения степени дифференцировки </a:t>
            </a:r>
            <a:r>
              <a:rPr sz="2000" dirty="0">
                <a:latin typeface="Times New Roman"/>
                <a:cs typeface="Times New Roman"/>
              </a:rPr>
              <a:t>расширен </a:t>
            </a:r>
            <a:r>
              <a:rPr sz="2000" spc="-5" dirty="0">
                <a:latin typeface="Times New Roman"/>
                <a:cs typeface="Times New Roman"/>
              </a:rPr>
              <a:t>для того, </a:t>
            </a:r>
            <a:r>
              <a:rPr sz="2000" dirty="0">
                <a:latin typeface="Times New Roman"/>
                <a:cs typeface="Times New Roman"/>
              </a:rPr>
              <a:t>чтобы </a:t>
            </a:r>
            <a:r>
              <a:rPr sz="2000" spc="-5" dirty="0">
                <a:latin typeface="Times New Roman"/>
                <a:cs typeface="Times New Roman"/>
              </a:rPr>
              <a:t>можно  было идентифицировать Т-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В-клеточные поражения </a:t>
            </a:r>
            <a:r>
              <a:rPr sz="2000" dirty="0">
                <a:latin typeface="Times New Roman"/>
                <a:cs typeface="Times New Roman"/>
              </a:rPr>
              <a:t>в случаях </a:t>
            </a:r>
            <a:r>
              <a:rPr sz="2000" spc="-5" dirty="0">
                <a:latin typeface="Times New Roman"/>
                <a:cs typeface="Times New Roman"/>
              </a:rPr>
              <a:t>лимфом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5" dirty="0">
                <a:latin typeface="Times New Roman"/>
                <a:cs typeface="Times New Roman"/>
              </a:rPr>
              <a:t>лейкозов.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19" y="167858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19" y="32063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19" y="42465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510" y="239670"/>
            <a:ext cx="6315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Классификация TNM 8-го пересмотра от </a:t>
            </a:r>
            <a:r>
              <a:rPr sz="2400" spc="-10" dirty="0"/>
              <a:t>2017</a:t>
            </a:r>
            <a:r>
              <a:rPr sz="2400" spc="5" dirty="0"/>
              <a:t> </a:t>
            </a:r>
            <a:r>
              <a:rPr sz="2400" spc="-5" dirty="0"/>
              <a:t>г.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02590" y="410168"/>
            <a:ext cx="8451215" cy="480949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R="107950" algn="ctr">
              <a:lnSpc>
                <a:spcPct val="100000"/>
              </a:lnSpc>
              <a:spcBef>
                <a:spcPts val="1635"/>
              </a:spcBef>
            </a:pPr>
            <a:r>
              <a:rPr sz="24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https://docviewer.yndex.ru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Обозначения</a:t>
            </a:r>
            <a:endParaRPr sz="3200">
              <a:latin typeface="Times New Roman"/>
              <a:cs typeface="Times New Roman"/>
            </a:endParaRPr>
          </a:p>
          <a:p>
            <a:pPr marL="355600" marR="17399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с – </a:t>
            </a:r>
            <a:r>
              <a:rPr sz="2400" spc="-5" dirty="0">
                <a:latin typeface="Times New Roman"/>
                <a:cs typeface="Times New Roman"/>
              </a:rPr>
              <a:t>клиническая классификация, </a:t>
            </a:r>
            <a:r>
              <a:rPr sz="2400" dirty="0">
                <a:latin typeface="Times New Roman"/>
                <a:cs typeface="Times New Roman"/>
              </a:rPr>
              <a:t>р - </a:t>
            </a:r>
            <a:r>
              <a:rPr sz="2400" spc="-5" dirty="0">
                <a:latin typeface="Times New Roman"/>
                <a:cs typeface="Times New Roman"/>
              </a:rPr>
              <a:t>патогистологическая, </a:t>
            </a:r>
            <a:r>
              <a:rPr sz="2400" dirty="0">
                <a:latin typeface="Times New Roman"/>
                <a:cs typeface="Times New Roman"/>
              </a:rPr>
              <a:t>r –  </a:t>
            </a:r>
            <a:r>
              <a:rPr sz="2400" spc="-5" dirty="0">
                <a:latin typeface="Times New Roman"/>
                <a:cs typeface="Times New Roman"/>
              </a:rPr>
              <a:t>рецидивная опухоль, </a:t>
            </a:r>
            <a:r>
              <a:rPr sz="2400" dirty="0">
                <a:latin typeface="Times New Roman"/>
                <a:cs typeface="Times New Roman"/>
              </a:rPr>
              <a:t>a – </a:t>
            </a:r>
            <a:r>
              <a:rPr sz="2400" spc="-5" dirty="0">
                <a:latin typeface="Times New Roman"/>
                <a:cs typeface="Times New Roman"/>
              </a:rPr>
              <a:t>при аутопсии, </a:t>
            </a:r>
            <a:r>
              <a:rPr sz="2400" dirty="0">
                <a:latin typeface="Times New Roman"/>
                <a:cs typeface="Times New Roman"/>
              </a:rPr>
              <a:t>y – </a:t>
            </a:r>
            <a:r>
              <a:rPr sz="2400" spc="-5" dirty="0">
                <a:latin typeface="Times New Roman"/>
                <a:cs typeface="Times New Roman"/>
              </a:rPr>
              <a:t>во время лечения  или после лечения, </a:t>
            </a:r>
            <a:r>
              <a:rPr sz="2400" dirty="0">
                <a:latin typeface="Times New Roman"/>
                <a:cs typeface="Times New Roman"/>
              </a:rPr>
              <a:t>R – </a:t>
            </a:r>
            <a:r>
              <a:rPr sz="2400" spc="-5" dirty="0">
                <a:latin typeface="Times New Roman"/>
                <a:cs typeface="Times New Roman"/>
              </a:rPr>
              <a:t>остаточная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опухоль</a:t>
            </a:r>
            <a:endParaRPr sz="2400"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i - </a:t>
            </a:r>
            <a:r>
              <a:rPr sz="2400" spc="-5" dirty="0">
                <a:latin typeface="Times New Roman"/>
                <a:cs typeface="Times New Roman"/>
              </a:rPr>
              <a:t>единичные опухолевые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клетки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3126740" algn="l"/>
              </a:tabLst>
            </a:pPr>
            <a:r>
              <a:rPr sz="3200" dirty="0">
                <a:latin typeface="Times New Roman"/>
                <a:cs typeface="Times New Roman"/>
              </a:rPr>
              <a:t>Прогностические факторы </a:t>
            </a:r>
            <a:r>
              <a:rPr sz="3200" spc="-1850" dirty="0">
                <a:latin typeface="Times New Roman"/>
                <a:cs typeface="Times New Roman"/>
              </a:rPr>
              <a:t>(MOTNAC)”</a:t>
            </a:r>
            <a:r>
              <a:rPr sz="3200" spc="-765" dirty="0">
                <a:latin typeface="Times New Roman"/>
                <a:cs typeface="Times New Roman"/>
              </a:rPr>
              <a:t> </a:t>
            </a:r>
            <a:r>
              <a:rPr sz="3200" spc="-1600" dirty="0">
                <a:latin typeface="Times New Roman"/>
                <a:cs typeface="Times New Roman"/>
              </a:rPr>
              <a:t>или</a:t>
            </a:r>
            <a:r>
              <a:rPr sz="3200" spc="-7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связанные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опухолью, </a:t>
            </a:r>
            <a:r>
              <a:rPr sz="2400" dirty="0">
                <a:latin typeface="Times New Roman"/>
                <a:cs typeface="Times New Roman"/>
              </a:rPr>
              <a:t>с  </a:t>
            </a:r>
            <a:r>
              <a:rPr sz="2400" spc="-5" dirty="0">
                <a:latin typeface="Times New Roman"/>
                <a:cs typeface="Times New Roman"/>
              </a:rPr>
              <a:t>макроорганизмом,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	</a:t>
            </a:r>
            <a:r>
              <a:rPr sz="2400" spc="-5" dirty="0">
                <a:latin typeface="Times New Roman"/>
                <a:cs typeface="Times New Roman"/>
              </a:rPr>
              <a:t>внешним воздействием)</a:t>
            </a:r>
            <a:endParaRPr sz="2400">
              <a:latin typeface="Times New Roman"/>
              <a:cs typeface="Times New Roman"/>
            </a:endParaRPr>
          </a:p>
          <a:p>
            <a:pPr marL="355600" marR="267652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3 классификации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клиническая,  паталогоанатомическая,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прогностическая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2230" marR="5080" indent="-1017269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Классификация TNM 8-го </a:t>
            </a:r>
            <a:r>
              <a:rPr sz="2800" spc="-10" dirty="0"/>
              <a:t>пересмотра </a:t>
            </a:r>
            <a:r>
              <a:rPr sz="2800" spc="-5" dirty="0"/>
              <a:t>от 2017 </a:t>
            </a:r>
            <a:r>
              <a:rPr sz="2800" dirty="0"/>
              <a:t>г.  </a:t>
            </a:r>
            <a:r>
              <a:rPr sz="2800" spc="-5" dirty="0"/>
              <a:t>рака </a:t>
            </a:r>
            <a:r>
              <a:rPr sz="2800" spc="-10" dirty="0"/>
              <a:t>пищевода </a:t>
            </a:r>
            <a:r>
              <a:rPr sz="2800" spc="-5" dirty="0"/>
              <a:t>плоскоклеточного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14069" y="1881780"/>
            <a:ext cx="7172931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2230" marR="5080" indent="-1017269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Классификация TNM 8-го </a:t>
            </a:r>
            <a:r>
              <a:rPr sz="2800" spc="-10" dirty="0"/>
              <a:t>пересмотра </a:t>
            </a:r>
            <a:r>
              <a:rPr sz="2800" spc="-5" dirty="0"/>
              <a:t>от 2017 </a:t>
            </a:r>
            <a:r>
              <a:rPr sz="2800" dirty="0"/>
              <a:t>г.  </a:t>
            </a:r>
            <a:r>
              <a:rPr sz="2800" spc="-5" dirty="0"/>
              <a:t>рака </a:t>
            </a:r>
            <a:r>
              <a:rPr sz="2800" spc="-10" dirty="0"/>
              <a:t>пищевода </a:t>
            </a:r>
            <a:r>
              <a:rPr sz="2800" spc="-5" dirty="0"/>
              <a:t>плоскоклеточного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315719" y="1599840"/>
            <a:ext cx="6511290" cy="449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 marR="5080" indent="-112649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Классификация </a:t>
            </a:r>
            <a:r>
              <a:rPr sz="2800" spc="-10" dirty="0">
                <a:latin typeface="Times New Roman"/>
                <a:cs typeface="Times New Roman"/>
              </a:rPr>
              <a:t>TNM </a:t>
            </a:r>
            <a:r>
              <a:rPr sz="2800" spc="-190" dirty="0">
                <a:latin typeface="Times New Roman"/>
                <a:cs typeface="Times New Roman"/>
              </a:rPr>
              <a:t>8)-го </a:t>
            </a:r>
            <a:r>
              <a:rPr sz="2800" spc="-10" dirty="0">
                <a:latin typeface="Times New Roman"/>
                <a:cs typeface="Times New Roman"/>
              </a:rPr>
              <a:t>пересмотра </a:t>
            </a:r>
            <a:r>
              <a:rPr sz="2800" dirty="0">
                <a:latin typeface="Times New Roman"/>
                <a:cs typeface="Times New Roman"/>
              </a:rPr>
              <a:t>от 2017 </a:t>
            </a:r>
            <a:r>
              <a:rPr sz="2800" spc="-5" dirty="0">
                <a:latin typeface="Times New Roman"/>
                <a:cs typeface="Times New Roman"/>
              </a:rPr>
              <a:t>г.  рака пищевода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плоскоклеточного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9716" y="1433860"/>
            <a:ext cx="4269633" cy="482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609" y="193950"/>
            <a:ext cx="77628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Классификация </a:t>
            </a:r>
            <a:r>
              <a:rPr sz="2800" spc="-10" dirty="0">
                <a:latin typeface="Times New Roman"/>
                <a:cs typeface="Times New Roman"/>
              </a:rPr>
              <a:t>TNM </a:t>
            </a:r>
            <a:r>
              <a:rPr sz="2800" spc="-190" dirty="0">
                <a:latin typeface="Times New Roman"/>
                <a:cs typeface="Times New Roman"/>
              </a:rPr>
              <a:t>8)-го </a:t>
            </a:r>
            <a:r>
              <a:rPr sz="2800" spc="-10" dirty="0">
                <a:latin typeface="Times New Roman"/>
                <a:cs typeface="Times New Roman"/>
              </a:rPr>
              <a:t>пересмотра </a:t>
            </a:r>
            <a:r>
              <a:rPr sz="2800" dirty="0">
                <a:latin typeface="Times New Roman"/>
                <a:cs typeface="Times New Roman"/>
              </a:rPr>
              <a:t>от 2017 </a:t>
            </a:r>
            <a:r>
              <a:rPr sz="2800" spc="-5" dirty="0">
                <a:latin typeface="Times New Roman"/>
                <a:cs typeface="Times New Roman"/>
              </a:rPr>
              <a:t>г.  рака пищевода плоскоклеточного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5" dirty="0">
                <a:latin typeface="Times New Roman"/>
                <a:cs typeface="Times New Roman"/>
              </a:rPr>
              <a:t>факторы  прогноза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850" y="1700170"/>
            <a:ext cx="8641080" cy="4608830"/>
            <a:chOff x="323850" y="1700170"/>
            <a:chExt cx="8641080" cy="4608830"/>
          </a:xfrm>
        </p:grpSpPr>
        <p:sp>
          <p:nvSpPr>
            <p:cNvPr id="4" name="object 4"/>
            <p:cNvSpPr/>
            <p:nvPr/>
          </p:nvSpPr>
          <p:spPr>
            <a:xfrm>
              <a:off x="952500" y="2128795"/>
              <a:ext cx="7277100" cy="3467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50" y="1700170"/>
              <a:ext cx="8641080" cy="4608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680" y="529230"/>
            <a:ext cx="7406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Правила стадирования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опухоли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0310"/>
            <a:ext cx="8001000" cy="37833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1355090" indent="-342900">
              <a:lnSpc>
                <a:spcPct val="798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Стадия опухоли на протяжении жизни не  </a:t>
            </a:r>
            <a:r>
              <a:rPr sz="2800" spc="-10" dirty="0">
                <a:latin typeface="Times New Roman"/>
                <a:cs typeface="Times New Roman"/>
              </a:rPr>
              <a:t>меняется </a:t>
            </a: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документации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Истинную распространенность опухолевого  </a:t>
            </a:r>
            <a:r>
              <a:rPr sz="2800" spc="-10" dirty="0">
                <a:latin typeface="Times New Roman"/>
                <a:cs typeface="Times New Roman"/>
              </a:rPr>
              <a:t>процесса </a:t>
            </a:r>
            <a:r>
              <a:rPr sz="2800" spc="-5" dirty="0">
                <a:latin typeface="Times New Roman"/>
                <a:cs typeface="Times New Roman"/>
              </a:rPr>
              <a:t>можно доказать используя </a:t>
            </a:r>
            <a:r>
              <a:rPr sz="2800" spc="-10" dirty="0">
                <a:latin typeface="Times New Roman"/>
                <a:cs typeface="Times New Roman"/>
              </a:rPr>
              <a:t>комплексную  </a:t>
            </a:r>
            <a:r>
              <a:rPr sz="2800" spc="-5" dirty="0">
                <a:latin typeface="Times New Roman"/>
                <a:cs typeface="Times New Roman"/>
              </a:rPr>
              <a:t>диагностику</a:t>
            </a:r>
            <a:endParaRPr sz="2800">
              <a:latin typeface="Times New Roman"/>
              <a:cs typeface="Times New Roman"/>
            </a:endParaRPr>
          </a:p>
          <a:p>
            <a:pPr marL="355600" marR="38100" indent="-342900">
              <a:lnSpc>
                <a:spcPct val="798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Определение </a:t>
            </a:r>
            <a:r>
              <a:rPr sz="2800" spc="-5" dirty="0">
                <a:latin typeface="Times New Roman"/>
                <a:cs typeface="Times New Roman"/>
              </a:rPr>
              <a:t>опухолевых маркеров </a:t>
            </a:r>
            <a:r>
              <a:rPr sz="2800" spc="-1620" dirty="0">
                <a:latin typeface="Times New Roman"/>
                <a:cs typeface="Times New Roman"/>
              </a:rPr>
              <a:t>(MOTNAC)”</a:t>
            </a:r>
            <a:r>
              <a:rPr sz="2800" spc="-670" dirty="0">
                <a:latin typeface="Times New Roman"/>
                <a:cs typeface="Times New Roman"/>
              </a:rPr>
              <a:t> </a:t>
            </a:r>
            <a:r>
              <a:rPr sz="2800" spc="-1400" dirty="0">
                <a:latin typeface="Times New Roman"/>
                <a:cs typeface="Times New Roman"/>
              </a:rPr>
              <a:t>или</a:t>
            </a:r>
            <a:r>
              <a:rPr sz="2800" spc="-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рецепторов </a:t>
            </a:r>
            <a:r>
              <a:rPr sz="2800" dirty="0">
                <a:latin typeface="Times New Roman"/>
                <a:cs typeface="Times New Roman"/>
              </a:rPr>
              <a:t>к  </a:t>
            </a:r>
            <a:r>
              <a:rPr sz="2800" spc="-5" dirty="0">
                <a:latin typeface="Times New Roman"/>
                <a:cs typeface="Times New Roman"/>
              </a:rPr>
              <a:t>половым гормонам, Her-2-neu </a:t>
            </a:r>
            <a:r>
              <a:rPr sz="2800" dirty="0">
                <a:latin typeface="Times New Roman"/>
                <a:cs typeface="Times New Roman"/>
              </a:rPr>
              <a:t>и др.) </a:t>
            </a:r>
            <a:r>
              <a:rPr sz="2800" spc="-5" dirty="0">
                <a:latin typeface="Times New Roman"/>
                <a:cs typeface="Times New Roman"/>
              </a:rPr>
              <a:t>позволяет  уточнять характеристику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опухоли</a:t>
            </a:r>
            <a:endParaRPr sz="2800">
              <a:latin typeface="Times New Roman"/>
              <a:cs typeface="Times New Roman"/>
            </a:endParaRPr>
          </a:p>
          <a:p>
            <a:pPr marL="355600" marR="1148715" indent="-342900">
              <a:lnSpc>
                <a:spcPct val="798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Стадии опухоли не путать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группой учета  онкологических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больных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510" y="498750"/>
            <a:ext cx="7070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Первичное выявление</a:t>
            </a:r>
            <a:r>
              <a:rPr sz="4400" spc="-8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рака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430" y="1701440"/>
            <a:ext cx="5902960" cy="2736850"/>
          </a:xfrm>
          <a:prstGeom prst="rect">
            <a:avLst/>
          </a:prstGeom>
          <a:solidFill>
            <a:srgbClr val="4E80BC"/>
          </a:solidFill>
          <a:ln w="25518">
            <a:solidFill>
              <a:srgbClr val="375C8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89535" marR="212661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Средние медицинские работники  Врач-терапевт</a:t>
            </a:r>
            <a:endParaRPr sz="2000">
              <a:latin typeface="Calibri"/>
              <a:cs typeface="Calibri"/>
            </a:endParaRPr>
          </a:p>
          <a:p>
            <a:pPr marL="89535" marR="345821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Врач общей практики  Врач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эндокринолог</a:t>
            </a:r>
            <a:endParaRPr sz="2000">
              <a:latin typeface="Calibri"/>
              <a:cs typeface="Calibri"/>
            </a:endParaRPr>
          </a:p>
          <a:p>
            <a:pPr marL="89535" marR="535940" algn="just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Врач специалист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(предварительный диагноз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- в 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день осмотра, клинический диагноз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– 10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дней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– 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приказ МЗ РФ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№ 203 н от 2017 г.)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37880" y="4712551"/>
            <a:ext cx="170815" cy="315595"/>
            <a:chOff x="3837880" y="4712551"/>
            <a:chExt cx="170815" cy="315595"/>
          </a:xfrm>
        </p:grpSpPr>
        <p:sp>
          <p:nvSpPr>
            <p:cNvPr id="5" name="object 5"/>
            <p:cNvSpPr/>
            <p:nvPr/>
          </p:nvSpPr>
          <p:spPr>
            <a:xfrm>
              <a:off x="3850639" y="4725310"/>
              <a:ext cx="144780" cy="288290"/>
            </a:xfrm>
            <a:custGeom>
              <a:avLst/>
              <a:gdLst/>
              <a:ahLst/>
              <a:cxnLst/>
              <a:rect l="l" t="t" r="r" b="b"/>
              <a:pathLst>
                <a:path w="144779" h="288289">
                  <a:moveTo>
                    <a:pt x="144780" y="217169"/>
                  </a:moveTo>
                  <a:lnTo>
                    <a:pt x="0" y="217169"/>
                  </a:lnTo>
                  <a:lnTo>
                    <a:pt x="72389" y="288289"/>
                  </a:lnTo>
                  <a:lnTo>
                    <a:pt x="144780" y="217169"/>
                  </a:lnTo>
                  <a:close/>
                </a:path>
                <a:path w="144779" h="288289">
                  <a:moveTo>
                    <a:pt x="109220" y="0"/>
                  </a:moveTo>
                  <a:lnTo>
                    <a:pt x="36830" y="0"/>
                  </a:lnTo>
                  <a:lnTo>
                    <a:pt x="36830" y="217169"/>
                  </a:lnTo>
                  <a:lnTo>
                    <a:pt x="109220" y="217169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0639" y="4725310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79" h="289560">
                  <a:moveTo>
                    <a:pt x="36830" y="0"/>
                  </a:moveTo>
                  <a:lnTo>
                    <a:pt x="36830" y="217169"/>
                  </a:lnTo>
                  <a:lnTo>
                    <a:pt x="0" y="217169"/>
                  </a:lnTo>
                  <a:lnTo>
                    <a:pt x="72389" y="288289"/>
                  </a:lnTo>
                  <a:lnTo>
                    <a:pt x="144780" y="217169"/>
                  </a:lnTo>
                  <a:lnTo>
                    <a:pt x="109220" y="217169"/>
                  </a:lnTo>
                  <a:lnTo>
                    <a:pt x="109220" y="0"/>
                  </a:lnTo>
                  <a:lnTo>
                    <a:pt x="36830" y="0"/>
                  </a:lnTo>
                  <a:close/>
                </a:path>
                <a:path w="144779" h="289560">
                  <a:moveTo>
                    <a:pt x="0" y="0"/>
                  </a:moveTo>
                  <a:lnTo>
                    <a:pt x="0" y="0"/>
                  </a:lnTo>
                </a:path>
                <a:path w="144779" h="289560">
                  <a:moveTo>
                    <a:pt x="144780" y="289559"/>
                  </a:moveTo>
                  <a:lnTo>
                    <a:pt x="144780" y="289559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9750" y="5374280"/>
            <a:ext cx="8135620" cy="720090"/>
          </a:xfrm>
          <a:prstGeom prst="rect">
            <a:avLst/>
          </a:prstGeom>
          <a:solidFill>
            <a:srgbClr val="4E80BC"/>
          </a:solidFill>
          <a:ln w="25518">
            <a:solidFill>
              <a:srgbClr val="375C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75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Онколог первичного онкологического кабинета или отделения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 оказания первичной специализированной медико-санитарной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помощи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19921" y="4496651"/>
            <a:ext cx="3768725" cy="675005"/>
            <a:chOff x="4919921" y="4496651"/>
            <a:chExt cx="3768725" cy="675005"/>
          </a:xfrm>
        </p:grpSpPr>
        <p:sp>
          <p:nvSpPr>
            <p:cNvPr id="9" name="object 9"/>
            <p:cNvSpPr/>
            <p:nvPr/>
          </p:nvSpPr>
          <p:spPr>
            <a:xfrm>
              <a:off x="4932680" y="4509410"/>
              <a:ext cx="3742690" cy="648970"/>
            </a:xfrm>
            <a:custGeom>
              <a:avLst/>
              <a:gdLst/>
              <a:ahLst/>
              <a:cxnLst/>
              <a:rect l="l" t="t" r="r" b="b"/>
              <a:pathLst>
                <a:path w="3742690" h="648970">
                  <a:moveTo>
                    <a:pt x="1870710" y="0"/>
                  </a:moveTo>
                  <a:lnTo>
                    <a:pt x="1717373" y="986"/>
                  </a:lnTo>
                  <a:lnTo>
                    <a:pt x="1494918" y="6060"/>
                  </a:lnTo>
                  <a:lnTo>
                    <a:pt x="1352218" y="11742"/>
                  </a:lnTo>
                  <a:lnTo>
                    <a:pt x="1214455" y="19187"/>
                  </a:lnTo>
                  <a:lnTo>
                    <a:pt x="1082019" y="28327"/>
                  </a:lnTo>
                  <a:lnTo>
                    <a:pt x="955301" y="39098"/>
                  </a:lnTo>
                  <a:lnTo>
                    <a:pt x="834690" y="51431"/>
                  </a:lnTo>
                  <a:lnTo>
                    <a:pt x="720577" y="65262"/>
                  </a:lnTo>
                  <a:lnTo>
                    <a:pt x="666078" y="72718"/>
                  </a:lnTo>
                  <a:lnTo>
                    <a:pt x="613351" y="80523"/>
                  </a:lnTo>
                  <a:lnTo>
                    <a:pt x="562442" y="88670"/>
                  </a:lnTo>
                  <a:lnTo>
                    <a:pt x="513402" y="97149"/>
                  </a:lnTo>
                  <a:lnTo>
                    <a:pt x="466279" y="105953"/>
                  </a:lnTo>
                  <a:lnTo>
                    <a:pt x="421122" y="115073"/>
                  </a:lnTo>
                  <a:lnTo>
                    <a:pt x="377978" y="124500"/>
                  </a:lnTo>
                  <a:lnTo>
                    <a:pt x="336899" y="134228"/>
                  </a:lnTo>
                  <a:lnTo>
                    <a:pt x="297931" y="144247"/>
                  </a:lnTo>
                  <a:lnTo>
                    <a:pt x="261123" y="154549"/>
                  </a:lnTo>
                  <a:lnTo>
                    <a:pt x="194186" y="175968"/>
                  </a:lnTo>
                  <a:lnTo>
                    <a:pt x="136476" y="198420"/>
                  </a:lnTo>
                  <a:lnTo>
                    <a:pt x="88385" y="221839"/>
                  </a:lnTo>
                  <a:lnTo>
                    <a:pt x="50301" y="246157"/>
                  </a:lnTo>
                  <a:lnTo>
                    <a:pt x="12794" y="284178"/>
                  </a:lnTo>
                  <a:lnTo>
                    <a:pt x="0" y="323849"/>
                  </a:lnTo>
                  <a:lnTo>
                    <a:pt x="1437" y="337245"/>
                  </a:lnTo>
                  <a:lnTo>
                    <a:pt x="22616" y="376423"/>
                  </a:lnTo>
                  <a:lnTo>
                    <a:pt x="68068" y="413908"/>
                  </a:lnTo>
                  <a:lnTo>
                    <a:pt x="111204" y="437843"/>
                  </a:lnTo>
                  <a:lnTo>
                    <a:pt x="164153" y="460855"/>
                  </a:lnTo>
                  <a:lnTo>
                    <a:pt x="226526" y="482876"/>
                  </a:lnTo>
                  <a:lnTo>
                    <a:pt x="297931" y="503838"/>
                  </a:lnTo>
                  <a:lnTo>
                    <a:pt x="336899" y="513900"/>
                  </a:lnTo>
                  <a:lnTo>
                    <a:pt x="377978" y="523673"/>
                  </a:lnTo>
                  <a:lnTo>
                    <a:pt x="421122" y="533146"/>
                  </a:lnTo>
                  <a:lnTo>
                    <a:pt x="466279" y="542312"/>
                  </a:lnTo>
                  <a:lnTo>
                    <a:pt x="513402" y="551162"/>
                  </a:lnTo>
                  <a:lnTo>
                    <a:pt x="562442" y="559688"/>
                  </a:lnTo>
                  <a:lnTo>
                    <a:pt x="613351" y="567880"/>
                  </a:lnTo>
                  <a:lnTo>
                    <a:pt x="666078" y="575732"/>
                  </a:lnTo>
                  <a:lnTo>
                    <a:pt x="720577" y="583233"/>
                  </a:lnTo>
                  <a:lnTo>
                    <a:pt x="776797" y="590376"/>
                  </a:lnTo>
                  <a:lnTo>
                    <a:pt x="834690" y="597152"/>
                  </a:lnTo>
                  <a:lnTo>
                    <a:pt x="955301" y="609569"/>
                  </a:lnTo>
                  <a:lnTo>
                    <a:pt x="1082019" y="620417"/>
                  </a:lnTo>
                  <a:lnTo>
                    <a:pt x="1214455" y="629626"/>
                  </a:lnTo>
                  <a:lnTo>
                    <a:pt x="1352218" y="637129"/>
                  </a:lnTo>
                  <a:lnTo>
                    <a:pt x="1494918" y="642857"/>
                  </a:lnTo>
                  <a:lnTo>
                    <a:pt x="1642166" y="646744"/>
                  </a:lnTo>
                  <a:lnTo>
                    <a:pt x="1870710" y="648969"/>
                  </a:lnTo>
                  <a:lnTo>
                    <a:pt x="1947939" y="648719"/>
                  </a:lnTo>
                  <a:lnTo>
                    <a:pt x="2024223" y="647975"/>
                  </a:lnTo>
                  <a:lnTo>
                    <a:pt x="2173758" y="645035"/>
                  </a:lnTo>
                  <a:lnTo>
                    <a:pt x="2318924" y="640219"/>
                  </a:lnTo>
                  <a:lnTo>
                    <a:pt x="2459332" y="633595"/>
                  </a:lnTo>
                  <a:lnTo>
                    <a:pt x="2594593" y="625230"/>
                  </a:lnTo>
                  <a:lnTo>
                    <a:pt x="2724318" y="615193"/>
                  </a:lnTo>
                  <a:lnTo>
                    <a:pt x="2848119" y="603553"/>
                  </a:lnTo>
                  <a:lnTo>
                    <a:pt x="2965604" y="590376"/>
                  </a:lnTo>
                  <a:lnTo>
                    <a:pt x="3021858" y="583233"/>
                  </a:lnTo>
                  <a:lnTo>
                    <a:pt x="3076387" y="575732"/>
                  </a:lnTo>
                  <a:lnTo>
                    <a:pt x="3129142" y="567880"/>
                  </a:lnTo>
                  <a:lnTo>
                    <a:pt x="3180076" y="559688"/>
                  </a:lnTo>
                  <a:lnTo>
                    <a:pt x="3229139" y="551162"/>
                  </a:lnTo>
                  <a:lnTo>
                    <a:pt x="3276284" y="542312"/>
                  </a:lnTo>
                  <a:lnTo>
                    <a:pt x="3321460" y="533146"/>
                  </a:lnTo>
                  <a:lnTo>
                    <a:pt x="3364620" y="523673"/>
                  </a:lnTo>
                  <a:lnTo>
                    <a:pt x="3405715" y="513900"/>
                  </a:lnTo>
                  <a:lnTo>
                    <a:pt x="3444696" y="503838"/>
                  </a:lnTo>
                  <a:lnTo>
                    <a:pt x="3481515" y="493494"/>
                  </a:lnTo>
                  <a:lnTo>
                    <a:pt x="3548471" y="471994"/>
                  </a:lnTo>
                  <a:lnTo>
                    <a:pt x="3606194" y="449468"/>
                  </a:lnTo>
                  <a:lnTo>
                    <a:pt x="3654295" y="425986"/>
                  </a:lnTo>
                  <a:lnTo>
                    <a:pt x="3692384" y="401615"/>
                  </a:lnTo>
                  <a:lnTo>
                    <a:pt x="3729894" y="363541"/>
                  </a:lnTo>
                  <a:lnTo>
                    <a:pt x="3742690" y="323849"/>
                  </a:lnTo>
                  <a:lnTo>
                    <a:pt x="3741252" y="310456"/>
                  </a:lnTo>
                  <a:lnTo>
                    <a:pt x="3720072" y="271310"/>
                  </a:lnTo>
                  <a:lnTo>
                    <a:pt x="3674615" y="233890"/>
                  </a:lnTo>
                  <a:lnTo>
                    <a:pt x="3631472" y="210013"/>
                  </a:lnTo>
                  <a:lnTo>
                    <a:pt x="3578511" y="187069"/>
                  </a:lnTo>
                  <a:lnTo>
                    <a:pt x="3516123" y="165125"/>
                  </a:lnTo>
                  <a:lnTo>
                    <a:pt x="3444696" y="144247"/>
                  </a:lnTo>
                  <a:lnTo>
                    <a:pt x="3405715" y="134228"/>
                  </a:lnTo>
                  <a:lnTo>
                    <a:pt x="3364620" y="124500"/>
                  </a:lnTo>
                  <a:lnTo>
                    <a:pt x="3321460" y="115073"/>
                  </a:lnTo>
                  <a:lnTo>
                    <a:pt x="3276284" y="105953"/>
                  </a:lnTo>
                  <a:lnTo>
                    <a:pt x="3229139" y="97149"/>
                  </a:lnTo>
                  <a:lnTo>
                    <a:pt x="3180076" y="88670"/>
                  </a:lnTo>
                  <a:lnTo>
                    <a:pt x="3129142" y="80523"/>
                  </a:lnTo>
                  <a:lnTo>
                    <a:pt x="3076387" y="72718"/>
                  </a:lnTo>
                  <a:lnTo>
                    <a:pt x="3021858" y="65262"/>
                  </a:lnTo>
                  <a:lnTo>
                    <a:pt x="2907675" y="51431"/>
                  </a:lnTo>
                  <a:lnTo>
                    <a:pt x="2786983" y="39098"/>
                  </a:lnTo>
                  <a:lnTo>
                    <a:pt x="2660172" y="28327"/>
                  </a:lnTo>
                  <a:lnTo>
                    <a:pt x="2527630" y="19187"/>
                  </a:lnTo>
                  <a:lnTo>
                    <a:pt x="2389747" y="11742"/>
                  </a:lnTo>
                  <a:lnTo>
                    <a:pt x="2246911" y="6060"/>
                  </a:lnTo>
                  <a:lnTo>
                    <a:pt x="2099512" y="2206"/>
                  </a:lnTo>
                  <a:lnTo>
                    <a:pt x="2024223" y="986"/>
                  </a:lnTo>
                  <a:lnTo>
                    <a:pt x="1947939" y="247"/>
                  </a:lnTo>
                  <a:lnTo>
                    <a:pt x="187071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2680" y="4509410"/>
              <a:ext cx="3742690" cy="648970"/>
            </a:xfrm>
            <a:custGeom>
              <a:avLst/>
              <a:gdLst/>
              <a:ahLst/>
              <a:cxnLst/>
              <a:rect l="l" t="t" r="r" b="b"/>
              <a:pathLst>
                <a:path w="3742690" h="648970">
                  <a:moveTo>
                    <a:pt x="1870710" y="0"/>
                  </a:moveTo>
                  <a:lnTo>
                    <a:pt x="1947939" y="247"/>
                  </a:lnTo>
                  <a:lnTo>
                    <a:pt x="2024223" y="986"/>
                  </a:lnTo>
                  <a:lnTo>
                    <a:pt x="2099512" y="2206"/>
                  </a:lnTo>
                  <a:lnTo>
                    <a:pt x="2173758" y="3900"/>
                  </a:lnTo>
                  <a:lnTo>
                    <a:pt x="2246911" y="6060"/>
                  </a:lnTo>
                  <a:lnTo>
                    <a:pt x="2318924" y="8676"/>
                  </a:lnTo>
                  <a:lnTo>
                    <a:pt x="2389747" y="11742"/>
                  </a:lnTo>
                  <a:lnTo>
                    <a:pt x="2459332" y="15248"/>
                  </a:lnTo>
                  <a:lnTo>
                    <a:pt x="2527630" y="19187"/>
                  </a:lnTo>
                  <a:lnTo>
                    <a:pt x="2594593" y="23549"/>
                  </a:lnTo>
                  <a:lnTo>
                    <a:pt x="2660172" y="28327"/>
                  </a:lnTo>
                  <a:lnTo>
                    <a:pt x="2724318" y="33513"/>
                  </a:lnTo>
                  <a:lnTo>
                    <a:pt x="2786983" y="39098"/>
                  </a:lnTo>
                  <a:lnTo>
                    <a:pt x="2848119" y="45073"/>
                  </a:lnTo>
                  <a:lnTo>
                    <a:pt x="2907675" y="51431"/>
                  </a:lnTo>
                  <a:lnTo>
                    <a:pt x="2965604" y="58164"/>
                  </a:lnTo>
                  <a:lnTo>
                    <a:pt x="3021858" y="65262"/>
                  </a:lnTo>
                  <a:lnTo>
                    <a:pt x="3076387" y="72718"/>
                  </a:lnTo>
                  <a:lnTo>
                    <a:pt x="3129142" y="80523"/>
                  </a:lnTo>
                  <a:lnTo>
                    <a:pt x="3180076" y="88670"/>
                  </a:lnTo>
                  <a:lnTo>
                    <a:pt x="3229139" y="97149"/>
                  </a:lnTo>
                  <a:lnTo>
                    <a:pt x="3276284" y="105953"/>
                  </a:lnTo>
                  <a:lnTo>
                    <a:pt x="3321460" y="115073"/>
                  </a:lnTo>
                  <a:lnTo>
                    <a:pt x="3364620" y="124500"/>
                  </a:lnTo>
                  <a:lnTo>
                    <a:pt x="3405715" y="134228"/>
                  </a:lnTo>
                  <a:lnTo>
                    <a:pt x="3444696" y="144247"/>
                  </a:lnTo>
                  <a:lnTo>
                    <a:pt x="3481515" y="154549"/>
                  </a:lnTo>
                  <a:lnTo>
                    <a:pt x="3548471" y="175968"/>
                  </a:lnTo>
                  <a:lnTo>
                    <a:pt x="3606194" y="198420"/>
                  </a:lnTo>
                  <a:lnTo>
                    <a:pt x="3654295" y="221839"/>
                  </a:lnTo>
                  <a:lnTo>
                    <a:pt x="3692384" y="246157"/>
                  </a:lnTo>
                  <a:lnTo>
                    <a:pt x="3729894" y="284178"/>
                  </a:lnTo>
                  <a:lnTo>
                    <a:pt x="3742690" y="323849"/>
                  </a:lnTo>
                  <a:lnTo>
                    <a:pt x="3741252" y="337245"/>
                  </a:lnTo>
                  <a:lnTo>
                    <a:pt x="3720072" y="376423"/>
                  </a:lnTo>
                  <a:lnTo>
                    <a:pt x="3674615" y="413908"/>
                  </a:lnTo>
                  <a:lnTo>
                    <a:pt x="3631472" y="437843"/>
                  </a:lnTo>
                  <a:lnTo>
                    <a:pt x="3578511" y="460855"/>
                  </a:lnTo>
                  <a:lnTo>
                    <a:pt x="3516123" y="482876"/>
                  </a:lnTo>
                  <a:lnTo>
                    <a:pt x="3444696" y="503838"/>
                  </a:lnTo>
                  <a:lnTo>
                    <a:pt x="3405715" y="513900"/>
                  </a:lnTo>
                  <a:lnTo>
                    <a:pt x="3364620" y="523673"/>
                  </a:lnTo>
                  <a:lnTo>
                    <a:pt x="3321460" y="533146"/>
                  </a:lnTo>
                  <a:lnTo>
                    <a:pt x="3276284" y="542312"/>
                  </a:lnTo>
                  <a:lnTo>
                    <a:pt x="3229139" y="551162"/>
                  </a:lnTo>
                  <a:lnTo>
                    <a:pt x="3180076" y="559688"/>
                  </a:lnTo>
                  <a:lnTo>
                    <a:pt x="3129142" y="567880"/>
                  </a:lnTo>
                  <a:lnTo>
                    <a:pt x="3076387" y="575732"/>
                  </a:lnTo>
                  <a:lnTo>
                    <a:pt x="3021858" y="583233"/>
                  </a:lnTo>
                  <a:lnTo>
                    <a:pt x="2965604" y="590376"/>
                  </a:lnTo>
                  <a:lnTo>
                    <a:pt x="2907675" y="597152"/>
                  </a:lnTo>
                  <a:lnTo>
                    <a:pt x="2848119" y="603553"/>
                  </a:lnTo>
                  <a:lnTo>
                    <a:pt x="2786983" y="609569"/>
                  </a:lnTo>
                  <a:lnTo>
                    <a:pt x="2724318" y="615193"/>
                  </a:lnTo>
                  <a:lnTo>
                    <a:pt x="2660172" y="620417"/>
                  </a:lnTo>
                  <a:lnTo>
                    <a:pt x="2594593" y="625230"/>
                  </a:lnTo>
                  <a:lnTo>
                    <a:pt x="2527630" y="629626"/>
                  </a:lnTo>
                  <a:lnTo>
                    <a:pt x="2459332" y="633595"/>
                  </a:lnTo>
                  <a:lnTo>
                    <a:pt x="2389747" y="637129"/>
                  </a:lnTo>
                  <a:lnTo>
                    <a:pt x="2318924" y="640219"/>
                  </a:lnTo>
                  <a:lnTo>
                    <a:pt x="2246911" y="642857"/>
                  </a:lnTo>
                  <a:lnTo>
                    <a:pt x="2173758" y="645035"/>
                  </a:lnTo>
                  <a:lnTo>
                    <a:pt x="2099512" y="646744"/>
                  </a:lnTo>
                  <a:lnTo>
                    <a:pt x="2024223" y="647975"/>
                  </a:lnTo>
                  <a:lnTo>
                    <a:pt x="1947939" y="648719"/>
                  </a:lnTo>
                  <a:lnTo>
                    <a:pt x="1870710" y="648969"/>
                  </a:lnTo>
                  <a:lnTo>
                    <a:pt x="1793570" y="648719"/>
                  </a:lnTo>
                  <a:lnTo>
                    <a:pt x="1717373" y="647975"/>
                  </a:lnTo>
                  <a:lnTo>
                    <a:pt x="1642166" y="646744"/>
                  </a:lnTo>
                  <a:lnTo>
                    <a:pt x="1567998" y="645035"/>
                  </a:lnTo>
                  <a:lnTo>
                    <a:pt x="1494918" y="642857"/>
                  </a:lnTo>
                  <a:lnTo>
                    <a:pt x="1422975" y="640219"/>
                  </a:lnTo>
                  <a:lnTo>
                    <a:pt x="1352218" y="637129"/>
                  </a:lnTo>
                  <a:lnTo>
                    <a:pt x="1282695" y="633595"/>
                  </a:lnTo>
                  <a:lnTo>
                    <a:pt x="1214455" y="629626"/>
                  </a:lnTo>
                  <a:lnTo>
                    <a:pt x="1147547" y="625230"/>
                  </a:lnTo>
                  <a:lnTo>
                    <a:pt x="1082019" y="620417"/>
                  </a:lnTo>
                  <a:lnTo>
                    <a:pt x="1017921" y="615193"/>
                  </a:lnTo>
                  <a:lnTo>
                    <a:pt x="955301" y="609569"/>
                  </a:lnTo>
                  <a:lnTo>
                    <a:pt x="894208" y="603553"/>
                  </a:lnTo>
                  <a:lnTo>
                    <a:pt x="834690" y="597152"/>
                  </a:lnTo>
                  <a:lnTo>
                    <a:pt x="776797" y="590376"/>
                  </a:lnTo>
                  <a:lnTo>
                    <a:pt x="720577" y="583233"/>
                  </a:lnTo>
                  <a:lnTo>
                    <a:pt x="666078" y="575732"/>
                  </a:lnTo>
                  <a:lnTo>
                    <a:pt x="613351" y="567880"/>
                  </a:lnTo>
                  <a:lnTo>
                    <a:pt x="562442" y="559688"/>
                  </a:lnTo>
                  <a:lnTo>
                    <a:pt x="513402" y="551162"/>
                  </a:lnTo>
                  <a:lnTo>
                    <a:pt x="466279" y="542312"/>
                  </a:lnTo>
                  <a:lnTo>
                    <a:pt x="421122" y="533146"/>
                  </a:lnTo>
                  <a:lnTo>
                    <a:pt x="377978" y="523673"/>
                  </a:lnTo>
                  <a:lnTo>
                    <a:pt x="336899" y="513900"/>
                  </a:lnTo>
                  <a:lnTo>
                    <a:pt x="297931" y="503838"/>
                  </a:lnTo>
                  <a:lnTo>
                    <a:pt x="261123" y="493494"/>
                  </a:lnTo>
                  <a:lnTo>
                    <a:pt x="194186" y="471994"/>
                  </a:lnTo>
                  <a:lnTo>
                    <a:pt x="136476" y="449468"/>
                  </a:lnTo>
                  <a:lnTo>
                    <a:pt x="88385" y="425986"/>
                  </a:lnTo>
                  <a:lnTo>
                    <a:pt x="50301" y="401615"/>
                  </a:lnTo>
                  <a:lnTo>
                    <a:pt x="12794" y="363541"/>
                  </a:lnTo>
                  <a:lnTo>
                    <a:pt x="0" y="323849"/>
                  </a:lnTo>
                  <a:lnTo>
                    <a:pt x="1437" y="310456"/>
                  </a:lnTo>
                  <a:lnTo>
                    <a:pt x="22616" y="271310"/>
                  </a:lnTo>
                  <a:lnTo>
                    <a:pt x="68068" y="233890"/>
                  </a:lnTo>
                  <a:lnTo>
                    <a:pt x="111204" y="210013"/>
                  </a:lnTo>
                  <a:lnTo>
                    <a:pt x="164153" y="187069"/>
                  </a:lnTo>
                  <a:lnTo>
                    <a:pt x="226526" y="165125"/>
                  </a:lnTo>
                  <a:lnTo>
                    <a:pt x="297931" y="144247"/>
                  </a:lnTo>
                  <a:lnTo>
                    <a:pt x="336899" y="134228"/>
                  </a:lnTo>
                  <a:lnTo>
                    <a:pt x="377978" y="124500"/>
                  </a:lnTo>
                  <a:lnTo>
                    <a:pt x="421122" y="115073"/>
                  </a:lnTo>
                  <a:lnTo>
                    <a:pt x="466279" y="105953"/>
                  </a:lnTo>
                  <a:lnTo>
                    <a:pt x="513402" y="97149"/>
                  </a:lnTo>
                  <a:lnTo>
                    <a:pt x="562442" y="88670"/>
                  </a:lnTo>
                  <a:lnTo>
                    <a:pt x="613351" y="80523"/>
                  </a:lnTo>
                  <a:lnTo>
                    <a:pt x="666078" y="72718"/>
                  </a:lnTo>
                  <a:lnTo>
                    <a:pt x="720577" y="65262"/>
                  </a:lnTo>
                  <a:lnTo>
                    <a:pt x="776797" y="58164"/>
                  </a:lnTo>
                  <a:lnTo>
                    <a:pt x="834690" y="51431"/>
                  </a:lnTo>
                  <a:lnTo>
                    <a:pt x="894208" y="45073"/>
                  </a:lnTo>
                  <a:lnTo>
                    <a:pt x="955301" y="39098"/>
                  </a:lnTo>
                  <a:lnTo>
                    <a:pt x="1017921" y="33513"/>
                  </a:lnTo>
                  <a:lnTo>
                    <a:pt x="1082019" y="28327"/>
                  </a:lnTo>
                  <a:lnTo>
                    <a:pt x="1147547" y="23549"/>
                  </a:lnTo>
                  <a:lnTo>
                    <a:pt x="1214455" y="19187"/>
                  </a:lnTo>
                  <a:lnTo>
                    <a:pt x="1282695" y="15248"/>
                  </a:lnTo>
                  <a:lnTo>
                    <a:pt x="1352218" y="11742"/>
                  </a:lnTo>
                  <a:lnTo>
                    <a:pt x="1422975" y="8676"/>
                  </a:lnTo>
                  <a:lnTo>
                    <a:pt x="1494918" y="6060"/>
                  </a:lnTo>
                  <a:lnTo>
                    <a:pt x="1567998" y="3900"/>
                  </a:lnTo>
                  <a:lnTo>
                    <a:pt x="1642166" y="2206"/>
                  </a:lnTo>
                  <a:lnTo>
                    <a:pt x="1717373" y="986"/>
                  </a:lnTo>
                  <a:lnTo>
                    <a:pt x="1793570" y="247"/>
                  </a:lnTo>
                  <a:lnTo>
                    <a:pt x="1870710" y="0"/>
                  </a:lnTo>
                  <a:close/>
                </a:path>
                <a:path w="3742690" h="648970">
                  <a:moveTo>
                    <a:pt x="0" y="0"/>
                  </a:moveTo>
                  <a:lnTo>
                    <a:pt x="0" y="0"/>
                  </a:lnTo>
                </a:path>
                <a:path w="3742690" h="648970">
                  <a:moveTo>
                    <a:pt x="3742690" y="648969"/>
                  </a:moveTo>
                  <a:lnTo>
                    <a:pt x="3742690" y="648969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52770" y="4547510"/>
            <a:ext cx="2299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5080" indent="-4432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Приказ №915 МЗ РФ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от  2012г.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(2017г.)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739" y="86000"/>
            <a:ext cx="7202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Тактика </a:t>
            </a:r>
            <a:r>
              <a:rPr sz="2000" dirty="0">
                <a:latin typeface="Times New Roman"/>
                <a:cs typeface="Times New Roman"/>
              </a:rPr>
              <a:t>онколога </a:t>
            </a:r>
            <a:r>
              <a:rPr sz="2000" spc="-5" dirty="0">
                <a:latin typeface="Times New Roman"/>
                <a:cs typeface="Times New Roman"/>
              </a:rPr>
              <a:t>первичного </a:t>
            </a:r>
            <a:r>
              <a:rPr sz="2000" dirty="0">
                <a:latin typeface="Times New Roman"/>
                <a:cs typeface="Times New Roman"/>
              </a:rPr>
              <a:t>онкологического </a:t>
            </a:r>
            <a:r>
              <a:rPr sz="2000" spc="-5" dirty="0">
                <a:latin typeface="Times New Roman"/>
                <a:cs typeface="Times New Roman"/>
              </a:rPr>
              <a:t>кабинета </a:t>
            </a:r>
            <a:r>
              <a:rPr sz="2000" dirty="0">
                <a:latin typeface="Times New Roman"/>
                <a:cs typeface="Times New Roman"/>
              </a:rPr>
              <a:t>или  </a:t>
            </a:r>
            <a:r>
              <a:rPr sz="2000" spc="-5" dirty="0">
                <a:latin typeface="Times New Roman"/>
                <a:cs typeface="Times New Roman"/>
              </a:rPr>
              <a:t>отделения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Приказ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№ 915 МЗ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РФ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от 2012г. </a:t>
            </a:r>
            <a:r>
              <a:rPr sz="2000" spc="-825" dirty="0">
                <a:solidFill>
                  <a:srgbClr val="FF0000"/>
                </a:solidFill>
                <a:latin typeface="Times New Roman"/>
                <a:cs typeface="Times New Roman"/>
              </a:rPr>
              <a:t>(ICD-О-2)в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редакции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2017г.)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929280"/>
            <a:ext cx="104139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090" y="941980"/>
            <a:ext cx="7734300" cy="563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1750" spc="5" dirty="0">
                <a:latin typeface="Times New Roman"/>
                <a:cs typeface="Times New Roman"/>
              </a:rPr>
              <a:t>Консультация должна быть </a:t>
            </a:r>
            <a:r>
              <a:rPr sz="1750" dirty="0">
                <a:latin typeface="Times New Roman"/>
                <a:cs typeface="Times New Roman"/>
              </a:rPr>
              <a:t>проведена </a:t>
            </a:r>
            <a:r>
              <a:rPr sz="1750" spc="5" dirty="0">
                <a:latin typeface="Times New Roman"/>
                <a:cs typeface="Times New Roman"/>
              </a:rPr>
              <a:t>не </a:t>
            </a:r>
            <a:r>
              <a:rPr sz="1750" dirty="0">
                <a:latin typeface="Times New Roman"/>
                <a:cs typeface="Times New Roman"/>
              </a:rPr>
              <a:t>позднее </a:t>
            </a:r>
            <a:r>
              <a:rPr sz="1750" spc="5" dirty="0">
                <a:latin typeface="Times New Roman"/>
                <a:cs typeface="Times New Roman"/>
              </a:rPr>
              <a:t>5 рабочих дней </a:t>
            </a:r>
            <a:r>
              <a:rPr sz="1750" dirty="0">
                <a:latin typeface="Times New Roman"/>
                <a:cs typeface="Times New Roman"/>
              </a:rPr>
              <a:t>с даты выдачи  </a:t>
            </a:r>
            <a:r>
              <a:rPr sz="1750" spc="5" dirty="0">
                <a:latin typeface="Times New Roman"/>
                <a:cs typeface="Times New Roman"/>
              </a:rPr>
              <a:t>направления на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консультацию.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809" y="1846220"/>
            <a:ext cx="104139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090" y="1858920"/>
            <a:ext cx="8559165" cy="1368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750" spc="5" dirty="0">
                <a:latin typeface="Times New Roman"/>
                <a:cs typeface="Times New Roman"/>
              </a:rPr>
              <a:t>В </a:t>
            </a:r>
            <a:r>
              <a:rPr sz="1750" dirty="0">
                <a:latin typeface="Times New Roman"/>
                <a:cs typeface="Times New Roman"/>
              </a:rPr>
              <a:t>течение </a:t>
            </a:r>
            <a:r>
              <a:rPr sz="1750" spc="5" dirty="0">
                <a:latin typeface="Times New Roman"/>
                <a:cs typeface="Times New Roman"/>
              </a:rPr>
              <a:t>одного дня </a:t>
            </a:r>
            <a:r>
              <a:rPr sz="1750" dirty="0">
                <a:latin typeface="Times New Roman"/>
                <a:cs typeface="Times New Roman"/>
              </a:rPr>
              <a:t>с </a:t>
            </a:r>
            <a:r>
              <a:rPr sz="1750" spc="5" dirty="0">
                <a:latin typeface="Times New Roman"/>
                <a:cs typeface="Times New Roman"/>
              </a:rPr>
              <a:t>момента </a:t>
            </a:r>
            <a:r>
              <a:rPr sz="1750" dirty="0">
                <a:latin typeface="Times New Roman"/>
                <a:cs typeface="Times New Roman"/>
              </a:rPr>
              <a:t>установления предварительного диагноза  злокачественного </a:t>
            </a:r>
            <a:r>
              <a:rPr sz="1750" spc="5" dirty="0">
                <a:latin typeface="Times New Roman"/>
                <a:cs typeface="Times New Roman"/>
              </a:rPr>
              <a:t>новообразования онколог </a:t>
            </a:r>
            <a:r>
              <a:rPr sz="1750" dirty="0">
                <a:latin typeface="Times New Roman"/>
                <a:cs typeface="Times New Roman"/>
              </a:rPr>
              <a:t>организует взятие </a:t>
            </a:r>
            <a:r>
              <a:rPr sz="1750" spc="5" dirty="0">
                <a:latin typeface="Times New Roman"/>
                <a:cs typeface="Times New Roman"/>
              </a:rPr>
              <a:t>биопсийного </a:t>
            </a:r>
            <a:r>
              <a:rPr sz="1750" dirty="0">
                <a:latin typeface="Times New Roman"/>
                <a:cs typeface="Times New Roman"/>
              </a:rPr>
              <a:t>материала, а  также организует направление пациента для </a:t>
            </a:r>
            <a:r>
              <a:rPr sz="1750" spc="5" dirty="0">
                <a:latin typeface="Times New Roman"/>
                <a:cs typeface="Times New Roman"/>
              </a:rPr>
              <a:t>выполнения иных </a:t>
            </a:r>
            <a:r>
              <a:rPr sz="1750" dirty="0">
                <a:latin typeface="Times New Roman"/>
                <a:cs typeface="Times New Roman"/>
              </a:rPr>
              <a:t>диагностических  исследований, </a:t>
            </a:r>
            <a:r>
              <a:rPr sz="1750" spc="5" dirty="0">
                <a:latin typeface="Times New Roman"/>
                <a:cs typeface="Times New Roman"/>
              </a:rPr>
              <a:t>необходимых </a:t>
            </a:r>
            <a:r>
              <a:rPr sz="1750" dirty="0">
                <a:latin typeface="Times New Roman"/>
                <a:cs typeface="Times New Roman"/>
              </a:rPr>
              <a:t>для установления диагноза, распространенности  онкологического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процесса.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809" y="3568340"/>
            <a:ext cx="104139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090" y="3581040"/>
            <a:ext cx="8532495" cy="163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750" spc="5" dirty="0">
                <a:latin typeface="Times New Roman"/>
                <a:cs typeface="Times New Roman"/>
              </a:rPr>
              <a:t>В </a:t>
            </a:r>
            <a:r>
              <a:rPr sz="1750" dirty="0">
                <a:latin typeface="Times New Roman"/>
                <a:cs typeface="Times New Roman"/>
              </a:rPr>
              <a:t>случае невозможности взятия в </a:t>
            </a:r>
            <a:r>
              <a:rPr sz="1750" spc="5" dirty="0">
                <a:latin typeface="Times New Roman"/>
                <a:cs typeface="Times New Roman"/>
              </a:rPr>
              <a:t>медицинской организации, </a:t>
            </a:r>
            <a:r>
              <a:rPr sz="1750" dirty="0">
                <a:latin typeface="Times New Roman"/>
                <a:cs typeface="Times New Roman"/>
              </a:rPr>
              <a:t>в составе </a:t>
            </a:r>
            <a:r>
              <a:rPr sz="1750" spc="5" dirty="0">
                <a:latin typeface="Times New Roman"/>
                <a:cs typeface="Times New Roman"/>
              </a:rPr>
              <a:t>которой  </a:t>
            </a:r>
            <a:r>
              <a:rPr sz="1750" dirty="0">
                <a:latin typeface="Times New Roman"/>
                <a:cs typeface="Times New Roman"/>
              </a:rPr>
              <a:t>организован первичный онкологический кабинет </a:t>
            </a:r>
            <a:r>
              <a:rPr sz="1750" spc="5" dirty="0">
                <a:latin typeface="Times New Roman"/>
                <a:cs typeface="Times New Roman"/>
              </a:rPr>
              <a:t>или первичное </a:t>
            </a:r>
            <a:r>
              <a:rPr sz="1750" dirty="0">
                <a:latin typeface="Times New Roman"/>
                <a:cs typeface="Times New Roman"/>
              </a:rPr>
              <a:t>онкологическое  отделение, </a:t>
            </a:r>
            <a:r>
              <a:rPr sz="1750" spc="5" dirty="0">
                <a:latin typeface="Times New Roman"/>
                <a:cs typeface="Times New Roman"/>
              </a:rPr>
              <a:t>биопсийного </a:t>
            </a:r>
            <a:r>
              <a:rPr sz="1750" spc="-1015" dirty="0">
                <a:latin typeface="Times New Roman"/>
                <a:cs typeface="Times New Roman"/>
              </a:rPr>
              <a:t>(MOTNAC)”</a:t>
            </a:r>
            <a:r>
              <a:rPr sz="1750" spc="-420" dirty="0">
                <a:latin typeface="Times New Roman"/>
                <a:cs typeface="Times New Roman"/>
              </a:rPr>
              <a:t> </a:t>
            </a:r>
            <a:r>
              <a:rPr sz="1750" spc="-875" dirty="0">
                <a:latin typeface="Times New Roman"/>
                <a:cs typeface="Times New Roman"/>
              </a:rPr>
              <a:t>или</a:t>
            </a:r>
            <a:r>
              <a:rPr sz="1750" spc="-430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операционного) </a:t>
            </a:r>
            <a:r>
              <a:rPr sz="1750" dirty="0">
                <a:latin typeface="Times New Roman"/>
                <a:cs typeface="Times New Roman"/>
              </a:rPr>
              <a:t>материала, </a:t>
            </a:r>
            <a:r>
              <a:rPr sz="1750" spc="5" dirty="0">
                <a:latin typeface="Times New Roman"/>
                <a:cs typeface="Times New Roman"/>
              </a:rPr>
              <a:t>проведения иных </a:t>
            </a:r>
            <a:r>
              <a:rPr sz="1750" dirty="0">
                <a:latin typeface="Times New Roman"/>
                <a:cs typeface="Times New Roman"/>
              </a:rPr>
              <a:t>диагностических  исследований пациент направляется лечащим </a:t>
            </a:r>
            <a:r>
              <a:rPr sz="1750" spc="5" dirty="0">
                <a:latin typeface="Times New Roman"/>
                <a:cs typeface="Times New Roman"/>
              </a:rPr>
              <a:t>врачом </a:t>
            </a:r>
            <a:r>
              <a:rPr sz="1750" dirty="0">
                <a:latin typeface="Times New Roman"/>
                <a:cs typeface="Times New Roman"/>
              </a:rPr>
              <a:t>в онкологический диспансер или в  </a:t>
            </a:r>
            <a:r>
              <a:rPr sz="1750" spc="5" dirty="0">
                <a:latin typeface="Times New Roman"/>
                <a:cs typeface="Times New Roman"/>
              </a:rPr>
              <a:t>медицинскую организацию, </a:t>
            </a:r>
            <a:r>
              <a:rPr sz="1750" dirty="0">
                <a:latin typeface="Times New Roman"/>
                <a:cs typeface="Times New Roman"/>
              </a:rPr>
              <a:t>оказывающую </a:t>
            </a:r>
            <a:r>
              <a:rPr sz="1750" spc="5" dirty="0">
                <a:latin typeface="Times New Roman"/>
                <a:cs typeface="Times New Roman"/>
              </a:rPr>
              <a:t>медицинскую помощь больным </a:t>
            </a:r>
            <a:r>
              <a:rPr sz="1750" dirty="0">
                <a:latin typeface="Times New Roman"/>
                <a:cs typeface="Times New Roman"/>
              </a:rPr>
              <a:t>с  онкологическими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заболеваниями.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809" y="5559700"/>
            <a:ext cx="104139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090" y="5572400"/>
            <a:ext cx="728345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spc="5" dirty="0">
                <a:latin typeface="Times New Roman"/>
                <a:cs typeface="Times New Roman"/>
              </a:rPr>
              <a:t>Срок выполнения патолого-анатомических </a:t>
            </a:r>
            <a:r>
              <a:rPr sz="1750" i="1" dirty="0">
                <a:latin typeface="Times New Roman"/>
                <a:cs typeface="Times New Roman"/>
              </a:rPr>
              <a:t>исследований, </a:t>
            </a:r>
            <a:r>
              <a:rPr sz="1750" i="1" spc="5" dirty="0">
                <a:latin typeface="Times New Roman"/>
                <a:cs typeface="Times New Roman"/>
              </a:rPr>
              <a:t>необходимых</a:t>
            </a:r>
            <a:r>
              <a:rPr sz="1750" i="1" spc="-10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для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090" y="5840370"/>
            <a:ext cx="8586470" cy="83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750" i="1" dirty="0">
                <a:latin typeface="Times New Roman"/>
                <a:cs typeface="Times New Roman"/>
              </a:rPr>
              <a:t>гистологической </a:t>
            </a:r>
            <a:r>
              <a:rPr sz="1750" i="1" spc="5" dirty="0">
                <a:latin typeface="Times New Roman"/>
                <a:cs typeface="Times New Roman"/>
              </a:rPr>
              <a:t>верификации </a:t>
            </a:r>
            <a:r>
              <a:rPr sz="1750" i="1" dirty="0">
                <a:latin typeface="Times New Roman"/>
                <a:cs typeface="Times New Roman"/>
              </a:rPr>
              <a:t>злокачественного </a:t>
            </a:r>
            <a:r>
              <a:rPr sz="1750" i="1" spc="5" dirty="0">
                <a:latin typeface="Times New Roman"/>
                <a:cs typeface="Times New Roman"/>
              </a:rPr>
              <a:t>новообразования, не </a:t>
            </a:r>
            <a:r>
              <a:rPr sz="1750" i="1" dirty="0">
                <a:latin typeface="Times New Roman"/>
                <a:cs typeface="Times New Roman"/>
              </a:rPr>
              <a:t>должен </a:t>
            </a:r>
            <a:r>
              <a:rPr sz="1750" i="1" spc="5" dirty="0">
                <a:latin typeface="Times New Roman"/>
                <a:cs typeface="Times New Roman"/>
              </a:rPr>
              <a:t>превышат  15 рабочих </a:t>
            </a:r>
            <a:r>
              <a:rPr sz="1750" i="1" dirty="0">
                <a:latin typeface="Times New Roman"/>
                <a:cs typeface="Times New Roman"/>
              </a:rPr>
              <a:t>дней с даты поступления биопсийного </a:t>
            </a:r>
            <a:r>
              <a:rPr sz="1750" i="1" spc="5" dirty="0">
                <a:latin typeface="Times New Roman"/>
                <a:cs typeface="Times New Roman"/>
              </a:rPr>
              <a:t>(операционного) материала </a:t>
            </a:r>
            <a:r>
              <a:rPr sz="1750" i="1" dirty="0">
                <a:latin typeface="Times New Roman"/>
                <a:cs typeface="Times New Roman"/>
              </a:rPr>
              <a:t>в  </a:t>
            </a:r>
            <a:r>
              <a:rPr sz="1750" i="1" spc="5" dirty="0">
                <a:latin typeface="Times New Roman"/>
                <a:cs typeface="Times New Roman"/>
              </a:rPr>
              <a:t>патолого-анатомическое бюро </a:t>
            </a:r>
            <a:r>
              <a:rPr sz="1750" i="1" dirty="0">
                <a:latin typeface="Times New Roman"/>
                <a:cs typeface="Times New Roman"/>
              </a:rPr>
              <a:t>(отделение)".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190" y="407310"/>
            <a:ext cx="78790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5420" marR="5080" indent="-2712720">
              <a:lnSpc>
                <a:spcPct val="100000"/>
              </a:lnSpc>
              <a:spcBef>
                <a:spcPts val="100"/>
              </a:spcBef>
              <a:tabLst>
                <a:tab pos="1590675" algn="l"/>
              </a:tabLst>
            </a:pPr>
            <a:r>
              <a:rPr sz="2800" spc="-5" dirty="0">
                <a:latin typeface="Times New Roman"/>
                <a:cs typeface="Times New Roman"/>
              </a:rPr>
              <a:t>Онколог	первичного онкологического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кабинета  или</a:t>
            </a:r>
            <a:r>
              <a:rPr sz="2800" spc="-10" dirty="0">
                <a:latin typeface="Times New Roman"/>
                <a:cs typeface="Times New Roman"/>
              </a:rPr>
              <a:t> отделения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634130"/>
            <a:ext cx="797179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Times New Roman"/>
                <a:cs typeface="Times New Roman"/>
              </a:rPr>
              <a:t>установление клинического </a:t>
            </a:r>
            <a:r>
              <a:rPr sz="3600" spc="-5" dirty="0">
                <a:latin typeface="Times New Roman"/>
                <a:cs typeface="Times New Roman"/>
              </a:rPr>
              <a:t>диагноза </a:t>
            </a:r>
            <a:r>
              <a:rPr sz="3600" dirty="0">
                <a:latin typeface="Times New Roman"/>
                <a:cs typeface="Times New Roman"/>
              </a:rPr>
              <a:t>в  </a:t>
            </a:r>
            <a:r>
              <a:rPr sz="3600" spc="-10" dirty="0">
                <a:latin typeface="Times New Roman"/>
                <a:cs typeface="Times New Roman"/>
              </a:rPr>
              <a:t>течение </a:t>
            </a:r>
            <a:r>
              <a:rPr sz="3600" dirty="0">
                <a:latin typeface="Times New Roman"/>
                <a:cs typeface="Times New Roman"/>
              </a:rPr>
              <a:t>10 </a:t>
            </a:r>
            <a:r>
              <a:rPr sz="3600" spc="-10" dirty="0">
                <a:latin typeface="Times New Roman"/>
                <a:cs typeface="Times New Roman"/>
              </a:rPr>
              <a:t>дней </a:t>
            </a:r>
            <a:r>
              <a:rPr sz="3600" dirty="0">
                <a:latin typeface="Times New Roman"/>
                <a:cs typeface="Times New Roman"/>
              </a:rPr>
              <a:t>с </a:t>
            </a:r>
            <a:r>
              <a:rPr sz="3600" spc="-5" dirty="0">
                <a:latin typeface="Times New Roman"/>
                <a:cs typeface="Times New Roman"/>
              </a:rPr>
              <a:t>момента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обращения</a:t>
            </a:r>
            <a:endParaRPr sz="3600">
              <a:latin typeface="Times New Roman"/>
              <a:cs typeface="Times New Roman"/>
            </a:endParaRPr>
          </a:p>
          <a:p>
            <a:pPr marL="355600" marR="412750">
              <a:lnSpc>
                <a:spcPts val="2410"/>
              </a:lnSpc>
              <a:spcBef>
                <a:spcPts val="70"/>
              </a:spcBef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Приказ Минздрава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РФ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от 10.05.2017 N </a:t>
            </a:r>
            <a:r>
              <a:rPr sz="2000" b="1" i="1" spc="-500" dirty="0">
                <a:solidFill>
                  <a:srgbClr val="FF0000"/>
                </a:solidFill>
                <a:latin typeface="Times New Roman"/>
                <a:cs typeface="Times New Roman"/>
              </a:rPr>
              <a:t>203н</a:t>
            </a:r>
            <a:r>
              <a:rPr sz="2000" b="1" i="1" spc="-95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4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160" dirty="0">
                <a:solidFill>
                  <a:srgbClr val="FF0000"/>
                </a:solidFill>
                <a:latin typeface="Times New Roman"/>
                <a:cs typeface="Times New Roman"/>
              </a:rPr>
              <a:t>Об</a:t>
            </a:r>
            <a:r>
              <a:rPr sz="2000" b="1" i="1" spc="-4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70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утверждении</a:t>
            </a:r>
            <a:r>
              <a:rPr sz="2000" b="1" i="1" spc="-4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 – Об утверждении  критериев оценки качества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медицинской</a:t>
            </a:r>
            <a:r>
              <a:rPr sz="20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помощи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929" y="3325770"/>
            <a:ext cx="114935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830" y="3342280"/>
            <a:ext cx="7614920" cy="27203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000" b="1" i="1" dirty="0">
                <a:latin typeface="Times New Roman"/>
                <a:cs typeface="Times New Roman"/>
              </a:rPr>
              <a:t>Методы диагностики</a:t>
            </a:r>
            <a:endParaRPr sz="2000">
              <a:latin typeface="Times New Roman"/>
              <a:cs typeface="Times New Roman"/>
            </a:endParaRPr>
          </a:p>
          <a:p>
            <a:pPr marL="12700" marR="398780" algn="just">
              <a:lnSpc>
                <a:spcPct val="100000"/>
              </a:lnSpc>
              <a:spcBef>
                <a:spcPts val="500"/>
              </a:spcBef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Приказ Минздрава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РФ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от 10.05.2017 N </a:t>
            </a:r>
            <a:r>
              <a:rPr sz="2000" b="1" i="1" spc="-500" dirty="0">
                <a:solidFill>
                  <a:srgbClr val="FF0000"/>
                </a:solidFill>
                <a:latin typeface="Times New Roman"/>
                <a:cs typeface="Times New Roman"/>
              </a:rPr>
              <a:t>203н</a:t>
            </a:r>
            <a:r>
              <a:rPr sz="2000" b="1" i="1" spc="-95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4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160" dirty="0">
                <a:solidFill>
                  <a:srgbClr val="FF0000"/>
                </a:solidFill>
                <a:latin typeface="Times New Roman"/>
                <a:cs typeface="Times New Roman"/>
              </a:rPr>
              <a:t>Об</a:t>
            </a:r>
            <a:r>
              <a:rPr sz="2000" b="1" i="1" spc="-4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70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утверждении</a:t>
            </a:r>
            <a:r>
              <a:rPr sz="2000" b="1" i="1" spc="-4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 – Об утверждении  критериев оценки качества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медицинской</a:t>
            </a:r>
            <a:r>
              <a:rPr sz="20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помощи</a:t>
            </a:r>
            <a:endParaRPr sz="2000">
              <a:latin typeface="Times New Roman"/>
              <a:cs typeface="Times New Roman"/>
            </a:endParaRPr>
          </a:p>
          <a:p>
            <a:pPr marL="12700" marR="736600" algn="just">
              <a:lnSpc>
                <a:spcPct val="100000"/>
              </a:lnSpc>
              <a:spcBef>
                <a:spcPts val="509"/>
              </a:spcBef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Клинические рекомендации по диагностике и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лечению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рака  щитовидной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железы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(Утверждено на Заседании правления  Ассоциации онкологов России, Москва,</a:t>
            </a:r>
            <a:r>
              <a:rPr sz="20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2017)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09"/>
              </a:spcBef>
            </a:pPr>
            <a:r>
              <a:rPr sz="2000" b="1" i="1" dirty="0">
                <a:latin typeface="Times New Roman"/>
                <a:cs typeface="Times New Roman"/>
              </a:rPr>
              <a:t>Российские клинические рекомендации по диагностике и </a:t>
            </a:r>
            <a:r>
              <a:rPr sz="2000" b="1" i="1" spc="-5" dirty="0">
                <a:latin typeface="Times New Roman"/>
                <a:cs typeface="Times New Roman"/>
              </a:rPr>
              <a:t>лечению  </a:t>
            </a:r>
            <a:r>
              <a:rPr sz="2000" b="1" i="1" dirty="0">
                <a:latin typeface="Times New Roman"/>
                <a:cs typeface="Times New Roman"/>
              </a:rPr>
              <a:t>дифференцированного рака щитовидной </a:t>
            </a:r>
            <a:r>
              <a:rPr sz="2000" b="1" i="1" spc="-5" dirty="0">
                <a:latin typeface="Times New Roman"/>
                <a:cs typeface="Times New Roman"/>
              </a:rPr>
              <a:t>железы </a:t>
            </a:r>
            <a:r>
              <a:rPr sz="2000" b="1" i="1" dirty="0">
                <a:latin typeface="Times New Roman"/>
                <a:cs typeface="Times New Roman"/>
              </a:rPr>
              <a:t>у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взрослых.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929" y="443321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929" y="541238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379" y="620670"/>
            <a:ext cx="4840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Онкологический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диспансер…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584600"/>
            <a:ext cx="7742555" cy="85471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489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600" b="1" spc="-180" dirty="0">
                <a:latin typeface="Times New Roman"/>
                <a:cs typeface="Times New Roman"/>
              </a:rPr>
              <a:t>8). </a:t>
            </a:r>
            <a:r>
              <a:rPr sz="1600" b="1" spc="-5" dirty="0">
                <a:latin typeface="Times New Roman"/>
                <a:cs typeface="Times New Roman"/>
              </a:rPr>
              <a:t>Диспансер осуществляет следующие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функции:</a:t>
            </a:r>
            <a:endParaRPr sz="1600">
              <a:latin typeface="Times New Roman"/>
              <a:cs typeface="Times New Roman"/>
            </a:endParaRPr>
          </a:p>
          <a:p>
            <a:pPr marL="354330" marR="5080" indent="-341630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latin typeface="Times New Roman"/>
                <a:cs typeface="Times New Roman"/>
              </a:rPr>
              <a:t>оказание </a:t>
            </a:r>
            <a:r>
              <a:rPr sz="1600" spc="-10" dirty="0">
                <a:latin typeface="Times New Roman"/>
                <a:cs typeface="Times New Roman"/>
              </a:rPr>
              <a:t>специализированной, </a:t>
            </a:r>
            <a:r>
              <a:rPr sz="1600" dirty="0">
                <a:latin typeface="Times New Roman"/>
                <a:cs typeface="Times New Roman"/>
              </a:rPr>
              <a:t>в </a:t>
            </a:r>
            <a:r>
              <a:rPr sz="1600" spc="-5" dirty="0">
                <a:latin typeface="Times New Roman"/>
                <a:cs typeface="Times New Roman"/>
              </a:rPr>
              <a:t>том числе высокотехнологичной, медицинской помощи  больным </a:t>
            </a:r>
            <a:r>
              <a:rPr sz="1600" dirty="0">
                <a:latin typeface="Times New Roman"/>
                <a:cs typeface="Times New Roman"/>
              </a:rPr>
              <a:t>с </a:t>
            </a:r>
            <a:r>
              <a:rPr sz="1600" spc="-5" dirty="0">
                <a:latin typeface="Times New Roman"/>
                <a:cs typeface="Times New Roman"/>
              </a:rPr>
              <a:t>онкологическими </a:t>
            </a:r>
            <a:r>
              <a:rPr sz="1600" b="1" dirty="0">
                <a:latin typeface="Times New Roman"/>
                <a:cs typeface="Times New Roman"/>
              </a:rPr>
              <a:t>и </a:t>
            </a:r>
            <a:r>
              <a:rPr sz="1600" b="1" spc="-5" dirty="0">
                <a:latin typeface="Times New Roman"/>
                <a:cs typeface="Times New Roman"/>
              </a:rPr>
              <a:t>предопухолевыми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заболеваниями;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45201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52525" rIns="0" bIns="0" rtlCol="0">
            <a:spAutoFit/>
          </a:bodyPr>
          <a:lstStyle/>
          <a:p>
            <a:pPr marL="281940" marR="5080">
              <a:lnSpc>
                <a:spcPct val="996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С</a:t>
            </a:r>
            <a:r>
              <a:rPr dirty="0"/>
              <a:t>рок </a:t>
            </a:r>
            <a:r>
              <a:rPr spc="-10" dirty="0"/>
              <a:t>начала </a:t>
            </a:r>
            <a:r>
              <a:rPr spc="-5" dirty="0"/>
              <a:t>оказания </a:t>
            </a:r>
            <a:r>
              <a:rPr spc="-10" dirty="0"/>
              <a:t>специализированной, </a:t>
            </a:r>
            <a:r>
              <a:rPr dirty="0"/>
              <a:t>за </a:t>
            </a:r>
            <a:r>
              <a:rPr spc="-5" dirty="0"/>
              <a:t>исключением высокотехнологичной,  медицинской помощи больным </a:t>
            </a:r>
            <a:r>
              <a:rPr dirty="0"/>
              <a:t>с </a:t>
            </a:r>
            <a:r>
              <a:rPr spc="-5" dirty="0"/>
              <a:t>онкологическими заболеваниями </a:t>
            </a:r>
            <a:r>
              <a:rPr dirty="0"/>
              <a:t>в </a:t>
            </a:r>
            <a:r>
              <a:rPr spc="-5" dirty="0"/>
              <a:t>медицинской  организации, оказывающей медицинскую помощь больным </a:t>
            </a:r>
            <a:r>
              <a:rPr dirty="0"/>
              <a:t>с </a:t>
            </a:r>
            <a:r>
              <a:rPr spc="-5" dirty="0"/>
              <a:t>онкологическими  заболеваниями, не должен </a:t>
            </a:r>
            <a:r>
              <a:rPr spc="-10" dirty="0"/>
              <a:t>превышать </a:t>
            </a:r>
            <a:r>
              <a:rPr b="1" dirty="0">
                <a:latin typeface="Times New Roman"/>
                <a:cs typeface="Times New Roman"/>
              </a:rPr>
              <a:t>10 </a:t>
            </a:r>
            <a:r>
              <a:rPr b="1" spc="-5" dirty="0">
                <a:latin typeface="Times New Roman"/>
                <a:cs typeface="Times New Roman"/>
              </a:rPr>
              <a:t>календарных дней </a:t>
            </a:r>
            <a:r>
              <a:rPr dirty="0"/>
              <a:t>с </a:t>
            </a:r>
            <a:r>
              <a:rPr spc="-5" dirty="0"/>
              <a:t>даты гистологической  верификации злокачественного новообразования </a:t>
            </a:r>
            <a:r>
              <a:rPr b="1" spc="-5" dirty="0">
                <a:latin typeface="Times New Roman"/>
                <a:cs typeface="Times New Roman"/>
              </a:rPr>
              <a:t>или </a:t>
            </a:r>
            <a:r>
              <a:rPr b="1" dirty="0">
                <a:latin typeface="Times New Roman"/>
                <a:cs typeface="Times New Roman"/>
              </a:rPr>
              <a:t>15 </a:t>
            </a:r>
            <a:r>
              <a:rPr b="1" spc="-5" dirty="0">
                <a:latin typeface="Times New Roman"/>
                <a:cs typeface="Times New Roman"/>
              </a:rPr>
              <a:t>календарных дней </a:t>
            </a:r>
            <a:r>
              <a:rPr dirty="0"/>
              <a:t>с </a:t>
            </a:r>
            <a:r>
              <a:rPr spc="-5" dirty="0"/>
              <a:t>даты  установления предварительного диагноза злокачественного новообразования </a:t>
            </a:r>
            <a:r>
              <a:rPr spc="-925" dirty="0"/>
              <a:t>(MOTNAC)”</a:t>
            </a:r>
            <a:r>
              <a:rPr spc="-385" dirty="0"/>
              <a:t> </a:t>
            </a:r>
            <a:r>
              <a:rPr spc="-800" dirty="0"/>
              <a:t>или</a:t>
            </a:r>
            <a:r>
              <a:rPr spc="-385" dirty="0"/>
              <a:t> </a:t>
            </a:r>
            <a:r>
              <a:rPr dirty="0"/>
              <a:t>в </a:t>
            </a:r>
            <a:r>
              <a:rPr spc="-5" dirty="0"/>
              <a:t>случае  отсутствия </a:t>
            </a:r>
            <a:r>
              <a:rPr spc="-10" dirty="0"/>
              <a:t>медицинских </a:t>
            </a:r>
            <a:r>
              <a:rPr spc="-5" dirty="0"/>
              <a:t>показания для проведения патолого-анатомических </a:t>
            </a:r>
            <a:r>
              <a:rPr spc="-10" dirty="0"/>
              <a:t>исследований </a:t>
            </a:r>
            <a:r>
              <a:rPr dirty="0"/>
              <a:t>в  </a:t>
            </a:r>
            <a:r>
              <a:rPr spc="-5" dirty="0"/>
              <a:t>амбулаторных</a:t>
            </a:r>
            <a:r>
              <a:rPr dirty="0"/>
              <a:t> </a:t>
            </a:r>
            <a:r>
              <a:rPr spc="-5" dirty="0"/>
              <a:t>условиях).".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200" y="474055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830" y="4753250"/>
            <a:ext cx="8063865" cy="9982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Приказ Минздрава России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№ 915н от 15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ноября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2012 г. «Об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утверждении Порядка оказания  медицинской помощи взрослому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населению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по профилю «онкология»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редакции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2017 г. </a:t>
            </a:r>
            <a:r>
              <a:rPr sz="1600" spc="-925" dirty="0">
                <a:solidFill>
                  <a:srgbClr val="FF0000"/>
                </a:solidFill>
                <a:latin typeface="Times New Roman"/>
                <a:cs typeface="Times New Roman"/>
              </a:rPr>
              <a:t>(MOTNAC)”</a:t>
            </a:r>
            <a:r>
              <a:rPr sz="1600" spc="-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800" dirty="0">
                <a:solidFill>
                  <a:srgbClr val="FF0000"/>
                </a:solidFill>
                <a:latin typeface="Times New Roman"/>
                <a:cs typeface="Times New Roman"/>
              </a:rPr>
              <a:t>или</a:t>
            </a:r>
            <a:r>
              <a:rPr sz="1600" spc="-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с 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изменениями, внесенными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приказами МЗ РФ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№ 624н от 25.08.2016 г. и № 379н от  4.07.2017г.)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169" y="235860"/>
            <a:ext cx="7195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Коды и </a:t>
            </a:r>
            <a:r>
              <a:rPr sz="1800" spc="-10" dirty="0">
                <a:latin typeface="Times New Roman"/>
                <a:cs typeface="Times New Roman"/>
              </a:rPr>
              <a:t>группы </a:t>
            </a:r>
            <a:r>
              <a:rPr sz="1800" spc="-5" dirty="0">
                <a:latin typeface="Times New Roman"/>
                <a:cs typeface="Times New Roman"/>
              </a:rPr>
              <a:t>кодов злокачественных новообразований по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МКБ-10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1994" y="548284"/>
          <a:ext cx="7919720" cy="619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780"/>
                <a:gridCol w="1617980"/>
                <a:gridCol w="5394960"/>
              </a:tblGrid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группы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Код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ЗНО по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МКБ-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Злокачественное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новообразование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Губа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287780">
                        <a:lnSpc>
                          <a:spcPts val="1220"/>
                        </a:lnSpc>
                        <a:spcBef>
                          <a:spcPts val="36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01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7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Основание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языка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2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Другие 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неуточненные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части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языка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Десна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Дно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полости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рта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7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1270"/>
                        </a:lnSpc>
                      </a:pPr>
                      <a:r>
                        <a:rPr sz="1100" spc="-500" dirty="0">
                          <a:latin typeface="Times New Roman"/>
                          <a:cs typeface="Times New Roman"/>
                        </a:rPr>
                        <a:t>С06(MOTNAC)”</a:t>
                      </a:r>
                      <a:r>
                        <a:rPr sz="11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9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10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0-2)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7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Нёбо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2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неуточненные части полости рта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287780">
                        <a:lnSpc>
                          <a:spcPts val="1230"/>
                        </a:lnSpc>
                        <a:spcBef>
                          <a:spcPts val="35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07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75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Околоушная слюнная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железа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Другие 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неуточненные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большие слюнные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3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148080">
                        <a:lnSpc>
                          <a:spcPct val="928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С09  С10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С14.0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4607560">
                        <a:lnSpc>
                          <a:spcPts val="1230"/>
                        </a:lnSpc>
                        <a:spcBef>
                          <a:spcPts val="355"/>
                        </a:spcBef>
                      </a:pPr>
                      <a:r>
                        <a:rPr sz="1100" spc="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алина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Ротоглотка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182370">
                        <a:lnSpc>
                          <a:spcPts val="122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С11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14.0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Носоглотка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182370">
                        <a:lnSpc>
                          <a:spcPct val="928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С12  С13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14.0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4071620">
                        <a:lnSpc>
                          <a:spcPts val="1220"/>
                        </a:lnSpc>
                        <a:spcBef>
                          <a:spcPts val="3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Грушевидный синус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Гортаноглотка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Пищевод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Желудок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Тонкий кишечник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Ободочная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кишка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287780">
                        <a:lnSpc>
                          <a:spcPts val="1230"/>
                        </a:lnSpc>
                        <a:spcBef>
                          <a:spcPts val="35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19 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3527425">
                        <a:lnSpc>
                          <a:spcPts val="1230"/>
                        </a:lnSpc>
                        <a:spcBef>
                          <a:spcPts val="35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Ректосигмоидное соединение  Прямая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кишка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Задний проход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анальный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канал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Печень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3820" marR="5080" indent="-83185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Сроки по оказанию помощи пациентам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  </a:t>
            </a:r>
            <a:r>
              <a:rPr sz="2800" spc="-5" dirty="0">
                <a:latin typeface="Times New Roman"/>
                <a:cs typeface="Times New Roman"/>
              </a:rPr>
              <a:t>онкологическим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заболеванием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664" y="1601110"/>
          <a:ext cx="8237220" cy="429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965200">
                <a:tc>
                  <a:txBody>
                    <a:bodyPr/>
                    <a:lstStyle/>
                    <a:p>
                      <a:pPr marL="186690" marR="440690">
                        <a:lnSpc>
                          <a:spcPts val="14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Врач-специалист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–онколог  ПОК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742315">
                        <a:lnSpc>
                          <a:spcPts val="14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Гистологическая  верификация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диагноза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311785">
                        <a:lnSpc>
                          <a:spcPts val="14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Начало лечения в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онкологическом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диспансере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</a:tr>
              <a:tr h="1583689">
                <a:tc>
                  <a:txBody>
                    <a:bodyPr/>
                    <a:lstStyle/>
                    <a:p>
                      <a:pPr marL="186690" marR="584200">
                        <a:lnSpc>
                          <a:spcPts val="1400"/>
                        </a:lnSpc>
                        <a:spcBef>
                          <a:spcPts val="300"/>
                        </a:spcBef>
                        <a:buChar char="-"/>
                        <a:tabLst>
                          <a:tab pos="280670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до 5 дней –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проведение  консультации,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6690" marR="553085">
                        <a:lnSpc>
                          <a:spcPts val="1400"/>
                        </a:lnSpc>
                        <a:spcBef>
                          <a:spcPts val="10"/>
                        </a:spcBef>
                        <a:buChar char="-"/>
                        <a:tabLst>
                          <a:tab pos="280670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дней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клинический  диагноз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382905" indent="39370">
                        <a:lnSpc>
                          <a:spcPct val="836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до15 рабочих дней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даты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поступления биопсийного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материала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401955" indent="39370">
                        <a:lnSpc>
                          <a:spcPct val="83600"/>
                        </a:lnSpc>
                        <a:spcBef>
                          <a:spcPts val="29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-до 10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календарных дней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  даты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гистологической  верификации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ts val="126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 или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15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календарных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дней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6055" marR="349885">
                        <a:lnSpc>
                          <a:spcPct val="83600"/>
                        </a:lnSpc>
                        <a:spcBef>
                          <a:spcPts val="1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даты установления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предварительного диагноза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ЗНО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FD7E7"/>
                    </a:solidFill>
                  </a:tcPr>
                </a:tc>
              </a:tr>
              <a:tr h="372109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ДИАГНОСТИКА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рака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ЛЕЧЕНИЕ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рака: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186690">
                        <a:lnSpc>
                          <a:spcPts val="1650"/>
                        </a:lnSpc>
                        <a:spcBef>
                          <a:spcPts val="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Рекомендации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АОР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2017,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650"/>
                        </a:lnSpc>
                        <a:spcBef>
                          <a:spcPts val="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Рекомендации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АОР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2017.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186690">
                        <a:lnSpc>
                          <a:spcPts val="13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2018г.г.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3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2018г.г.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</a:tr>
              <a:tr h="179069">
                <a:tc>
                  <a:txBody>
                    <a:bodyPr/>
                    <a:lstStyle/>
                    <a:p>
                      <a:pPr marL="186690">
                        <a:lnSpc>
                          <a:spcPts val="13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Приказы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МЗ РФ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№203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3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Рекомендации RUSCO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2017,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186690">
                        <a:lnSpc>
                          <a:spcPts val="130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2017г.,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915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 от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2017г.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3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2018г.г.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Приказы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МЗ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РФ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</a:tr>
              <a:tr h="178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30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№203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 от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2017г.,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915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33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2017г.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760" y="256180"/>
            <a:ext cx="4364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Долгая дорога</a:t>
            </a:r>
            <a:r>
              <a:rPr sz="4400" spc="-5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…</a:t>
            </a:r>
            <a:endParaRPr sz="4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664" y="1269640"/>
          <a:ext cx="8237220" cy="55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/>
                <a:gridCol w="2376170"/>
                <a:gridCol w="5194300"/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</a:tr>
              <a:tr h="55372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90195">
                        <a:lnSpc>
                          <a:spcPts val="141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Врач специалист,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средний  медработник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Первичная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диагностика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FD7E7"/>
                    </a:solidFill>
                  </a:tcPr>
                </a:tc>
              </a:tr>
              <a:tr h="55117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Онколог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ПОК или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07645">
                        <a:lnSpc>
                          <a:spcPts val="14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Уточняющая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диагностика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направление 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специализированное  онкологическое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учреждение.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</a:tr>
              <a:tr h="1597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 marR="635000">
                        <a:lnSpc>
                          <a:spcPct val="836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Специализированное  онкологическое  учреждение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545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Завершающая диагностика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лечение: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4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Хирург-онколог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оперативное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лечение,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 marR="313690">
                        <a:lnSpc>
                          <a:spcPct val="837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Радиотерапевт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радиолог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лечение изотопами 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Клинический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онколог -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системная терапия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ПХТ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таргетная  терапия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мультикиназными ингибиторами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иммунная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терапия  Диспансеризация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Онколог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ПОК или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93115">
                        <a:lnSpc>
                          <a:spcPts val="1400"/>
                        </a:lnSpc>
                        <a:spcBef>
                          <a:spcPts val="3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Диспансеризация, реабилитация, паллиативная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помощь 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совместно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другими</a:t>
                      </a:r>
                      <a:r>
                        <a:rPr sz="1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специалистами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8ECF3"/>
                    </a:solidFill>
                  </a:tcPr>
                </a:tc>
              </a:tr>
              <a:tr h="19710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23189">
                        <a:lnSpc>
                          <a:spcPct val="837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Врачи-терапевты, врачи-  терапевты участковые,  врачи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общей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практики  (семейные врачи),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врачи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  паллиативной медицинской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помощи,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иные врачи-  специалисты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медицинские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работники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03505">
                        <a:lnSpc>
                          <a:spcPct val="836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Паллиативная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помощь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Приказ Минздрава России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14.04.2015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187н "Об утверждении Порядка оказания паллиативной  медицинской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помощи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взрослому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населению»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080" y="346350"/>
            <a:ext cx="60769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Приказы </a:t>
            </a:r>
            <a:r>
              <a:rPr sz="3200" dirty="0">
                <a:latin typeface="Times New Roman"/>
                <a:cs typeface="Times New Roman"/>
              </a:rPr>
              <a:t>МЗ </a:t>
            </a:r>
            <a:r>
              <a:rPr sz="3200" spc="-5" dirty="0">
                <a:latin typeface="Times New Roman"/>
                <a:cs typeface="Times New Roman"/>
              </a:rPr>
              <a:t>РФ, регулирующие  проведение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диспансеризации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109" y="1634130"/>
            <a:ext cx="856107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17780" indent="-339090">
              <a:lnSpc>
                <a:spcPct val="100499"/>
              </a:lnSpc>
              <a:spcBef>
                <a:spcPts val="100"/>
              </a:spcBef>
              <a:buClr>
                <a:srgbClr val="4E80BC"/>
              </a:buClr>
              <a:buFont typeface="Arial"/>
              <a:buChar char="•"/>
              <a:tabLst>
                <a:tab pos="363855" algn="l"/>
                <a:tab pos="364490" algn="l"/>
              </a:tabLst>
            </a:pPr>
            <a:r>
              <a:rPr sz="2750" spc="10" dirty="0">
                <a:latin typeface="Times New Roman"/>
                <a:cs typeface="Times New Roman"/>
              </a:rPr>
              <a:t>Приказ МЗ РФ №915н </a:t>
            </a:r>
            <a:r>
              <a:rPr sz="2750" spc="5" dirty="0">
                <a:latin typeface="Times New Roman"/>
                <a:cs typeface="Times New Roman"/>
              </a:rPr>
              <a:t>от </a:t>
            </a:r>
            <a:r>
              <a:rPr sz="2750" spc="10" dirty="0">
                <a:latin typeface="Times New Roman"/>
                <a:cs typeface="Times New Roman"/>
              </a:rPr>
              <a:t>15.11.2012 </a:t>
            </a:r>
            <a:r>
              <a:rPr sz="2750" spc="5" dirty="0">
                <a:latin typeface="Times New Roman"/>
                <a:cs typeface="Times New Roman"/>
              </a:rPr>
              <a:t>г. </a:t>
            </a:r>
            <a:r>
              <a:rPr sz="2750" spc="10" dirty="0">
                <a:latin typeface="Times New Roman"/>
                <a:cs typeface="Times New Roman"/>
              </a:rPr>
              <a:t>"Об  утверждении </a:t>
            </a:r>
            <a:r>
              <a:rPr sz="2750" spc="5" dirty="0">
                <a:latin typeface="Times New Roman"/>
                <a:cs typeface="Times New Roman"/>
              </a:rPr>
              <a:t>Порядка </a:t>
            </a:r>
            <a:r>
              <a:rPr sz="2750" spc="10" dirty="0">
                <a:latin typeface="Times New Roman"/>
                <a:cs typeface="Times New Roman"/>
              </a:rPr>
              <a:t>оказания медицинской помощи  </a:t>
            </a:r>
            <a:r>
              <a:rPr sz="2750" spc="5" dirty="0">
                <a:latin typeface="Times New Roman"/>
                <a:cs typeface="Times New Roman"/>
              </a:rPr>
              <a:t>взрослому </a:t>
            </a:r>
            <a:r>
              <a:rPr sz="2750" spc="10" dirty="0">
                <a:latin typeface="Times New Roman"/>
                <a:cs typeface="Times New Roman"/>
              </a:rPr>
              <a:t>населению по профилю </a:t>
            </a:r>
            <a:r>
              <a:rPr sz="2750" spc="5" dirty="0">
                <a:latin typeface="Times New Roman"/>
                <a:cs typeface="Times New Roman"/>
              </a:rPr>
              <a:t>"онкология»  </a:t>
            </a:r>
            <a:r>
              <a:rPr sz="2750" spc="-1590" dirty="0">
                <a:latin typeface="Times New Roman"/>
                <a:cs typeface="Times New Roman"/>
              </a:rPr>
              <a:t>(MOTNAC)”</a:t>
            </a:r>
            <a:r>
              <a:rPr sz="2750" spc="-660" dirty="0">
                <a:latin typeface="Times New Roman"/>
                <a:cs typeface="Times New Roman"/>
              </a:rPr>
              <a:t> </a:t>
            </a:r>
            <a:r>
              <a:rPr sz="2750" spc="-1375" dirty="0">
                <a:latin typeface="Times New Roman"/>
                <a:cs typeface="Times New Roman"/>
              </a:rPr>
              <a:t>или</a:t>
            </a:r>
            <a:r>
              <a:rPr sz="2750" spc="-65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приложение 1 – </a:t>
            </a:r>
            <a:r>
              <a:rPr sz="2750" spc="5" dirty="0">
                <a:latin typeface="Times New Roman"/>
                <a:cs typeface="Times New Roman"/>
              </a:rPr>
              <a:t>работа онкологического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кабинета).</a:t>
            </a:r>
            <a:endParaRPr sz="2750">
              <a:latin typeface="Times New Roman"/>
              <a:cs typeface="Times New Roman"/>
            </a:endParaRPr>
          </a:p>
          <a:p>
            <a:pPr marL="364490" marR="1016000" indent="-339090">
              <a:lnSpc>
                <a:spcPct val="100600"/>
              </a:lnSpc>
              <a:spcBef>
                <a:spcPts val="690"/>
              </a:spcBef>
            </a:pPr>
            <a:r>
              <a:rPr sz="4125" spc="165" baseline="9090" dirty="0">
                <a:solidFill>
                  <a:srgbClr val="4E80BC"/>
                </a:solidFill>
                <a:latin typeface="Symbol"/>
                <a:cs typeface="Symbol"/>
              </a:rPr>
              <a:t></a:t>
            </a:r>
            <a:r>
              <a:rPr sz="2750" spc="110" dirty="0">
                <a:latin typeface="Times New Roman"/>
                <a:cs typeface="Times New Roman"/>
              </a:rPr>
              <a:t>Приказ </a:t>
            </a:r>
            <a:r>
              <a:rPr sz="2750" spc="10" dirty="0">
                <a:latin typeface="Times New Roman"/>
                <a:cs typeface="Times New Roman"/>
              </a:rPr>
              <a:t>МЗ РФ </a:t>
            </a:r>
            <a:r>
              <a:rPr sz="2750" spc="15" dirty="0">
                <a:latin typeface="Times New Roman"/>
                <a:cs typeface="Times New Roman"/>
              </a:rPr>
              <a:t>№ </a:t>
            </a:r>
            <a:r>
              <a:rPr sz="2750" spc="10" dirty="0">
                <a:latin typeface="Times New Roman"/>
                <a:cs typeface="Times New Roman"/>
              </a:rPr>
              <a:t>135 </a:t>
            </a:r>
            <a:r>
              <a:rPr sz="2750" spc="5" dirty="0">
                <a:latin typeface="Times New Roman"/>
                <a:cs typeface="Times New Roman"/>
              </a:rPr>
              <a:t>от </a:t>
            </a:r>
            <a:r>
              <a:rPr sz="2750" spc="10" dirty="0">
                <a:latin typeface="Times New Roman"/>
                <a:cs typeface="Times New Roman"/>
              </a:rPr>
              <a:t>19 </a:t>
            </a:r>
            <a:r>
              <a:rPr sz="2750" spc="5" dirty="0">
                <a:latin typeface="Times New Roman"/>
                <a:cs typeface="Times New Roman"/>
              </a:rPr>
              <a:t>апреля 1999г. </a:t>
            </a:r>
            <a:r>
              <a:rPr sz="2750" spc="10" dirty="0">
                <a:latin typeface="Times New Roman"/>
                <a:cs typeface="Times New Roman"/>
              </a:rPr>
              <a:t>«О  совершенствовании системы Государственного  ракового</a:t>
            </a:r>
            <a:r>
              <a:rPr sz="2750" spc="5" dirty="0">
                <a:latin typeface="Times New Roman"/>
                <a:cs typeface="Times New Roman"/>
              </a:rPr>
              <a:t> регистра»</a:t>
            </a:r>
            <a:endParaRPr sz="2750">
              <a:latin typeface="Times New Roman"/>
              <a:cs typeface="Times New Roman"/>
            </a:endParaRPr>
          </a:p>
          <a:p>
            <a:pPr marL="364490" marR="1115695" indent="-339090">
              <a:lnSpc>
                <a:spcPct val="100600"/>
              </a:lnSpc>
              <a:spcBef>
                <a:spcPts val="690"/>
              </a:spcBef>
            </a:pPr>
            <a:r>
              <a:rPr sz="4125" spc="165" baseline="9090" dirty="0">
                <a:solidFill>
                  <a:srgbClr val="4E80BC"/>
                </a:solidFill>
                <a:latin typeface="Symbol"/>
                <a:cs typeface="Symbol"/>
              </a:rPr>
              <a:t></a:t>
            </a:r>
            <a:r>
              <a:rPr sz="2750" spc="110" dirty="0">
                <a:latin typeface="Times New Roman"/>
                <a:cs typeface="Times New Roman"/>
              </a:rPr>
              <a:t>Приказ </a:t>
            </a:r>
            <a:r>
              <a:rPr sz="2750" spc="10" dirty="0">
                <a:latin typeface="Times New Roman"/>
                <a:cs typeface="Times New Roman"/>
              </a:rPr>
              <a:t>МЗ РФ </a:t>
            </a:r>
            <a:r>
              <a:rPr sz="2750" spc="15" dirty="0">
                <a:latin typeface="Times New Roman"/>
                <a:cs typeface="Times New Roman"/>
              </a:rPr>
              <a:t>№ </a:t>
            </a:r>
            <a:r>
              <a:rPr sz="2750" spc="10" dirty="0">
                <a:latin typeface="Times New Roman"/>
                <a:cs typeface="Times New Roman"/>
              </a:rPr>
              <a:t>203 </a:t>
            </a:r>
            <a:r>
              <a:rPr sz="2750" spc="5" dirty="0">
                <a:latin typeface="Times New Roman"/>
                <a:cs typeface="Times New Roman"/>
              </a:rPr>
              <a:t>от </a:t>
            </a:r>
            <a:r>
              <a:rPr sz="2750" spc="10" dirty="0">
                <a:latin typeface="Times New Roman"/>
                <a:cs typeface="Times New Roman"/>
              </a:rPr>
              <a:t>10 </a:t>
            </a:r>
            <a:r>
              <a:rPr sz="2750" spc="5" dirty="0">
                <a:latin typeface="Times New Roman"/>
                <a:cs typeface="Times New Roman"/>
              </a:rPr>
              <a:t>мая </a:t>
            </a:r>
            <a:r>
              <a:rPr sz="2750" spc="10" dirty="0">
                <a:latin typeface="Times New Roman"/>
                <a:cs typeface="Times New Roman"/>
              </a:rPr>
              <a:t>2017 </a:t>
            </a:r>
            <a:r>
              <a:rPr sz="2750" spc="5" dirty="0">
                <a:latin typeface="Times New Roman"/>
                <a:cs typeface="Times New Roman"/>
              </a:rPr>
              <a:t>г. «Об  </a:t>
            </a:r>
            <a:r>
              <a:rPr sz="2750" spc="10" dirty="0">
                <a:latin typeface="Times New Roman"/>
                <a:cs typeface="Times New Roman"/>
              </a:rPr>
              <a:t>утверждении критериев </a:t>
            </a:r>
            <a:r>
              <a:rPr sz="2750" spc="5" dirty="0">
                <a:latin typeface="Times New Roman"/>
                <a:cs typeface="Times New Roman"/>
              </a:rPr>
              <a:t>качества </a:t>
            </a:r>
            <a:r>
              <a:rPr sz="2750" spc="10" dirty="0">
                <a:latin typeface="Times New Roman"/>
                <a:cs typeface="Times New Roman"/>
              </a:rPr>
              <a:t>медицинской  помощи».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0025" marR="5080" indent="-1156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Стадии заболевания </a:t>
            </a:r>
            <a:r>
              <a:rPr dirty="0"/>
              <a:t>и </a:t>
            </a:r>
            <a:r>
              <a:rPr spc="-5" dirty="0"/>
              <a:t>группы диспансерного  учета онкологических</a:t>
            </a:r>
            <a:r>
              <a:rPr dirty="0"/>
              <a:t> </a:t>
            </a:r>
            <a:r>
              <a:rPr spc="-5" dirty="0"/>
              <a:t>больных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929" y="1531260"/>
            <a:ext cx="8099425" cy="326009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4965" algn="l"/>
                <a:tab pos="355600" algn="l"/>
                <a:tab pos="1831339" algn="l"/>
                <a:tab pos="2242185" algn="l"/>
                <a:tab pos="2683510" algn="l"/>
                <a:tab pos="3361054" algn="l"/>
                <a:tab pos="4072890" algn="l"/>
              </a:tabLst>
            </a:pPr>
            <a:r>
              <a:rPr sz="3200" dirty="0">
                <a:latin typeface="Times New Roman"/>
                <a:cs typeface="Times New Roman"/>
              </a:rPr>
              <a:t>Стадии	0	I	</a:t>
            </a:r>
            <a:r>
              <a:rPr sz="3200" spc="-5" dirty="0">
                <a:latin typeface="Times New Roman"/>
                <a:cs typeface="Times New Roman"/>
              </a:rPr>
              <a:t>II	</a:t>
            </a:r>
            <a:r>
              <a:rPr sz="3200" dirty="0">
                <a:latin typeface="Times New Roman"/>
                <a:cs typeface="Times New Roman"/>
              </a:rPr>
              <a:t>III	</a:t>
            </a:r>
            <a:r>
              <a:rPr sz="3200" spc="-5" dirty="0">
                <a:latin typeface="Times New Roman"/>
                <a:cs typeface="Times New Roman"/>
              </a:rPr>
              <a:t>IV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  <a:tab pos="5989320" algn="l"/>
                <a:tab pos="6666865" algn="l"/>
                <a:tab pos="7378065" algn="l"/>
              </a:tabLst>
            </a:pPr>
            <a:r>
              <a:rPr sz="3200" dirty="0">
                <a:latin typeface="Times New Roman"/>
                <a:cs typeface="Times New Roman"/>
              </a:rPr>
              <a:t>Группы диспансерного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учета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	</a:t>
            </a:r>
            <a:r>
              <a:rPr sz="3200" spc="-5" dirty="0">
                <a:latin typeface="Times New Roman"/>
                <a:cs typeface="Times New Roman"/>
              </a:rPr>
              <a:t>II	III	</a:t>
            </a:r>
            <a:r>
              <a:rPr sz="3200" dirty="0">
                <a:latin typeface="Times New Roman"/>
                <a:cs typeface="Times New Roman"/>
              </a:rPr>
              <a:t>IV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Стадия заболевания, с которой больной </a:t>
            </a:r>
            <a:r>
              <a:rPr sz="3200" spc="-5" dirty="0">
                <a:latin typeface="Times New Roman"/>
                <a:cs typeface="Times New Roman"/>
              </a:rPr>
              <a:t>взят  </a:t>
            </a:r>
            <a:r>
              <a:rPr sz="3200" dirty="0">
                <a:latin typeface="Times New Roman"/>
                <a:cs typeface="Times New Roman"/>
              </a:rPr>
              <a:t>на учет, </a:t>
            </a:r>
            <a:r>
              <a:rPr sz="3200" spc="-5" dirty="0">
                <a:latin typeface="Times New Roman"/>
                <a:cs typeface="Times New Roman"/>
              </a:rPr>
              <a:t>на </a:t>
            </a:r>
            <a:r>
              <a:rPr sz="3200" dirty="0">
                <a:latin typeface="Times New Roman"/>
                <a:cs typeface="Times New Roman"/>
              </a:rPr>
              <a:t>протяжении </a:t>
            </a:r>
            <a:r>
              <a:rPr sz="3200" spc="-5" dirty="0">
                <a:latin typeface="Times New Roman"/>
                <a:cs typeface="Times New Roman"/>
              </a:rPr>
              <a:t>жизни </a:t>
            </a:r>
            <a:r>
              <a:rPr sz="3200" dirty="0">
                <a:latin typeface="Times New Roman"/>
                <a:cs typeface="Times New Roman"/>
              </a:rPr>
              <a:t>не меняется,  группа диспансерного учета может  меняться.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9570" y="498750"/>
            <a:ext cx="3323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О</a:t>
            </a:r>
            <a:r>
              <a:rPr sz="4400" spc="-10" dirty="0">
                <a:latin typeface="Times New Roman"/>
                <a:cs typeface="Times New Roman"/>
              </a:rPr>
              <a:t>п</a:t>
            </a:r>
            <a:r>
              <a:rPr sz="4400" spc="-5" dirty="0">
                <a:latin typeface="Times New Roman"/>
                <a:cs typeface="Times New Roman"/>
              </a:rPr>
              <a:t>ре</a:t>
            </a:r>
            <a:r>
              <a:rPr sz="4400" dirty="0">
                <a:latin typeface="Times New Roman"/>
                <a:cs typeface="Times New Roman"/>
              </a:rPr>
              <a:t>де</a:t>
            </a:r>
            <a:r>
              <a:rPr sz="4400" spc="-5" dirty="0">
                <a:latin typeface="Times New Roman"/>
                <a:cs typeface="Times New Roman"/>
              </a:rPr>
              <a:t>л</a:t>
            </a:r>
            <a:r>
              <a:rPr sz="4400" dirty="0">
                <a:latin typeface="Times New Roman"/>
                <a:cs typeface="Times New Roman"/>
              </a:rPr>
              <a:t>е</a:t>
            </a:r>
            <a:r>
              <a:rPr sz="4400" spc="-10" dirty="0">
                <a:latin typeface="Times New Roman"/>
                <a:cs typeface="Times New Roman"/>
              </a:rPr>
              <a:t>ни</a:t>
            </a:r>
            <a:r>
              <a:rPr sz="4400" dirty="0">
                <a:latin typeface="Times New Roman"/>
                <a:cs typeface="Times New Roman"/>
              </a:rPr>
              <a:t>е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634130"/>
            <a:ext cx="8099425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5080" indent="-34163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Times New Roman"/>
                <a:cs typeface="Times New Roman"/>
              </a:rPr>
              <a:t>Диспансерное </a:t>
            </a:r>
            <a:r>
              <a:rPr sz="3200" spc="-5" dirty="0">
                <a:latin typeface="Times New Roman"/>
                <a:cs typeface="Times New Roman"/>
              </a:rPr>
              <a:t>обслуживание </a:t>
            </a:r>
            <a:r>
              <a:rPr sz="3200" dirty="0">
                <a:latin typeface="Times New Roman"/>
                <a:cs typeface="Times New Roman"/>
              </a:rPr>
              <a:t>– это система  активных медико-санитарных мероприятий,  обеспечивающих систематическое  </a:t>
            </a:r>
            <a:r>
              <a:rPr sz="3200" spc="-5" dirty="0">
                <a:latin typeface="Times New Roman"/>
                <a:cs typeface="Times New Roman"/>
              </a:rPr>
              <a:t>наблюдение за </a:t>
            </a:r>
            <a:r>
              <a:rPr sz="3200" dirty="0">
                <a:latin typeface="Times New Roman"/>
                <a:cs typeface="Times New Roman"/>
              </a:rPr>
              <a:t>состоянием здоровья </a:t>
            </a:r>
            <a:r>
              <a:rPr sz="3200" spc="-5" dirty="0">
                <a:latin typeface="Times New Roman"/>
                <a:cs typeface="Times New Roman"/>
              </a:rPr>
              <a:t>людей,  </a:t>
            </a:r>
            <a:r>
              <a:rPr sz="3200" dirty="0">
                <a:latin typeface="Times New Roman"/>
                <a:cs typeface="Times New Roman"/>
              </a:rPr>
              <a:t>оказание </a:t>
            </a:r>
            <a:r>
              <a:rPr sz="3200" spc="-5" dirty="0">
                <a:latin typeface="Times New Roman"/>
                <a:cs typeface="Times New Roman"/>
              </a:rPr>
              <a:t>лечебной </a:t>
            </a:r>
            <a:r>
              <a:rPr sz="3200" dirty="0">
                <a:latin typeface="Times New Roman"/>
                <a:cs typeface="Times New Roman"/>
              </a:rPr>
              <a:t>и профилактической  помощи, оздоровление </a:t>
            </a:r>
            <a:r>
              <a:rPr sz="3200" spc="-5" dirty="0">
                <a:latin typeface="Times New Roman"/>
                <a:cs typeface="Times New Roman"/>
              </a:rPr>
              <a:t>условий </a:t>
            </a:r>
            <a:r>
              <a:rPr sz="3200" dirty="0">
                <a:latin typeface="Times New Roman"/>
                <a:cs typeface="Times New Roman"/>
              </a:rPr>
              <a:t>труда, </a:t>
            </a:r>
            <a:r>
              <a:rPr sz="3200" spc="-5" dirty="0">
                <a:latin typeface="Times New Roman"/>
                <a:cs typeface="Times New Roman"/>
              </a:rPr>
              <a:t>быта,  </a:t>
            </a:r>
            <a:r>
              <a:rPr sz="3200" dirty="0">
                <a:latin typeface="Times New Roman"/>
                <a:cs typeface="Times New Roman"/>
              </a:rPr>
              <a:t>окружающей среды </a:t>
            </a:r>
            <a:r>
              <a:rPr sz="3200" spc="-1650" dirty="0">
                <a:latin typeface="Times New Roman"/>
                <a:cs typeface="Times New Roman"/>
              </a:rPr>
              <a:t>(MOTNAC)”</a:t>
            </a:r>
            <a:r>
              <a:rPr sz="3200" spc="-685" dirty="0">
                <a:latin typeface="Times New Roman"/>
                <a:cs typeface="Times New Roman"/>
              </a:rPr>
              <a:t> </a:t>
            </a:r>
            <a:r>
              <a:rPr sz="3200" spc="-1430" dirty="0">
                <a:latin typeface="Times New Roman"/>
                <a:cs typeface="Times New Roman"/>
              </a:rPr>
              <a:t>или</a:t>
            </a:r>
            <a:r>
              <a:rPr sz="3200" spc="-680" dirty="0">
                <a:latin typeface="Times New Roman"/>
                <a:cs typeface="Times New Roman"/>
              </a:rPr>
              <a:t> </a:t>
            </a:r>
            <a:r>
              <a:rPr sz="3200" spc="-229" dirty="0">
                <a:latin typeface="Times New Roman"/>
                <a:cs typeface="Times New Roman"/>
              </a:rPr>
              <a:t>В.И.Мишура,  </a:t>
            </a:r>
            <a:r>
              <a:rPr sz="3200" dirty="0">
                <a:latin typeface="Times New Roman"/>
                <a:cs typeface="Times New Roman"/>
              </a:rPr>
              <a:t>Н.Я.Шабашова, Н.М.Бармина,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1982)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680" y="1874160"/>
            <a:ext cx="786638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Диспансеризация онкологических </a:t>
            </a:r>
            <a:r>
              <a:rPr sz="3200" b="0" spc="-5" dirty="0">
                <a:latin typeface="Times New Roman"/>
                <a:cs typeface="Times New Roman"/>
              </a:rPr>
              <a:t>больных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–  комплекс регулярно </a:t>
            </a:r>
            <a:r>
              <a:rPr sz="3200" b="0" spc="-5" dirty="0">
                <a:latin typeface="Times New Roman"/>
                <a:cs typeface="Times New Roman"/>
              </a:rPr>
              <a:t>проводимых </a:t>
            </a:r>
            <a:r>
              <a:rPr sz="3200" b="0" dirty="0">
                <a:latin typeface="Times New Roman"/>
                <a:cs typeface="Times New Roman"/>
              </a:rPr>
              <a:t>онкологом  лечебно- профилактических мероприятий,  </a:t>
            </a:r>
            <a:r>
              <a:rPr sz="3200" b="0" spc="-5" dirty="0">
                <a:latin typeface="Times New Roman"/>
                <a:cs typeface="Times New Roman"/>
              </a:rPr>
              <a:t>направленных </a:t>
            </a:r>
            <a:r>
              <a:rPr sz="3200" b="0" dirty="0">
                <a:latin typeface="Times New Roman"/>
                <a:cs typeface="Times New Roman"/>
              </a:rPr>
              <a:t>на сохранение и укрепление  </a:t>
            </a:r>
            <a:r>
              <a:rPr sz="3200" b="0" spc="-5" dirty="0">
                <a:latin typeface="Times New Roman"/>
                <a:cs typeface="Times New Roman"/>
              </a:rPr>
              <a:t>здоровья </a:t>
            </a:r>
            <a:r>
              <a:rPr sz="3200" b="0" dirty="0">
                <a:latin typeface="Times New Roman"/>
                <a:cs typeface="Times New Roman"/>
              </a:rPr>
              <a:t>этой категории</a:t>
            </a:r>
            <a:r>
              <a:rPr sz="3200" b="0" spc="1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больных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329" y="498750"/>
            <a:ext cx="8351520" cy="3453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13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Times New Roman"/>
                <a:cs typeface="Times New Roman"/>
              </a:rPr>
              <a:t>Диспансерное</a:t>
            </a:r>
            <a:r>
              <a:rPr sz="4400" b="1" spc="-2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наблюдение</a:t>
            </a:r>
            <a:endParaRPr sz="4400">
              <a:latin typeface="Times New Roman"/>
              <a:cs typeface="Times New Roman"/>
            </a:endParaRPr>
          </a:p>
          <a:p>
            <a:pPr marL="138430" algn="ctr">
              <a:lnSpc>
                <a:spcPct val="100000"/>
              </a:lnSpc>
              <a:spcBef>
                <a:spcPts val="3669"/>
              </a:spcBef>
            </a:pPr>
            <a:r>
              <a:rPr sz="4400" spc="-5" dirty="0">
                <a:latin typeface="Times New Roman"/>
                <a:cs typeface="Times New Roman"/>
              </a:rPr>
              <a:t>Онкологические</a:t>
            </a:r>
            <a:r>
              <a:rPr sz="4400" spc="-1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больные</a:t>
            </a:r>
            <a:endParaRPr sz="4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20800"/>
              </a:lnSpc>
            </a:pPr>
            <a:r>
              <a:rPr sz="4400" spc="-2545" dirty="0">
                <a:latin typeface="Times New Roman"/>
                <a:cs typeface="Times New Roman"/>
              </a:rPr>
              <a:t>(MOTNAC)”</a:t>
            </a:r>
            <a:r>
              <a:rPr sz="4400" spc="-1055" dirty="0">
                <a:latin typeface="Times New Roman"/>
                <a:cs typeface="Times New Roman"/>
              </a:rPr>
              <a:t> </a:t>
            </a:r>
            <a:r>
              <a:rPr sz="4400" spc="-2200" dirty="0">
                <a:latin typeface="Times New Roman"/>
                <a:cs typeface="Times New Roman"/>
              </a:rPr>
              <a:t>или</a:t>
            </a:r>
            <a:r>
              <a:rPr sz="4400" spc="-105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за исключением базалиомы кожи)  наблюдаются</a:t>
            </a:r>
            <a:r>
              <a:rPr sz="4400" spc="-2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пожизненно!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850" y="2058310"/>
            <a:ext cx="833691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3335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Цель </a:t>
            </a:r>
            <a:r>
              <a:rPr sz="4400" spc="-10" dirty="0">
                <a:latin typeface="Times New Roman"/>
                <a:cs typeface="Times New Roman"/>
              </a:rPr>
              <a:t>диспансеризации:  </a:t>
            </a:r>
            <a:r>
              <a:rPr sz="4400" b="0" spc="-5" dirty="0">
                <a:latin typeface="Times New Roman"/>
                <a:cs typeface="Times New Roman"/>
              </a:rPr>
              <a:t>сохранение </a:t>
            </a:r>
            <a:r>
              <a:rPr sz="4400" b="0" dirty="0">
                <a:latin typeface="Times New Roman"/>
                <a:cs typeface="Times New Roman"/>
              </a:rPr>
              <a:t>и </a:t>
            </a:r>
            <a:r>
              <a:rPr sz="4400" b="0" spc="-5" dirty="0">
                <a:latin typeface="Times New Roman"/>
                <a:cs typeface="Times New Roman"/>
              </a:rPr>
              <a:t>укрепление</a:t>
            </a:r>
            <a:r>
              <a:rPr sz="4400" b="0" spc="-75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здоровья  больных</a:t>
            </a:r>
            <a:r>
              <a:rPr sz="4400" b="0" spc="-10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новообразованиями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950" y="498750"/>
            <a:ext cx="5621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Группы</a:t>
            </a:r>
            <a:r>
              <a:rPr sz="4400" spc="-50" dirty="0"/>
              <a:t> </a:t>
            </a:r>
            <a:r>
              <a:rPr sz="4400" spc="-5" dirty="0"/>
              <a:t>диспансерного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7809" y="1634130"/>
            <a:ext cx="8473440" cy="42354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5080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 – больной с подозрением на злокачественное  новообразование</a:t>
            </a:r>
            <a:endParaRPr sz="3200">
              <a:latin typeface="Times New Roman"/>
              <a:cs typeface="Times New Roman"/>
            </a:endParaRPr>
          </a:p>
          <a:p>
            <a:pPr marL="354965" marR="187833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II – </a:t>
            </a:r>
            <a:r>
              <a:rPr sz="3200" spc="-5" dirty="0">
                <a:latin typeface="Times New Roman"/>
                <a:cs typeface="Times New Roman"/>
              </a:rPr>
              <a:t>больной со злокачественным  </a:t>
            </a:r>
            <a:r>
              <a:rPr sz="3200" dirty="0">
                <a:latin typeface="Times New Roman"/>
                <a:cs typeface="Times New Roman"/>
              </a:rPr>
              <a:t>новообразованием, нуждающийся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  противоопухолевом </a:t>
            </a:r>
            <a:r>
              <a:rPr sz="3200" spc="-5" dirty="0">
                <a:latin typeface="Times New Roman"/>
                <a:cs typeface="Times New Roman"/>
              </a:rPr>
              <a:t>лечении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III – </a:t>
            </a:r>
            <a:r>
              <a:rPr sz="3200" spc="-5" dirty="0">
                <a:latin typeface="Times New Roman"/>
                <a:cs typeface="Times New Roman"/>
              </a:rPr>
              <a:t>радикально излеченные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больные</a:t>
            </a:r>
            <a:endParaRPr sz="3200">
              <a:latin typeface="Times New Roman"/>
              <a:cs typeface="Times New Roman"/>
            </a:endParaRPr>
          </a:p>
          <a:p>
            <a:pPr marL="354965" marR="6096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IV – инкурабельные </a:t>
            </a:r>
            <a:r>
              <a:rPr sz="3200" spc="-5" dirty="0">
                <a:latin typeface="Times New Roman"/>
                <a:cs typeface="Times New Roman"/>
              </a:rPr>
              <a:t>больные, </a:t>
            </a:r>
            <a:r>
              <a:rPr sz="3200" dirty="0">
                <a:latin typeface="Times New Roman"/>
                <a:cs typeface="Times New Roman"/>
              </a:rPr>
              <a:t>нуждающиеся в  симптоматическом</a:t>
            </a:r>
            <a:r>
              <a:rPr sz="3200" spc="-5" dirty="0">
                <a:latin typeface="Times New Roman"/>
                <a:cs typeface="Times New Roman"/>
              </a:rPr>
              <a:t> лечении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929" y="479700"/>
            <a:ext cx="5318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Задачи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диспансеризации: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284880"/>
            <a:ext cx="13271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830" y="1303930"/>
            <a:ext cx="8174355" cy="464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Профилактика рецидивов заболевания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вторичных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опухолей</a:t>
            </a:r>
            <a:endParaRPr sz="2400">
              <a:latin typeface="Times New Roman"/>
              <a:cs typeface="Times New Roman"/>
            </a:endParaRPr>
          </a:p>
          <a:p>
            <a:pPr marL="12700" marR="778510">
              <a:lnSpc>
                <a:spcPct val="79900"/>
              </a:lnSpc>
              <a:spcBef>
                <a:spcPts val="595"/>
              </a:spcBef>
            </a:pPr>
            <a:r>
              <a:rPr sz="2400" spc="-5" dirty="0">
                <a:latin typeface="Times New Roman"/>
                <a:cs typeface="Times New Roman"/>
              </a:rPr>
              <a:t>Гормональная, иммунная, психологическая, социальная,  трудовая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реабилитация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79900"/>
              </a:lnSpc>
              <a:spcBef>
                <a:spcPts val="600"/>
              </a:spcBef>
              <a:tabLst>
                <a:tab pos="2465705" algn="l"/>
                <a:tab pos="3555365" algn="l"/>
              </a:tabLst>
            </a:pPr>
            <a:r>
              <a:rPr sz="2400" spc="-5" dirty="0">
                <a:latin typeface="Times New Roman"/>
                <a:cs typeface="Times New Roman"/>
              </a:rPr>
              <a:t>Ранняя диагностика рецидивов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метастазов злокачественного  новообразования,	вторых	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последующих опухолей т.е.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00"/>
              </a:lnSpc>
            </a:pPr>
            <a:r>
              <a:rPr sz="2400" spc="-5" dirty="0">
                <a:latin typeface="Times New Roman"/>
                <a:cs typeface="Times New Roman"/>
              </a:rPr>
              <a:t>ПМЗО</a:t>
            </a:r>
            <a:endParaRPr sz="2400">
              <a:latin typeface="Times New Roman"/>
              <a:cs typeface="Times New Roman"/>
            </a:endParaRPr>
          </a:p>
          <a:p>
            <a:pPr marL="12700" marR="1560830">
              <a:lnSpc>
                <a:spcPts val="231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Своевременная организация специализированного  противоопухолевого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лечения</a:t>
            </a:r>
            <a:endParaRPr sz="2400">
              <a:latin typeface="Times New Roman"/>
              <a:cs typeface="Times New Roman"/>
            </a:endParaRPr>
          </a:p>
          <a:p>
            <a:pPr marL="12700" marR="1939289">
              <a:lnSpc>
                <a:spcPct val="79900"/>
              </a:lnSpc>
              <a:spcBef>
                <a:spcPts val="615"/>
              </a:spcBef>
            </a:pPr>
            <a:r>
              <a:rPr sz="2400" spc="-5" dirty="0">
                <a:latin typeface="Times New Roman"/>
                <a:cs typeface="Times New Roman"/>
              </a:rPr>
              <a:t>Паллиативная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симптоматическая терапия при  прогрессировании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заболевания</a:t>
            </a:r>
            <a:endParaRPr sz="2400">
              <a:latin typeface="Times New Roman"/>
              <a:cs typeface="Times New Roman"/>
            </a:endParaRPr>
          </a:p>
          <a:p>
            <a:pPr marL="12700" marR="545465">
              <a:lnSpc>
                <a:spcPct val="799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Санитарно-просветительная противораковая работа,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том  </a:t>
            </a:r>
            <a:r>
              <a:rPr sz="2400" dirty="0">
                <a:latin typeface="Times New Roman"/>
                <a:cs typeface="Times New Roman"/>
              </a:rPr>
              <a:t>числе </a:t>
            </a:r>
            <a:r>
              <a:rPr sz="2400" spc="-5" dirty="0">
                <a:latin typeface="Times New Roman"/>
                <a:cs typeface="Times New Roman"/>
              </a:rPr>
              <a:t>обучение самостоятельным методам обследования  визуальных органов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Times New Roman"/>
                <a:cs typeface="Times New Roman"/>
              </a:rPr>
              <a:t>Инвентаризация полицевого учета онкологических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больных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929" y="231358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929" y="326608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929" y="392648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929" y="45881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929" y="55406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769" y="218080"/>
            <a:ext cx="8011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Коды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группы </a:t>
            </a:r>
            <a:r>
              <a:rPr sz="2000" dirty="0">
                <a:latin typeface="Times New Roman"/>
                <a:cs typeface="Times New Roman"/>
              </a:rPr>
              <a:t>кодов </a:t>
            </a:r>
            <a:r>
              <a:rPr sz="2000" spc="-5" dirty="0">
                <a:latin typeface="Times New Roman"/>
                <a:cs typeface="Times New Roman"/>
              </a:rPr>
              <a:t>злокачественных </a:t>
            </a:r>
            <a:r>
              <a:rPr sz="2000" dirty="0">
                <a:latin typeface="Times New Roman"/>
                <a:cs typeface="Times New Roman"/>
              </a:rPr>
              <a:t>новообразований по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МКБ-10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7214" y="729894"/>
          <a:ext cx="8229599" cy="6127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069"/>
                <a:gridCol w="1686560"/>
                <a:gridCol w="5601970"/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91590">
                        <a:lnSpc>
                          <a:spcPts val="155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С23  С24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614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Желчный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пузырь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1614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Другие и неуточненные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части желчевыводящих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путей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Поджелудочная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железа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С26.1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Селезенка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91590">
                        <a:lnSpc>
                          <a:spcPts val="155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С30  С31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3319779">
                        <a:lnSpc>
                          <a:spcPts val="155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Полость носа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среднего уха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Придаточные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пазухи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Гортань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91590">
                        <a:lnSpc>
                          <a:spcPts val="155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С33  С34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4357370">
                        <a:lnSpc>
                          <a:spcPts val="155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Трахея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Бронхи,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легкое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С37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Вилочковая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железа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С38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Сердце, средостение,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плевра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Кости, суставы,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хрящи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конечностей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Кости, суставы,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хрящи других и неуточненных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локализаций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Меланома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кожи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злокачественные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новообразования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кожи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Мезотелиома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Саркома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Калоши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Периферические нервы 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вегетативная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нервная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система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Забрюшинное пространство 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брюшина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С49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Соединительные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мягкие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ткани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Молочная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железа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320" y="439060"/>
            <a:ext cx="4359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280" dirty="0">
                <a:latin typeface="Arial"/>
                <a:cs typeface="Arial"/>
              </a:rPr>
              <a:t>Благодарю </a:t>
            </a:r>
            <a:r>
              <a:rPr sz="3200" i="1" spc="-180" dirty="0">
                <a:latin typeface="Arial"/>
                <a:cs typeface="Arial"/>
              </a:rPr>
              <a:t>за</a:t>
            </a:r>
            <a:r>
              <a:rPr sz="3200" i="1" spc="-130" dirty="0">
                <a:latin typeface="Arial"/>
                <a:cs typeface="Arial"/>
              </a:rPr>
              <a:t> </a:t>
            </a:r>
            <a:r>
              <a:rPr sz="3200" i="1" spc="-215" dirty="0">
                <a:latin typeface="Arial"/>
                <a:cs typeface="Arial"/>
              </a:rPr>
              <a:t>внимание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2669" y="1484270"/>
            <a:ext cx="7274559" cy="4969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769" y="199030"/>
            <a:ext cx="8011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Коды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группы </a:t>
            </a:r>
            <a:r>
              <a:rPr sz="2000" dirty="0">
                <a:latin typeface="Times New Roman"/>
                <a:cs typeface="Times New Roman"/>
              </a:rPr>
              <a:t>кодов </a:t>
            </a:r>
            <a:r>
              <a:rPr sz="2000" spc="-5" dirty="0">
                <a:latin typeface="Times New Roman"/>
                <a:cs typeface="Times New Roman"/>
              </a:rPr>
              <a:t>злокачественных </a:t>
            </a:r>
            <a:r>
              <a:rPr sz="2000" dirty="0">
                <a:latin typeface="Times New Roman"/>
                <a:cs typeface="Times New Roman"/>
              </a:rPr>
              <a:t>новообразований по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МКБ-10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7214" y="619404"/>
          <a:ext cx="8237220" cy="585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069"/>
                <a:gridCol w="1685289"/>
                <a:gridCol w="5603240"/>
              </a:tblGrid>
              <a:tr h="2743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С51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Вульва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С52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Влагалище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С53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Шейка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С54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Тело матки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Яичник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409" dirty="0">
                          <a:latin typeface="Times New Roman"/>
                          <a:cs typeface="Times New Roman"/>
                        </a:rPr>
                        <a:t>С57(MOTNAC)”</a:t>
                      </a:r>
                      <a:r>
                        <a:rPr sz="12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34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0-3,7)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Другие уточненные женские половые органы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Плацента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38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385"/>
                        </a:lnSpc>
                      </a:pPr>
                      <a:r>
                        <a:rPr sz="1200" spc="-409" dirty="0">
                          <a:latin typeface="Times New Roman"/>
                          <a:cs typeface="Times New Roman"/>
                        </a:rPr>
                        <a:t>С63(MOTNAC)”</a:t>
                      </a:r>
                      <a:r>
                        <a:rPr sz="12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34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0-2,7)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38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Половой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член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Другие уточненные мужские половые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Предстательная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железа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С62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Яичко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333500" algn="just">
                        <a:lnSpc>
                          <a:spcPct val="92700"/>
                        </a:lnSpc>
                        <a:spcBef>
                          <a:spcPts val="335"/>
                        </a:spcBef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 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 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330"/>
                        </a:lnSpc>
                      </a:pPr>
                      <a:r>
                        <a:rPr sz="1200" spc="-445" dirty="0">
                          <a:latin typeface="Times New Roman"/>
                          <a:cs typeface="Times New Roman"/>
                        </a:rPr>
                        <a:t>С68(MOTNAC)”</a:t>
                      </a:r>
                      <a:r>
                        <a:rPr sz="12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7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75" dirty="0">
                          <a:latin typeface="Times New Roman"/>
                          <a:cs typeface="Times New Roman"/>
                        </a:rPr>
                        <a:t>0-1)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39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Почка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 marR="4323080">
                        <a:lnSpc>
                          <a:spcPts val="133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Почечная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лоханка  Мочеточник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130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Другие уточненные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мочевые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органы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С67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Мочевой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пузырь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С69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Глаз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С70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Мозговые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оболочки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С71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Головной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мозг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С72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Спинной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мозг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С73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Щитовидная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железа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333500">
                        <a:lnSpc>
                          <a:spcPts val="1340"/>
                        </a:lnSpc>
                        <a:spcBef>
                          <a:spcPts val="345"/>
                        </a:spcBef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 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39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Надпочечник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Другие эндокринные железы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родственные структуры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4326</Words>
  <Application>Microsoft Office PowerPoint</Application>
  <PresentationFormat>Экран (4:3)</PresentationFormat>
  <Paragraphs>666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Office Theme</vt:lpstr>
      <vt:lpstr>Классификации злокачественных  опухолей, маршрутизация и  диспансеризация онкологических больных</vt:lpstr>
      <vt:lpstr>Мудрецами называют тех, кто  располагает вещи в правильном порядке.</vt:lpstr>
      <vt:lpstr>Классификация онкологических болезней</vt:lpstr>
      <vt:lpstr>Кодирование новообразований в 1946 - 2000 гг. Хронология МКБ-О</vt:lpstr>
      <vt:lpstr>Классификация онкологических болезней</vt:lpstr>
      <vt:lpstr>МКБ-О-2 (ICD-О-2)ICD-О-2)</vt:lpstr>
      <vt:lpstr>Коды и группы кодов злокачественных новообразований по МКБ-10</vt:lpstr>
      <vt:lpstr>Коды и группы кодов злокачественных новообразований по МКБ-10</vt:lpstr>
      <vt:lpstr>Коды и группы кодов злокачественных новообразований по МКБ-10</vt:lpstr>
      <vt:lpstr>Коды и группы кодов злокачественных новообразований по  МКБ-10</vt:lpstr>
      <vt:lpstr>Презентация PowerPoint</vt:lpstr>
      <vt:lpstr>Международная Классификация  Онкологических Болезней-2 и 3(ICD-О-2)ICD-О-2 и 3)</vt:lpstr>
      <vt:lpstr>НОМЕНКЛАТУРА МОРФОЛОГИИ  НОВООБРАЗОВАНИЙ (ICD-О-2)МКБ Х)</vt:lpstr>
      <vt:lpstr>Морфологическая классификация</vt:lpstr>
      <vt:lpstr>Презентация PowerPoint</vt:lpstr>
      <vt:lpstr>Терминология</vt:lpstr>
      <vt:lpstr>Терминология</vt:lpstr>
      <vt:lpstr>Терминология</vt:lpstr>
      <vt:lpstr>Терминология</vt:lpstr>
      <vt:lpstr>Терминология</vt:lpstr>
      <vt:lpstr>Терминология</vt:lpstr>
      <vt:lpstr>Терминология</vt:lpstr>
      <vt:lpstr>Значение классификации ВОЗ</vt:lpstr>
      <vt:lpstr>Международная классификация болезней – онкология (ICD-О-2)МКБ-О), 3 издание, 1 пересмотр. Всемирная организация здравоохранения (ICD-О-2)2017)</vt:lpstr>
      <vt:lpstr>Содержание</vt:lpstr>
      <vt:lpstr>Содержание</vt:lpstr>
      <vt:lpstr>Международная классификация болезней – онкология (ICD-О-2)МКБ-О), 3  издание, 1 пересмотр. © Всемирная организация здравоохранения (ICD-О-2)2017)</vt:lpstr>
      <vt:lpstr>Презентация PowerPoint</vt:lpstr>
      <vt:lpstr>Задача создания МКБ-О</vt:lpstr>
      <vt:lpstr>Пример совершенствовования классификации по мере  углубления фактических знаний о природе и характере НЭО</vt:lpstr>
      <vt:lpstr>История создания классификации TNM http://www.oncology.ru/specialist/treatment/tnm/</vt:lpstr>
      <vt:lpstr>Презентация PowerPoint</vt:lpstr>
      <vt:lpstr>Роль классификации TNM</vt:lpstr>
      <vt:lpstr>Гистологическое строение опухоли</vt:lpstr>
      <vt:lpstr>Правила</vt:lpstr>
      <vt:lpstr>G Гистопатологическая дифференцировка</vt:lpstr>
      <vt:lpstr>Классификация TNM МПРС  1997г. и 2002г.</vt:lpstr>
      <vt:lpstr>Важные изменения классификации 6-  го пересмотра</vt:lpstr>
      <vt:lpstr>Важные изменения классификации 6-  го пересмотра</vt:lpstr>
      <vt:lpstr>Важные изменения классификации 6-  го пересмотра</vt:lpstr>
      <vt:lpstr>Важные изменения классификации  6-го пересмотра</vt:lpstr>
      <vt:lpstr>Важные изменения классификации  6-го пересмотра</vt:lpstr>
      <vt:lpstr>Классификация TNM МПРС 2009г.(ICD-О-2)7-го пересмотра), начало  работы с января 2010г. https://docviewer.yndex.ru</vt:lpstr>
      <vt:lpstr>Классификация TNM МПРС 2009г. (ICD-О-2)7-го пересмотра), начало работы с января 2010г.</vt:lpstr>
      <vt:lpstr>Классификация TNM МПРС 2009г. (ICD-О-2)7-го пересмотра), начало работы с января 2010г.</vt:lpstr>
      <vt:lpstr>Классификация TNM МПРС 2009г. (ICD-О-2)7-го пересмотра), начало работы с января 2010г.</vt:lpstr>
      <vt:lpstr>Классификация TNM МПРС 2009г. (ICD-О-2)7-го пересмотра), начало работы с января 2010г.</vt:lpstr>
      <vt:lpstr>Классификация TNM МПРС 2009г. (ICD-О-2)7-го пересмотра), начало работы с января 2010г.</vt:lpstr>
      <vt:lpstr>Классификация TNM МПРС 2009г. (ICD-О-2)7-го пересмотра), начало работы с января 2010г.</vt:lpstr>
      <vt:lpstr>Презентация PowerPoint</vt:lpstr>
      <vt:lpstr>Классификация TNM МПРС 2009г. (ICD-О-2)7-го пересмотра), начало работы с января 2010г.</vt:lpstr>
      <vt:lpstr>Классификация TNM МПРС 2009г. (ICD-О-2)7-го пересмотра), начало работы с января 2010г.</vt:lpstr>
      <vt:lpstr>Классификация TNM МПРС 2009г. (ICD-О-2)7-го пересмотра), начало работы с января 2010г.</vt:lpstr>
      <vt:lpstr>Классификация TNM МПРС 2009г. (7-го пересмотра), начало работы с января 2010г.</vt:lpstr>
      <vt:lpstr>Классификация TNM МПРС 2009г. (7-го пересмотра), начало работы с января 2010г.</vt:lpstr>
      <vt:lpstr>Классификация TNM МПРС 2009г. (7-го пересмотра), начало работы с января 2010г.</vt:lpstr>
      <vt:lpstr>Классификация TNM МПРС 2009г. (7-го пересмотра), начало работы с января 2010г.</vt:lpstr>
      <vt:lpstr>Классификация TNM 8-го пересмотра от 2017 г.  https://docviewer.yndex.ru</vt:lpstr>
      <vt:lpstr>Классификация TNM 8-го пересмотра от 2017 г</vt:lpstr>
      <vt:lpstr>Классификация TNM 8-го пересмотра от 2017 г.</vt:lpstr>
      <vt:lpstr>Классификация TNM 8-го пересмотра от 2017 г.  рака пищевода плоскоклеточного</vt:lpstr>
      <vt:lpstr>Классификация TNM 8-го пересмотра от 2017 г.  рака пищевода плоскоклеточного</vt:lpstr>
      <vt:lpstr>Классификация TNM 8)-го пересмотра от 2017 г.  рака пищевода плоскоклеточного</vt:lpstr>
      <vt:lpstr>Классификация TNM 8)-го пересмотра от 2017 г.  рака пищевода плоскоклеточного – факторы  прогноза</vt:lpstr>
      <vt:lpstr>Правила стадирования опухоли</vt:lpstr>
      <vt:lpstr>Первичное выявление рака</vt:lpstr>
      <vt:lpstr>Тактика онколога первичного онкологического кабинета или  отделения Приказ № 915 МЗ РФ от 2012г. (ICD-О-2)в редакции 2017г.)</vt:lpstr>
      <vt:lpstr>Онколог первичного онкологического кабинета  или отделения</vt:lpstr>
      <vt:lpstr>Онкологический диспансер…</vt:lpstr>
      <vt:lpstr>Сроки по оказанию помощи пациентам с  онкологическим заболеванием</vt:lpstr>
      <vt:lpstr>Долгая дорога …</vt:lpstr>
      <vt:lpstr>Приказы МЗ РФ, регулирующие  проведение диспансеризации</vt:lpstr>
      <vt:lpstr>Стадии заболевания и группы диспансерного  учета онкологических больных</vt:lpstr>
      <vt:lpstr>Определение</vt:lpstr>
      <vt:lpstr>Диспансеризация онкологических больных –  комплекс регулярно проводимых онкологом  лечебно- профилактических мероприятий,  направленных на сохранение и укрепление  здоровья этой категории больных</vt:lpstr>
      <vt:lpstr>Презентация PowerPoint</vt:lpstr>
      <vt:lpstr>Цель диспансеризации:  сохранение и укрепление здоровья  больных новообразованиями</vt:lpstr>
      <vt:lpstr>Группы диспансерного</vt:lpstr>
      <vt:lpstr>Задачи диспансеризации: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Классификации злокачественных опухолей и группы диспансерного учета</dc:title>
  <dc:creator>Warlock</dc:creator>
  <cp:lastModifiedBy>Екатерина Быкова</cp:lastModifiedBy>
  <cp:revision>1</cp:revision>
  <dcterms:created xsi:type="dcterms:W3CDTF">2020-11-12T05:43:31Z</dcterms:created>
  <dcterms:modified xsi:type="dcterms:W3CDTF">2020-11-15T14:38:15Z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Impress</vt:lpwstr>
  </property>
  <property fmtid="{D5CDD505-2E9C-101B-9397-08002B2CF9AE}" pid="4" name="LastSaved">
    <vt:filetime>2019-06-13T00:00:00Z</vt:filetime>
  </property>
</Properties>
</file>