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1" r:id="rId3"/>
    <p:sldId id="259" r:id="rId4"/>
    <p:sldId id="267" r:id="rId5"/>
    <p:sldId id="260" r:id="rId6"/>
    <p:sldId id="282" r:id="rId7"/>
    <p:sldId id="269" r:id="rId8"/>
    <p:sldId id="283" r:id="rId9"/>
    <p:sldId id="284" r:id="rId10"/>
    <p:sldId id="290" r:id="rId11"/>
    <p:sldId id="291" r:id="rId12"/>
    <p:sldId id="293" r:id="rId13"/>
    <p:sldId id="292" r:id="rId14"/>
    <p:sldId id="296" r:id="rId15"/>
    <p:sldId id="297" r:id="rId16"/>
    <p:sldId id="294" r:id="rId17"/>
    <p:sldId id="270" r:id="rId18"/>
    <p:sldId id="278" r:id="rId19"/>
    <p:sldId id="279" r:id="rId20"/>
    <p:sldId id="274" r:id="rId21"/>
    <p:sldId id="289" r:id="rId22"/>
    <p:sldId id="271" r:id="rId23"/>
    <p:sldId id="272" r:id="rId24"/>
    <p:sldId id="286" r:id="rId25"/>
    <p:sldId id="287" r:id="rId26"/>
    <p:sldId id="288" r:id="rId27"/>
    <p:sldId id="268" r:id="rId2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76" autoAdjust="0"/>
  </p:normalViewPr>
  <p:slideViewPr>
    <p:cSldViewPr>
      <p:cViewPr>
        <p:scale>
          <a:sx n="125" d="100"/>
          <a:sy n="125" d="100"/>
        </p:scale>
        <p:origin x="-39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E98B50-CA81-4626-BFAD-CB538C54C53D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FC72EC9-4B53-4497-8519-DA245B0C9CEC}">
      <dgm:prSet phldrT="[Текст]"/>
      <dgm:spPr/>
      <dgm:t>
        <a:bodyPr/>
        <a:lstStyle/>
        <a:p>
          <a:r>
            <a:rPr lang="ru-RU" dirty="0" smtClean="0"/>
            <a:t>УМУ</a:t>
          </a:r>
          <a:endParaRPr lang="ru-RU" dirty="0"/>
        </a:p>
      </dgm:t>
    </dgm:pt>
    <dgm:pt modelId="{76920BEE-FD51-4042-98DC-4164980D50AE}" type="parTrans" cxnId="{0A110F1F-CCED-4BD1-B442-2E3588562034}">
      <dgm:prSet/>
      <dgm:spPr/>
      <dgm:t>
        <a:bodyPr/>
        <a:lstStyle/>
        <a:p>
          <a:endParaRPr lang="ru-RU"/>
        </a:p>
      </dgm:t>
    </dgm:pt>
    <dgm:pt modelId="{31E1F3F3-1632-4A59-9F1B-71E11D5C4A9C}" type="sibTrans" cxnId="{0A110F1F-CCED-4BD1-B442-2E3588562034}">
      <dgm:prSet/>
      <dgm:spPr/>
      <dgm:t>
        <a:bodyPr/>
        <a:lstStyle/>
        <a:p>
          <a:endParaRPr lang="ru-RU"/>
        </a:p>
      </dgm:t>
    </dgm:pt>
    <dgm:pt modelId="{B73EB259-9A27-4A8D-B5A4-6CA31D6BE5C9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Прием учебных пособий и ОЭИ в УМУ (до 01 декабря 2017 года).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0F099E-96F4-4EDB-B9FD-2B70AA218ACB}" type="parTrans" cxnId="{B71C07D6-F897-48E7-A3A1-8864C275FD76}">
      <dgm:prSet/>
      <dgm:spPr/>
      <dgm:t>
        <a:bodyPr/>
        <a:lstStyle/>
        <a:p>
          <a:endParaRPr lang="ru-RU"/>
        </a:p>
      </dgm:t>
    </dgm:pt>
    <dgm:pt modelId="{55CC2202-B17E-4B9B-A18C-7B32080EA847}" type="sibTrans" cxnId="{B71C07D6-F897-48E7-A3A1-8864C275FD76}">
      <dgm:prSet/>
      <dgm:spPr/>
      <dgm:t>
        <a:bodyPr/>
        <a:lstStyle/>
        <a:p>
          <a:endParaRPr lang="ru-RU"/>
        </a:p>
      </dgm:t>
    </dgm:pt>
    <dgm:pt modelId="{E284B414-3E74-44D3-BD21-78773E49639E}">
      <dgm:prSet phldrT="[Текст]"/>
      <dgm:spPr/>
      <dgm:t>
        <a:bodyPr/>
        <a:lstStyle/>
        <a:p>
          <a:r>
            <a:rPr lang="ru-RU" dirty="0" smtClean="0"/>
            <a:t>Метод. комиссии</a:t>
          </a:r>
          <a:endParaRPr lang="ru-RU" dirty="0"/>
        </a:p>
      </dgm:t>
    </dgm:pt>
    <dgm:pt modelId="{325A53ED-5EAF-4C9D-8989-A80C41F54A7B}" type="parTrans" cxnId="{A066D676-9B49-49DB-9606-52B3A4012064}">
      <dgm:prSet/>
      <dgm:spPr/>
      <dgm:t>
        <a:bodyPr/>
        <a:lstStyle/>
        <a:p>
          <a:endParaRPr lang="ru-RU"/>
        </a:p>
      </dgm:t>
    </dgm:pt>
    <dgm:pt modelId="{CDA079F2-5D92-481C-B35B-33C511828A60}" type="sibTrans" cxnId="{A066D676-9B49-49DB-9606-52B3A4012064}">
      <dgm:prSet/>
      <dgm:spPr/>
      <dgm:t>
        <a:bodyPr/>
        <a:lstStyle/>
        <a:p>
          <a:endParaRPr lang="ru-RU"/>
        </a:p>
      </dgm:t>
    </dgm:pt>
    <dgm:pt modelId="{89312A7D-F969-4C6E-9653-61CEDBBC77E7}">
      <dgm:prSet phldrT="[Текст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пособий и выставление баллов в соответствии с критериями. Заполнение протоколов. Предоставление итогов в УМУ (до 22 декабря 2017 г.).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098592-3B6B-499E-A38A-A7B8D7EE01BE}" type="parTrans" cxnId="{89A37203-945B-4B25-8E46-1D22F200D9C1}">
      <dgm:prSet/>
      <dgm:spPr/>
      <dgm:t>
        <a:bodyPr/>
        <a:lstStyle/>
        <a:p>
          <a:endParaRPr lang="ru-RU"/>
        </a:p>
      </dgm:t>
    </dgm:pt>
    <dgm:pt modelId="{58CA1353-FECA-43EF-A0E8-A6272341AA18}" type="sibTrans" cxnId="{89A37203-945B-4B25-8E46-1D22F200D9C1}">
      <dgm:prSet/>
      <dgm:spPr/>
      <dgm:t>
        <a:bodyPr/>
        <a:lstStyle/>
        <a:p>
          <a:endParaRPr lang="ru-RU"/>
        </a:p>
      </dgm:t>
    </dgm:pt>
    <dgm:pt modelId="{19FB060B-DB86-485B-BF79-BCDDC4D854F3}">
      <dgm:prSet phldrT="[Текст]"/>
      <dgm:spPr/>
      <dgm:t>
        <a:bodyPr/>
        <a:lstStyle/>
        <a:p>
          <a:r>
            <a:rPr lang="ru-RU" dirty="0" smtClean="0"/>
            <a:t>УМУ</a:t>
          </a:r>
          <a:endParaRPr lang="ru-RU" dirty="0"/>
        </a:p>
      </dgm:t>
    </dgm:pt>
    <dgm:pt modelId="{3CA494F7-9C38-47D3-8A04-7A607950152B}" type="parTrans" cxnId="{D5F18C49-9EBD-4637-A71C-82D4BA7204B2}">
      <dgm:prSet/>
      <dgm:spPr/>
      <dgm:t>
        <a:bodyPr/>
        <a:lstStyle/>
        <a:p>
          <a:endParaRPr lang="ru-RU"/>
        </a:p>
      </dgm:t>
    </dgm:pt>
    <dgm:pt modelId="{E52D2CB8-A1F6-47C1-BD29-413FCD670D91}" type="sibTrans" cxnId="{D5F18C49-9EBD-4637-A71C-82D4BA7204B2}">
      <dgm:prSet/>
      <dgm:spPr/>
      <dgm:t>
        <a:bodyPr/>
        <a:lstStyle/>
        <a:p>
          <a:endParaRPr lang="ru-RU"/>
        </a:p>
      </dgm:t>
    </dgm:pt>
    <dgm:pt modelId="{FCDF7E36-8E07-48C3-AB79-4534687FA3E2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сводной таблицы по номинациям, в которой печатные издания и ОЭИ размещаются в порядке убывания баллов (22 декабря 2017 г.).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0F8F2-3D71-495C-ADCB-1EFB648C2263}" type="parTrans" cxnId="{96597CA8-3A47-4644-A40C-2A4DAA17C915}">
      <dgm:prSet/>
      <dgm:spPr/>
      <dgm:t>
        <a:bodyPr/>
        <a:lstStyle/>
        <a:p>
          <a:endParaRPr lang="ru-RU"/>
        </a:p>
      </dgm:t>
    </dgm:pt>
    <dgm:pt modelId="{EB2101B4-6CC2-4850-BC82-695F7E22842A}" type="sibTrans" cxnId="{96597CA8-3A47-4644-A40C-2A4DAA17C915}">
      <dgm:prSet/>
      <dgm:spPr/>
      <dgm:t>
        <a:bodyPr/>
        <a:lstStyle/>
        <a:p>
          <a:endParaRPr lang="ru-RU"/>
        </a:p>
      </dgm:t>
    </dgm:pt>
    <dgm:pt modelId="{7C380283-46E8-4B7F-89C0-401FC68473A6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Полная проверка печатных изданий и ОЭИ.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8854C-32DA-4957-9E84-9C5C8A4C6BF4}" type="parTrans" cxnId="{6158944C-FF48-4C59-A7E8-9FB55C494EA3}">
      <dgm:prSet/>
      <dgm:spPr/>
      <dgm:t>
        <a:bodyPr/>
        <a:lstStyle/>
        <a:p>
          <a:endParaRPr lang="ru-RU"/>
        </a:p>
      </dgm:t>
    </dgm:pt>
    <dgm:pt modelId="{E533992C-B24C-4DE0-8A38-308A26933A49}" type="sibTrans" cxnId="{6158944C-FF48-4C59-A7E8-9FB55C494EA3}">
      <dgm:prSet/>
      <dgm:spPr/>
      <dgm:t>
        <a:bodyPr/>
        <a:lstStyle/>
        <a:p>
          <a:endParaRPr lang="ru-RU"/>
        </a:p>
      </dgm:t>
    </dgm:pt>
    <dgm:pt modelId="{1598DD7A-1D4D-4E4B-9A31-23592CBDD82C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Передача пособий председателям методических комиссий по специальностям, направлениям подготовки (01 декабря 2017 г.).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6A22CB-8135-4FB2-BA60-2E0B686ABAB8}" type="parTrans" cxnId="{566D3DC6-2E5B-4CAA-9E74-FD164D1607B9}">
      <dgm:prSet/>
      <dgm:spPr/>
      <dgm:t>
        <a:bodyPr/>
        <a:lstStyle/>
        <a:p>
          <a:endParaRPr lang="ru-RU"/>
        </a:p>
      </dgm:t>
    </dgm:pt>
    <dgm:pt modelId="{8ED82632-47CC-4CAD-8269-554AFDDF9F33}" type="sibTrans" cxnId="{566D3DC6-2E5B-4CAA-9E74-FD164D1607B9}">
      <dgm:prSet/>
      <dgm:spPr/>
      <dgm:t>
        <a:bodyPr/>
        <a:lstStyle/>
        <a:p>
          <a:endParaRPr lang="ru-RU"/>
        </a:p>
      </dgm:t>
    </dgm:pt>
    <dgm:pt modelId="{70E179B0-69AF-4CC9-BD45-C2F07BBC56C2}">
      <dgm:prSet/>
      <dgm:spPr/>
      <dgm:t>
        <a:bodyPr/>
        <a:lstStyle/>
        <a:p>
          <a:r>
            <a:rPr lang="ru-RU" dirty="0" smtClean="0"/>
            <a:t>ЦКМС</a:t>
          </a:r>
          <a:endParaRPr lang="ru-RU" dirty="0"/>
        </a:p>
      </dgm:t>
    </dgm:pt>
    <dgm:pt modelId="{60F5B945-6ED3-4A01-BF89-4A241EF663EF}" type="parTrans" cxnId="{570E08DB-8209-40B4-8D45-E841E53FB96E}">
      <dgm:prSet/>
      <dgm:spPr/>
      <dgm:t>
        <a:bodyPr/>
        <a:lstStyle/>
        <a:p>
          <a:endParaRPr lang="ru-RU"/>
        </a:p>
      </dgm:t>
    </dgm:pt>
    <dgm:pt modelId="{3339C75A-855A-4721-94AF-8D6677CB2CDC}" type="sibTrans" cxnId="{570E08DB-8209-40B4-8D45-E841E53FB96E}">
      <dgm:prSet/>
      <dgm:spPr/>
      <dgm:t>
        <a:bodyPr/>
        <a:lstStyle/>
        <a:p>
          <a:endParaRPr lang="ru-RU"/>
        </a:p>
      </dgm:t>
    </dgm:pt>
    <dgm:pt modelId="{3530FD1F-F5CF-4408-932D-A58C23DD2E14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Заслушивание итогов рассмотрения  пособий, замечаний.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0F2094-6938-4D7F-9296-23E891583CF2}" type="parTrans" cxnId="{865EF870-917B-4687-8E7B-7DAE2D0F872D}">
      <dgm:prSet/>
      <dgm:spPr/>
      <dgm:t>
        <a:bodyPr/>
        <a:lstStyle/>
        <a:p>
          <a:endParaRPr lang="ru-RU"/>
        </a:p>
      </dgm:t>
    </dgm:pt>
    <dgm:pt modelId="{6B8717FD-DD2A-4393-AF51-19751389F396}" type="sibTrans" cxnId="{865EF870-917B-4687-8E7B-7DAE2D0F872D}">
      <dgm:prSet/>
      <dgm:spPr/>
      <dgm:t>
        <a:bodyPr/>
        <a:lstStyle/>
        <a:p>
          <a:endParaRPr lang="ru-RU"/>
        </a:p>
      </dgm:t>
    </dgm:pt>
    <dgm:pt modelId="{E249C0D1-B95B-440E-8012-5B89DD87AAC4}">
      <dgm:prSet custT="1"/>
      <dgm:spPr/>
      <dgm:t>
        <a:bodyPr/>
        <a:lstStyle/>
        <a:p>
          <a:endParaRPr lang="ru-RU" sz="1600" dirty="0"/>
        </a:p>
      </dgm:t>
    </dgm:pt>
    <dgm:pt modelId="{17B96038-64E3-48CB-AD40-0D6019F6A1D1}" type="parTrans" cxnId="{65B99211-0DCB-4CC6-8DFE-38AD573FD2DD}">
      <dgm:prSet/>
      <dgm:spPr/>
      <dgm:t>
        <a:bodyPr/>
        <a:lstStyle/>
        <a:p>
          <a:endParaRPr lang="ru-RU"/>
        </a:p>
      </dgm:t>
    </dgm:pt>
    <dgm:pt modelId="{A4BBE20E-C99D-4ED3-BB7E-F5C42A034F2C}" type="sibTrans" cxnId="{65B99211-0DCB-4CC6-8DFE-38AD573FD2DD}">
      <dgm:prSet/>
      <dgm:spPr/>
      <dgm:t>
        <a:bodyPr/>
        <a:lstStyle/>
        <a:p>
          <a:endParaRPr lang="ru-RU"/>
        </a:p>
      </dgm:t>
    </dgm:pt>
    <dgm:pt modelId="{3B3DAAF2-7044-426D-A37C-44BEC6058980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Открытое голосование.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EE23A9-974D-4171-9C89-D7062AC0EE74}" type="parTrans" cxnId="{D59944F1-1081-4528-9066-05F5888F47D8}">
      <dgm:prSet/>
      <dgm:spPr/>
      <dgm:t>
        <a:bodyPr/>
        <a:lstStyle/>
        <a:p>
          <a:endParaRPr lang="ru-RU"/>
        </a:p>
      </dgm:t>
    </dgm:pt>
    <dgm:pt modelId="{D74D581A-F78F-43AC-B2F0-46BD2C82BB3B}" type="sibTrans" cxnId="{D59944F1-1081-4528-9066-05F5888F47D8}">
      <dgm:prSet/>
      <dgm:spPr/>
      <dgm:t>
        <a:bodyPr/>
        <a:lstStyle/>
        <a:p>
          <a:endParaRPr lang="ru-RU"/>
        </a:p>
      </dgm:t>
    </dgm:pt>
    <dgm:pt modelId="{C20FC28C-E6E0-415D-ADBE-CD3A9E005788}">
      <dgm:prSet custT="1"/>
      <dgm:spPr/>
      <dgm:t>
        <a:bodyPr/>
        <a:lstStyle/>
        <a:p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28F7CE-C7D0-4DF2-A1C1-AF02AAEE85C6}" type="parTrans" cxnId="{B20ACAB9-0378-4D71-8F34-19B84B4E7F43}">
      <dgm:prSet/>
      <dgm:spPr/>
      <dgm:t>
        <a:bodyPr/>
        <a:lstStyle/>
        <a:p>
          <a:endParaRPr lang="ru-RU"/>
        </a:p>
      </dgm:t>
    </dgm:pt>
    <dgm:pt modelId="{8D70D765-DD81-43C9-A076-4CB27BFDEE54}" type="sibTrans" cxnId="{B20ACAB9-0378-4D71-8F34-19B84B4E7F43}">
      <dgm:prSet/>
      <dgm:spPr/>
      <dgm:t>
        <a:bodyPr/>
        <a:lstStyle/>
        <a:p>
          <a:endParaRPr lang="ru-RU"/>
        </a:p>
      </dgm:t>
    </dgm:pt>
    <dgm:pt modelId="{E8AE2F19-B962-4757-A325-781747F612C1}">
      <dgm:prSet custT="1"/>
      <dgm:spPr/>
      <dgm:t>
        <a:bodyPr/>
        <a:lstStyle/>
        <a:p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5AE0A3-4C68-4CA8-B4D7-A4E68D0CB534}" type="parTrans" cxnId="{A73E762F-FF70-4579-B210-9798A23BF423}">
      <dgm:prSet/>
      <dgm:spPr/>
      <dgm:t>
        <a:bodyPr/>
        <a:lstStyle/>
        <a:p>
          <a:endParaRPr lang="ru-RU"/>
        </a:p>
      </dgm:t>
    </dgm:pt>
    <dgm:pt modelId="{801ECF29-E82E-4AE9-9925-FDF0B66B8DF1}" type="sibTrans" cxnId="{A73E762F-FF70-4579-B210-9798A23BF423}">
      <dgm:prSet/>
      <dgm:spPr/>
      <dgm:t>
        <a:bodyPr/>
        <a:lstStyle/>
        <a:p>
          <a:endParaRPr lang="ru-RU"/>
        </a:p>
      </dgm:t>
    </dgm:pt>
    <dgm:pt modelId="{6DDCF1C0-A956-4192-AD48-10CF756FA824}" type="pres">
      <dgm:prSet presAssocID="{58E98B50-CA81-4626-BFAD-CB538C54C53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8BD823-EDDC-4E72-9CCC-509D36CFBE6C}" type="pres">
      <dgm:prSet presAssocID="{7FC72EC9-4B53-4497-8519-DA245B0C9CEC}" presName="composite" presStyleCnt="0"/>
      <dgm:spPr/>
    </dgm:pt>
    <dgm:pt modelId="{553610CB-A8CB-4AED-B91F-9B868A5BF8AB}" type="pres">
      <dgm:prSet presAssocID="{7FC72EC9-4B53-4497-8519-DA245B0C9CE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D2F8F-0A06-44F2-B42E-EA078B46FE09}" type="pres">
      <dgm:prSet presAssocID="{7FC72EC9-4B53-4497-8519-DA245B0C9CE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53FE4-A16C-481D-A87E-390708D15FAD}" type="pres">
      <dgm:prSet presAssocID="{31E1F3F3-1632-4A59-9F1B-71E11D5C4A9C}" presName="sp" presStyleCnt="0"/>
      <dgm:spPr/>
    </dgm:pt>
    <dgm:pt modelId="{4B373B05-9894-4A93-A781-A2FB0E8AD1E5}" type="pres">
      <dgm:prSet presAssocID="{E284B414-3E74-44D3-BD21-78773E49639E}" presName="composite" presStyleCnt="0"/>
      <dgm:spPr/>
    </dgm:pt>
    <dgm:pt modelId="{BFFDEA5B-A259-42BB-A14D-95F79678D199}" type="pres">
      <dgm:prSet presAssocID="{E284B414-3E74-44D3-BD21-78773E49639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476346-793B-4D30-9B04-B2BC17829DAC}" type="pres">
      <dgm:prSet presAssocID="{E284B414-3E74-44D3-BD21-78773E49639E}" presName="descendantText" presStyleLbl="alignAcc1" presStyleIdx="1" presStyleCnt="4" custScaleY="93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0B01E-B7F5-4DAD-A750-831EE31B8E41}" type="pres">
      <dgm:prSet presAssocID="{CDA079F2-5D92-481C-B35B-33C511828A60}" presName="sp" presStyleCnt="0"/>
      <dgm:spPr/>
    </dgm:pt>
    <dgm:pt modelId="{BD163D31-E2CD-4E18-BC11-114E5E36D758}" type="pres">
      <dgm:prSet presAssocID="{19FB060B-DB86-485B-BF79-BCDDC4D854F3}" presName="composite" presStyleCnt="0"/>
      <dgm:spPr/>
    </dgm:pt>
    <dgm:pt modelId="{767C6BB5-9D51-4E04-91BE-40EA18B35ECA}" type="pres">
      <dgm:prSet presAssocID="{19FB060B-DB86-485B-BF79-BCDDC4D854F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E356B-879E-4C43-A465-2E60BD68C77A}" type="pres">
      <dgm:prSet presAssocID="{19FB060B-DB86-485B-BF79-BCDDC4D854F3}" presName="descendantText" presStyleLbl="alignAcc1" presStyleIdx="2" presStyleCnt="4" custLinFactNeighborX="15" custLinFactNeighborY="-1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D3444-B30D-40F6-AD7A-2D052624A087}" type="pres">
      <dgm:prSet presAssocID="{E52D2CB8-A1F6-47C1-BD29-413FCD670D91}" presName="sp" presStyleCnt="0"/>
      <dgm:spPr/>
    </dgm:pt>
    <dgm:pt modelId="{38F58B3B-8A1E-458C-BEDB-1788BDB83F91}" type="pres">
      <dgm:prSet presAssocID="{70E179B0-69AF-4CC9-BD45-C2F07BBC56C2}" presName="composite" presStyleCnt="0"/>
      <dgm:spPr/>
    </dgm:pt>
    <dgm:pt modelId="{D1EADE51-0410-47D1-90AF-9940DB02F14B}" type="pres">
      <dgm:prSet presAssocID="{70E179B0-69AF-4CC9-BD45-C2F07BBC56C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66EE5-3313-492D-9D23-E660D45163DE}" type="pres">
      <dgm:prSet presAssocID="{70E179B0-69AF-4CC9-BD45-C2F07BBC56C2}" presName="descendantText" presStyleLbl="alignAcc1" presStyleIdx="3" presStyleCnt="4" custLinFactNeighborX="227" custLinFactNeighborY="12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F18C49-9EBD-4637-A71C-82D4BA7204B2}" srcId="{58E98B50-CA81-4626-BFAD-CB538C54C53D}" destId="{19FB060B-DB86-485B-BF79-BCDDC4D854F3}" srcOrd="2" destOrd="0" parTransId="{3CA494F7-9C38-47D3-8A04-7A607950152B}" sibTransId="{E52D2CB8-A1F6-47C1-BD29-413FCD670D91}"/>
    <dgm:cxn modelId="{DAC0A4B2-BF0B-4EA3-B5F5-EDE5B6CF7D1D}" type="presOf" srcId="{19FB060B-DB86-485B-BF79-BCDDC4D854F3}" destId="{767C6BB5-9D51-4E04-91BE-40EA18B35ECA}" srcOrd="0" destOrd="0" presId="urn:microsoft.com/office/officeart/2005/8/layout/chevron2"/>
    <dgm:cxn modelId="{D59944F1-1081-4528-9066-05F5888F47D8}" srcId="{70E179B0-69AF-4CC9-BD45-C2F07BBC56C2}" destId="{3B3DAAF2-7044-426D-A37C-44BEC6058980}" srcOrd="3" destOrd="0" parTransId="{CEEE23A9-974D-4171-9C89-D7062AC0EE74}" sibTransId="{D74D581A-F78F-43AC-B2F0-46BD2C82BB3B}"/>
    <dgm:cxn modelId="{4099ABC3-E0E1-40FA-9610-04D5E7C1CDCD}" type="presOf" srcId="{E284B414-3E74-44D3-BD21-78773E49639E}" destId="{BFFDEA5B-A259-42BB-A14D-95F79678D199}" srcOrd="0" destOrd="0" presId="urn:microsoft.com/office/officeart/2005/8/layout/chevron2"/>
    <dgm:cxn modelId="{A73E762F-FF70-4579-B210-9798A23BF423}" srcId="{70E179B0-69AF-4CC9-BD45-C2F07BBC56C2}" destId="{E8AE2F19-B962-4757-A325-781747F612C1}" srcOrd="1" destOrd="0" parTransId="{105AE0A3-4C68-4CA8-B4D7-A4E68D0CB534}" sibTransId="{801ECF29-E82E-4AE9-9925-FDF0B66B8DF1}"/>
    <dgm:cxn modelId="{865EF870-917B-4687-8E7B-7DAE2D0F872D}" srcId="{70E179B0-69AF-4CC9-BD45-C2F07BBC56C2}" destId="{3530FD1F-F5CF-4408-932D-A58C23DD2E14}" srcOrd="2" destOrd="0" parTransId="{040F2094-6938-4D7F-9296-23E891583CF2}" sibTransId="{6B8717FD-DD2A-4393-AF51-19751389F396}"/>
    <dgm:cxn modelId="{6727157C-4169-4B55-AFD7-031BEBABA381}" type="presOf" srcId="{1598DD7A-1D4D-4E4B-9A31-23592CBDD82C}" destId="{55ED2F8F-0A06-44F2-B42E-EA078B46FE09}" srcOrd="0" destOrd="1" presId="urn:microsoft.com/office/officeart/2005/8/layout/chevron2"/>
    <dgm:cxn modelId="{A066D676-9B49-49DB-9606-52B3A4012064}" srcId="{58E98B50-CA81-4626-BFAD-CB538C54C53D}" destId="{E284B414-3E74-44D3-BD21-78773E49639E}" srcOrd="1" destOrd="0" parTransId="{325A53ED-5EAF-4C9D-8989-A80C41F54A7B}" sibTransId="{CDA079F2-5D92-481C-B35B-33C511828A60}"/>
    <dgm:cxn modelId="{5BBA762D-D56B-44A4-8BA6-86D822182AF3}" type="presOf" srcId="{E8AE2F19-B962-4757-A325-781747F612C1}" destId="{BB666EE5-3313-492D-9D23-E660D45163DE}" srcOrd="0" destOrd="1" presId="urn:microsoft.com/office/officeart/2005/8/layout/chevron2"/>
    <dgm:cxn modelId="{7B187238-F3B5-4637-B6A6-E6D724E26357}" type="presOf" srcId="{E249C0D1-B95B-440E-8012-5B89DD87AAC4}" destId="{BB666EE5-3313-492D-9D23-E660D45163DE}" srcOrd="0" destOrd="4" presId="urn:microsoft.com/office/officeart/2005/8/layout/chevron2"/>
    <dgm:cxn modelId="{93007182-AA9E-471B-BD49-1D41F32D454A}" type="presOf" srcId="{3B3DAAF2-7044-426D-A37C-44BEC6058980}" destId="{BB666EE5-3313-492D-9D23-E660D45163DE}" srcOrd="0" destOrd="3" presId="urn:microsoft.com/office/officeart/2005/8/layout/chevron2"/>
    <dgm:cxn modelId="{0A110F1F-CCED-4BD1-B442-2E3588562034}" srcId="{58E98B50-CA81-4626-BFAD-CB538C54C53D}" destId="{7FC72EC9-4B53-4497-8519-DA245B0C9CEC}" srcOrd="0" destOrd="0" parTransId="{76920BEE-FD51-4042-98DC-4164980D50AE}" sibTransId="{31E1F3F3-1632-4A59-9F1B-71E11D5C4A9C}"/>
    <dgm:cxn modelId="{259266A3-7094-4FE9-9B50-B1559CE77116}" type="presOf" srcId="{70E179B0-69AF-4CC9-BD45-C2F07BBC56C2}" destId="{D1EADE51-0410-47D1-90AF-9940DB02F14B}" srcOrd="0" destOrd="0" presId="urn:microsoft.com/office/officeart/2005/8/layout/chevron2"/>
    <dgm:cxn modelId="{E6DF0FDC-1240-4917-9A82-8E006833FED2}" type="presOf" srcId="{58E98B50-CA81-4626-BFAD-CB538C54C53D}" destId="{6DDCF1C0-A956-4192-AD48-10CF756FA824}" srcOrd="0" destOrd="0" presId="urn:microsoft.com/office/officeart/2005/8/layout/chevron2"/>
    <dgm:cxn modelId="{BF0AE5AA-62B2-4367-AA59-A149895E2283}" type="presOf" srcId="{FCDF7E36-8E07-48C3-AB79-4534687FA3E2}" destId="{CC1E356B-879E-4C43-A465-2E60BD68C77A}" srcOrd="0" destOrd="0" presId="urn:microsoft.com/office/officeart/2005/8/layout/chevron2"/>
    <dgm:cxn modelId="{570E08DB-8209-40B4-8D45-E841E53FB96E}" srcId="{58E98B50-CA81-4626-BFAD-CB538C54C53D}" destId="{70E179B0-69AF-4CC9-BD45-C2F07BBC56C2}" srcOrd="3" destOrd="0" parTransId="{60F5B945-6ED3-4A01-BF89-4A241EF663EF}" sibTransId="{3339C75A-855A-4721-94AF-8D6677CB2CDC}"/>
    <dgm:cxn modelId="{566D3DC6-2E5B-4CAA-9E74-FD164D1607B9}" srcId="{7FC72EC9-4B53-4497-8519-DA245B0C9CEC}" destId="{1598DD7A-1D4D-4E4B-9A31-23592CBDD82C}" srcOrd="1" destOrd="0" parTransId="{0D6A22CB-8135-4FB2-BA60-2E0B686ABAB8}" sibTransId="{8ED82632-47CC-4CAD-8269-554AFDDF9F33}"/>
    <dgm:cxn modelId="{6158944C-FF48-4C59-A7E8-9FB55C494EA3}" srcId="{19FB060B-DB86-485B-BF79-BCDDC4D854F3}" destId="{7C380283-46E8-4B7F-89C0-401FC68473A6}" srcOrd="1" destOrd="0" parTransId="{2D98854C-32DA-4957-9E84-9C5C8A4C6BF4}" sibTransId="{E533992C-B24C-4DE0-8A38-308A26933A49}"/>
    <dgm:cxn modelId="{1371FBA9-A257-4059-A439-0FA0CDA7BC5A}" type="presOf" srcId="{89312A7D-F969-4C6E-9653-61CEDBBC77E7}" destId="{F7476346-793B-4D30-9B04-B2BC17829DAC}" srcOrd="0" destOrd="0" presId="urn:microsoft.com/office/officeart/2005/8/layout/chevron2"/>
    <dgm:cxn modelId="{96597CA8-3A47-4644-A40C-2A4DAA17C915}" srcId="{19FB060B-DB86-485B-BF79-BCDDC4D854F3}" destId="{FCDF7E36-8E07-48C3-AB79-4534687FA3E2}" srcOrd="0" destOrd="0" parTransId="{9EF0F8F2-3D71-495C-ADCB-1EFB648C2263}" sibTransId="{EB2101B4-6CC2-4850-BC82-695F7E22842A}"/>
    <dgm:cxn modelId="{B20ACAB9-0378-4D71-8F34-19B84B4E7F43}" srcId="{70E179B0-69AF-4CC9-BD45-C2F07BBC56C2}" destId="{C20FC28C-E6E0-415D-ADBE-CD3A9E005788}" srcOrd="0" destOrd="0" parTransId="{0228F7CE-C7D0-4DF2-A1C1-AF02AAEE85C6}" sibTransId="{8D70D765-DD81-43C9-A076-4CB27BFDEE54}"/>
    <dgm:cxn modelId="{905390AD-697E-4FA1-88A6-16EE7B113543}" type="presOf" srcId="{B73EB259-9A27-4A8D-B5A4-6CA31D6BE5C9}" destId="{55ED2F8F-0A06-44F2-B42E-EA078B46FE09}" srcOrd="0" destOrd="0" presId="urn:microsoft.com/office/officeart/2005/8/layout/chevron2"/>
    <dgm:cxn modelId="{1D880F5A-4CDD-4AC9-9735-AE488C76F9E5}" type="presOf" srcId="{C20FC28C-E6E0-415D-ADBE-CD3A9E005788}" destId="{BB666EE5-3313-492D-9D23-E660D45163DE}" srcOrd="0" destOrd="0" presId="urn:microsoft.com/office/officeart/2005/8/layout/chevron2"/>
    <dgm:cxn modelId="{3D07BF4D-2127-423F-AB7D-42C48584A2BD}" type="presOf" srcId="{7FC72EC9-4B53-4497-8519-DA245B0C9CEC}" destId="{553610CB-A8CB-4AED-B91F-9B868A5BF8AB}" srcOrd="0" destOrd="0" presId="urn:microsoft.com/office/officeart/2005/8/layout/chevron2"/>
    <dgm:cxn modelId="{89A37203-945B-4B25-8E46-1D22F200D9C1}" srcId="{E284B414-3E74-44D3-BD21-78773E49639E}" destId="{89312A7D-F969-4C6E-9653-61CEDBBC77E7}" srcOrd="0" destOrd="0" parTransId="{76098592-3B6B-499E-A38A-A7B8D7EE01BE}" sibTransId="{58CA1353-FECA-43EF-A0E8-A6272341AA18}"/>
    <dgm:cxn modelId="{B71C07D6-F897-48E7-A3A1-8864C275FD76}" srcId="{7FC72EC9-4B53-4497-8519-DA245B0C9CEC}" destId="{B73EB259-9A27-4A8D-B5A4-6CA31D6BE5C9}" srcOrd="0" destOrd="0" parTransId="{0D0F099E-96F4-4EDB-B9FD-2B70AA218ACB}" sibTransId="{55CC2202-B17E-4B9B-A18C-7B32080EA847}"/>
    <dgm:cxn modelId="{7B8C2E78-2692-4C1F-B6DB-010CCD6B0D31}" type="presOf" srcId="{3530FD1F-F5CF-4408-932D-A58C23DD2E14}" destId="{BB666EE5-3313-492D-9D23-E660D45163DE}" srcOrd="0" destOrd="2" presId="urn:microsoft.com/office/officeart/2005/8/layout/chevron2"/>
    <dgm:cxn modelId="{EEC55E15-AD64-4448-8BB1-EBD979D4E1E3}" type="presOf" srcId="{7C380283-46E8-4B7F-89C0-401FC68473A6}" destId="{CC1E356B-879E-4C43-A465-2E60BD68C77A}" srcOrd="0" destOrd="1" presId="urn:microsoft.com/office/officeart/2005/8/layout/chevron2"/>
    <dgm:cxn modelId="{65B99211-0DCB-4CC6-8DFE-38AD573FD2DD}" srcId="{70E179B0-69AF-4CC9-BD45-C2F07BBC56C2}" destId="{E249C0D1-B95B-440E-8012-5B89DD87AAC4}" srcOrd="4" destOrd="0" parTransId="{17B96038-64E3-48CB-AD40-0D6019F6A1D1}" sibTransId="{A4BBE20E-C99D-4ED3-BB7E-F5C42A034F2C}"/>
    <dgm:cxn modelId="{8F0B7CDD-FEC2-455F-BED8-9C59E0CC45EC}" type="presParOf" srcId="{6DDCF1C0-A956-4192-AD48-10CF756FA824}" destId="{758BD823-EDDC-4E72-9CCC-509D36CFBE6C}" srcOrd="0" destOrd="0" presId="urn:microsoft.com/office/officeart/2005/8/layout/chevron2"/>
    <dgm:cxn modelId="{137E07D6-8B2F-4FB4-9850-0A755B0374EB}" type="presParOf" srcId="{758BD823-EDDC-4E72-9CCC-509D36CFBE6C}" destId="{553610CB-A8CB-4AED-B91F-9B868A5BF8AB}" srcOrd="0" destOrd="0" presId="urn:microsoft.com/office/officeart/2005/8/layout/chevron2"/>
    <dgm:cxn modelId="{7162CB34-1AF6-4607-B4B2-CFAD735F1E2A}" type="presParOf" srcId="{758BD823-EDDC-4E72-9CCC-509D36CFBE6C}" destId="{55ED2F8F-0A06-44F2-B42E-EA078B46FE09}" srcOrd="1" destOrd="0" presId="urn:microsoft.com/office/officeart/2005/8/layout/chevron2"/>
    <dgm:cxn modelId="{4C84FEA0-C993-4467-808B-74341AD284EF}" type="presParOf" srcId="{6DDCF1C0-A956-4192-AD48-10CF756FA824}" destId="{67253FE4-A16C-481D-A87E-390708D15FAD}" srcOrd="1" destOrd="0" presId="urn:microsoft.com/office/officeart/2005/8/layout/chevron2"/>
    <dgm:cxn modelId="{22345500-593C-4B42-A881-7E84B42EF1A7}" type="presParOf" srcId="{6DDCF1C0-A956-4192-AD48-10CF756FA824}" destId="{4B373B05-9894-4A93-A781-A2FB0E8AD1E5}" srcOrd="2" destOrd="0" presId="urn:microsoft.com/office/officeart/2005/8/layout/chevron2"/>
    <dgm:cxn modelId="{A7921EF9-BB28-454F-A2CE-FFBA7EB25118}" type="presParOf" srcId="{4B373B05-9894-4A93-A781-A2FB0E8AD1E5}" destId="{BFFDEA5B-A259-42BB-A14D-95F79678D199}" srcOrd="0" destOrd="0" presId="urn:microsoft.com/office/officeart/2005/8/layout/chevron2"/>
    <dgm:cxn modelId="{B95C4787-9394-4F59-8288-43FB96849BB4}" type="presParOf" srcId="{4B373B05-9894-4A93-A781-A2FB0E8AD1E5}" destId="{F7476346-793B-4D30-9B04-B2BC17829DAC}" srcOrd="1" destOrd="0" presId="urn:microsoft.com/office/officeart/2005/8/layout/chevron2"/>
    <dgm:cxn modelId="{34FA875C-B6E9-4D98-B33D-0153D4FAE930}" type="presParOf" srcId="{6DDCF1C0-A956-4192-AD48-10CF756FA824}" destId="{DD50B01E-B7F5-4DAD-A750-831EE31B8E41}" srcOrd="3" destOrd="0" presId="urn:microsoft.com/office/officeart/2005/8/layout/chevron2"/>
    <dgm:cxn modelId="{79537959-34AA-4DFD-9432-EC84BA35CF49}" type="presParOf" srcId="{6DDCF1C0-A956-4192-AD48-10CF756FA824}" destId="{BD163D31-E2CD-4E18-BC11-114E5E36D758}" srcOrd="4" destOrd="0" presId="urn:microsoft.com/office/officeart/2005/8/layout/chevron2"/>
    <dgm:cxn modelId="{D6B2E005-BE0A-4BCB-A62A-24D15CF1C4D7}" type="presParOf" srcId="{BD163D31-E2CD-4E18-BC11-114E5E36D758}" destId="{767C6BB5-9D51-4E04-91BE-40EA18B35ECA}" srcOrd="0" destOrd="0" presId="urn:microsoft.com/office/officeart/2005/8/layout/chevron2"/>
    <dgm:cxn modelId="{EED24FC5-9477-4D77-B7B0-43C037AA6E4C}" type="presParOf" srcId="{BD163D31-E2CD-4E18-BC11-114E5E36D758}" destId="{CC1E356B-879E-4C43-A465-2E60BD68C77A}" srcOrd="1" destOrd="0" presId="urn:microsoft.com/office/officeart/2005/8/layout/chevron2"/>
    <dgm:cxn modelId="{5F1C85D5-A779-4C96-B0B5-0AAF561C3280}" type="presParOf" srcId="{6DDCF1C0-A956-4192-AD48-10CF756FA824}" destId="{BE2D3444-B30D-40F6-AD7A-2D052624A087}" srcOrd="5" destOrd="0" presId="urn:microsoft.com/office/officeart/2005/8/layout/chevron2"/>
    <dgm:cxn modelId="{588DF53A-81C1-40D0-8313-52B6F0910368}" type="presParOf" srcId="{6DDCF1C0-A956-4192-AD48-10CF756FA824}" destId="{38F58B3B-8A1E-458C-BEDB-1788BDB83F91}" srcOrd="6" destOrd="0" presId="urn:microsoft.com/office/officeart/2005/8/layout/chevron2"/>
    <dgm:cxn modelId="{4665397E-6C97-4165-8FE7-01C4C6513785}" type="presParOf" srcId="{38F58B3B-8A1E-458C-BEDB-1788BDB83F91}" destId="{D1EADE51-0410-47D1-90AF-9940DB02F14B}" srcOrd="0" destOrd="0" presId="urn:microsoft.com/office/officeart/2005/8/layout/chevron2"/>
    <dgm:cxn modelId="{DF113604-466E-44DC-B662-56597D1649E8}" type="presParOf" srcId="{38F58B3B-8A1E-458C-BEDB-1788BDB83F91}" destId="{BB666EE5-3313-492D-9D23-E660D45163D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3610CB-A8CB-4AED-B91F-9B868A5BF8AB}">
      <dsp:nvSpPr>
        <dsp:cNvPr id="0" name=""/>
        <dsp:cNvSpPr/>
      </dsp:nvSpPr>
      <dsp:spPr>
        <a:xfrm rot="5400000">
          <a:off x="-227770" y="231543"/>
          <a:ext cx="1518471" cy="106293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УМУ</a:t>
          </a:r>
          <a:endParaRPr lang="ru-RU" sz="1500" kern="1200" dirty="0"/>
        </a:p>
      </dsp:txBody>
      <dsp:txXfrm rot="-5400000">
        <a:off x="1" y="535237"/>
        <a:ext cx="1062930" cy="455541"/>
      </dsp:txXfrm>
    </dsp:sp>
    <dsp:sp modelId="{55ED2F8F-0A06-44F2-B42E-EA078B46FE09}">
      <dsp:nvSpPr>
        <dsp:cNvPr id="0" name=""/>
        <dsp:cNvSpPr/>
      </dsp:nvSpPr>
      <dsp:spPr>
        <a:xfrm rot="5400000">
          <a:off x="4358441" y="-3291738"/>
          <a:ext cx="987006" cy="75780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Прием учебных пособий и ОЭИ в УМУ (до 01 декабря 2017 года).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Передача пособий председателям методических комиссий по специальностям, направлениям подготовки (01 декабря 2017 г.).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62930" y="51955"/>
        <a:ext cx="7529847" cy="890642"/>
      </dsp:txXfrm>
    </dsp:sp>
    <dsp:sp modelId="{BFFDEA5B-A259-42BB-A14D-95F79678D199}">
      <dsp:nvSpPr>
        <dsp:cNvPr id="0" name=""/>
        <dsp:cNvSpPr/>
      </dsp:nvSpPr>
      <dsp:spPr>
        <a:xfrm rot="5400000">
          <a:off x="-227770" y="1606034"/>
          <a:ext cx="1518471" cy="106293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Метод. комиссии</a:t>
          </a:r>
          <a:endParaRPr lang="ru-RU" sz="1500" kern="1200" dirty="0"/>
        </a:p>
      </dsp:txBody>
      <dsp:txXfrm rot="-5400000">
        <a:off x="1" y="1909728"/>
        <a:ext cx="1062930" cy="455541"/>
      </dsp:txXfrm>
    </dsp:sp>
    <dsp:sp modelId="{F7476346-793B-4D30-9B04-B2BC17829DAC}">
      <dsp:nvSpPr>
        <dsp:cNvPr id="0" name=""/>
        <dsp:cNvSpPr/>
      </dsp:nvSpPr>
      <dsp:spPr>
        <a:xfrm rot="5400000">
          <a:off x="4390144" y="-1917247"/>
          <a:ext cx="923601" cy="75780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пособий и выставление баллов в соответствии с критериями. Заполнение протоколов. Предоставление итогов в УМУ (до 22 декабря 2017 г.).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62930" y="1455053"/>
        <a:ext cx="7532943" cy="833429"/>
      </dsp:txXfrm>
    </dsp:sp>
    <dsp:sp modelId="{767C6BB5-9D51-4E04-91BE-40EA18B35ECA}">
      <dsp:nvSpPr>
        <dsp:cNvPr id="0" name=""/>
        <dsp:cNvSpPr/>
      </dsp:nvSpPr>
      <dsp:spPr>
        <a:xfrm rot="5400000">
          <a:off x="-227770" y="2980526"/>
          <a:ext cx="1518471" cy="106293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УМУ</a:t>
          </a:r>
          <a:endParaRPr lang="ru-RU" sz="1500" kern="1200" dirty="0"/>
        </a:p>
      </dsp:txBody>
      <dsp:txXfrm rot="-5400000">
        <a:off x="1" y="3284220"/>
        <a:ext cx="1062930" cy="455541"/>
      </dsp:txXfrm>
    </dsp:sp>
    <dsp:sp modelId="{CC1E356B-879E-4C43-A465-2E60BD68C77A}">
      <dsp:nvSpPr>
        <dsp:cNvPr id="0" name=""/>
        <dsp:cNvSpPr/>
      </dsp:nvSpPr>
      <dsp:spPr>
        <a:xfrm rot="5400000">
          <a:off x="4358441" y="-556248"/>
          <a:ext cx="987006" cy="75780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сводной таблицы по номинациям, в которой печатные издания и ОЭИ размещаются в порядке убывания баллов (22 декабря 2017 г.).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Полная проверка печатных изданий и ОЭИ.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62930" y="2787445"/>
        <a:ext cx="7529847" cy="890642"/>
      </dsp:txXfrm>
    </dsp:sp>
    <dsp:sp modelId="{D1EADE51-0410-47D1-90AF-9940DB02F14B}">
      <dsp:nvSpPr>
        <dsp:cNvPr id="0" name=""/>
        <dsp:cNvSpPr/>
      </dsp:nvSpPr>
      <dsp:spPr>
        <a:xfrm rot="5400000">
          <a:off x="-227770" y="4355017"/>
          <a:ext cx="1518471" cy="106293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ЦКМС</a:t>
          </a:r>
          <a:endParaRPr lang="ru-RU" sz="1500" kern="1200" dirty="0"/>
        </a:p>
      </dsp:txBody>
      <dsp:txXfrm rot="-5400000">
        <a:off x="1" y="4658711"/>
        <a:ext cx="1062930" cy="455541"/>
      </dsp:txXfrm>
    </dsp:sp>
    <dsp:sp modelId="{BB666EE5-3313-492D-9D23-E660D45163DE}">
      <dsp:nvSpPr>
        <dsp:cNvPr id="0" name=""/>
        <dsp:cNvSpPr/>
      </dsp:nvSpPr>
      <dsp:spPr>
        <a:xfrm rot="5400000">
          <a:off x="4358441" y="952959"/>
          <a:ext cx="987006" cy="75780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Заслушивание итогов рассмотрения  пособий, замечаний.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Открытое голосование.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 rot="-5400000">
        <a:off x="1062930" y="4296652"/>
        <a:ext cx="7529847" cy="890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B4D5-B707-4A59-AF8D-0DE82B29FE6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1F51-59A0-4612-8440-CDA1FED6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99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B4D5-B707-4A59-AF8D-0DE82B29FE6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1F51-59A0-4612-8440-CDA1FED6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512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B4D5-B707-4A59-AF8D-0DE82B29FE6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1F51-59A0-4612-8440-CDA1FED6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824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B4D5-B707-4A59-AF8D-0DE82B29FE6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1F51-59A0-4612-8440-CDA1FED6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27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B4D5-B707-4A59-AF8D-0DE82B29FE6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1F51-59A0-4612-8440-CDA1FED6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B4D5-B707-4A59-AF8D-0DE82B29FE6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1F51-59A0-4612-8440-CDA1FED6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62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B4D5-B707-4A59-AF8D-0DE82B29FE6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1F51-59A0-4612-8440-CDA1FED6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42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B4D5-B707-4A59-AF8D-0DE82B29FE6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1F51-59A0-4612-8440-CDA1FED6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973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B4D5-B707-4A59-AF8D-0DE82B29FE6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1F51-59A0-4612-8440-CDA1FED6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6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B4D5-B707-4A59-AF8D-0DE82B29FE6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1F51-59A0-4612-8440-CDA1FED6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40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BB4D5-B707-4A59-AF8D-0DE82B29FE6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1F51-59A0-4612-8440-CDA1FED6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01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BB4D5-B707-4A59-AF8D-0DE82B29FE6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41F51-59A0-4612-8440-CDA1FED6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3512" y="29152"/>
            <a:ext cx="8712968" cy="11819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53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53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5300" b="1" dirty="0">
                <a:solidFill>
                  <a:srgbClr val="C00000"/>
                </a:solidFill>
                <a:latin typeface="+mn-lt"/>
              </a:rPr>
            </a:br>
            <a:r>
              <a:rPr lang="ru-RU" sz="53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53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53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5300" b="1" dirty="0">
                <a:solidFill>
                  <a:srgbClr val="C00000"/>
                </a:solidFill>
                <a:latin typeface="+mn-lt"/>
              </a:rPr>
            </a:br>
            <a:r>
              <a:rPr lang="ru-RU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ПОДВЕДЕНИЕ ИТОГОВ КОНКУРСА</a:t>
            </a:r>
            <a:r>
              <a:rPr lang="ru-RU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6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ЛУЧШЕЕ УЧЕБНОЕ ПОСОБИЕ ГОДА</a:t>
            </a:r>
            <a:r>
              <a:rPr lang="ru-RU" sz="60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»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4900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4900" dirty="0">
                <a:solidFill>
                  <a:srgbClr val="C00000"/>
                </a:solidFill>
                <a:latin typeface="+mn-lt"/>
              </a:rPr>
            </a:br>
            <a:endParaRPr lang="ru-RU" sz="49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6309320"/>
            <a:ext cx="5637010" cy="41743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Заседание ЦКМС, 25 декабря 2017 г.</a:t>
            </a:r>
            <a:endParaRPr lang="ru-RU" sz="1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учебни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8"/>
          <a:stretch/>
        </p:blipFill>
        <p:spPr bwMode="auto">
          <a:xfrm>
            <a:off x="1786784" y="2636912"/>
            <a:ext cx="5686425" cy="3385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6177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/>
              <a:t>Хроническая болезнь почек: основные принципы диагностики, лечения, профилактики</a:t>
            </a:r>
            <a:br>
              <a:rPr lang="ru-RU" sz="1800" b="1" dirty="0"/>
            </a:br>
            <a:r>
              <a:rPr lang="ru-RU" sz="1800" dirty="0"/>
              <a:t>Авторы: Соловьева И.А., Мосина В.А., Гордеева Н.В., </a:t>
            </a:r>
            <a:r>
              <a:rPr lang="ru-RU" sz="1800" dirty="0" err="1"/>
              <a:t>Крапошина</a:t>
            </a:r>
            <a:r>
              <a:rPr lang="ru-RU" sz="1800" dirty="0"/>
              <a:t> А.Ю., </a:t>
            </a:r>
            <a:r>
              <a:rPr lang="ru-RU" sz="1800" dirty="0" err="1"/>
              <a:t>Демко</a:t>
            </a:r>
            <a:r>
              <a:rPr lang="ru-RU" sz="1800" dirty="0"/>
              <a:t> И.В.</a:t>
            </a:r>
            <a:r>
              <a:rPr lang="ru-RU" sz="1800" dirty="0"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>
                <a:ea typeface="Times New Roman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7" t="45929" r="42467" b="4420"/>
          <a:stretch/>
        </p:blipFill>
        <p:spPr bwMode="auto">
          <a:xfrm>
            <a:off x="971600" y="1844824"/>
            <a:ext cx="236959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35224" r="43866" b="36254"/>
          <a:stretch/>
        </p:blipFill>
        <p:spPr bwMode="auto">
          <a:xfrm>
            <a:off x="4211960" y="1556793"/>
            <a:ext cx="3168352" cy="1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4" t="35051" r="36559" b="32971"/>
          <a:stretch/>
        </p:blipFill>
        <p:spPr bwMode="auto">
          <a:xfrm>
            <a:off x="4139953" y="3645024"/>
            <a:ext cx="388843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0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/>
              <a:t>Диагностика и лечение хронических форм ИБС</a:t>
            </a:r>
            <a:br>
              <a:rPr lang="ru-RU" sz="1800" b="1" dirty="0"/>
            </a:br>
            <a:r>
              <a:rPr lang="ru-RU" sz="1800" dirty="0"/>
              <a:t>Авторы: </a:t>
            </a:r>
            <a:r>
              <a:rPr lang="ru-RU" sz="1800" dirty="0" err="1"/>
              <a:t>Вериго</a:t>
            </a:r>
            <a:r>
              <a:rPr lang="ru-RU" sz="1800" dirty="0"/>
              <a:t> Я.И., Петрова М.М., </a:t>
            </a:r>
            <a:r>
              <a:rPr lang="ru-RU" sz="1800" dirty="0" err="1"/>
              <a:t>Демко</a:t>
            </a:r>
            <a:r>
              <a:rPr lang="ru-RU" sz="1800" dirty="0"/>
              <a:t> И.В., Собко Е.А., Мосина В.А., Гордеева Н.В., </a:t>
            </a:r>
            <a:r>
              <a:rPr lang="ru-RU" sz="1800" dirty="0" err="1"/>
              <a:t>Крапошина</a:t>
            </a:r>
            <a:r>
              <a:rPr lang="ru-RU" sz="1800" dirty="0"/>
              <a:t> А.Ю., Соловьева И.А., Савич М.Б.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0" t="18207" r="46960" b="11081"/>
          <a:stretch/>
        </p:blipFill>
        <p:spPr bwMode="auto">
          <a:xfrm>
            <a:off x="0" y="1844823"/>
            <a:ext cx="2935251" cy="401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19922" r="47698" b="24891"/>
          <a:stretch/>
        </p:blipFill>
        <p:spPr bwMode="auto">
          <a:xfrm>
            <a:off x="3204726" y="1867004"/>
            <a:ext cx="2088232" cy="298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7" t="16248" r="44939" b="41876"/>
          <a:stretch/>
        </p:blipFill>
        <p:spPr bwMode="auto">
          <a:xfrm>
            <a:off x="5436096" y="2492896"/>
            <a:ext cx="3511822" cy="358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1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Autofit/>
          </a:bodyPr>
          <a:lstStyle/>
          <a:p>
            <a:r>
              <a:rPr lang="ru-RU" sz="2000" b="1" dirty="0"/>
              <a:t>Атеросклероз и </a:t>
            </a:r>
            <a:r>
              <a:rPr lang="ru-RU" sz="2000" b="1" dirty="0" err="1"/>
              <a:t>дислипидемии</a:t>
            </a:r>
            <a:r>
              <a:rPr lang="ru-RU" sz="2000" b="1" dirty="0"/>
              <a:t>: диагностика, лечение, профилактика</a:t>
            </a:r>
            <a:br>
              <a:rPr lang="ru-RU" sz="2000" b="1" dirty="0"/>
            </a:br>
            <a:r>
              <a:rPr lang="ru-RU" sz="2000" dirty="0"/>
              <a:t>Авторы: Мосина В.А., </a:t>
            </a:r>
            <a:r>
              <a:rPr lang="ru-RU" sz="2000" dirty="0" err="1"/>
              <a:t>Крапошина</a:t>
            </a:r>
            <a:r>
              <a:rPr lang="ru-RU" sz="2000" dirty="0"/>
              <a:t> А.Ю., Гордеева Н.В., Соловьева И.А., </a:t>
            </a:r>
            <a:r>
              <a:rPr lang="ru-RU" sz="2000" dirty="0" err="1"/>
              <a:t>Демко</a:t>
            </a:r>
            <a:r>
              <a:rPr lang="ru-RU" sz="2000" dirty="0"/>
              <a:t> И.В.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13742" r="29650" b="4504"/>
          <a:stretch/>
        </p:blipFill>
        <p:spPr bwMode="auto">
          <a:xfrm>
            <a:off x="395536" y="1820550"/>
            <a:ext cx="4032449" cy="37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35100" r="28907" b="20120"/>
          <a:stretch/>
        </p:blipFill>
        <p:spPr bwMode="auto">
          <a:xfrm>
            <a:off x="4572000" y="2060849"/>
            <a:ext cx="439248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/>
              <a:t>Ревматоидный артрит</a:t>
            </a:r>
            <a:br>
              <a:rPr lang="ru-RU" sz="2200" b="1" dirty="0" smtClean="0"/>
            </a:br>
            <a:r>
              <a:rPr lang="ru-RU" sz="2000" dirty="0"/>
              <a:t>Авторы: </a:t>
            </a:r>
            <a:r>
              <a:rPr lang="ru-RU" sz="2000" dirty="0" err="1"/>
              <a:t>Демко</a:t>
            </a:r>
            <a:r>
              <a:rPr lang="ru-RU" sz="2000" dirty="0"/>
              <a:t> И.В., </a:t>
            </a:r>
            <a:r>
              <a:rPr lang="ru-RU" sz="2000" dirty="0" err="1"/>
              <a:t>Крапошина</a:t>
            </a:r>
            <a:r>
              <a:rPr lang="ru-RU" sz="2000" dirty="0"/>
              <a:t> А.Ю., Соловьева И.А., Гордеева Н.В., </a:t>
            </a:r>
            <a:r>
              <a:rPr lang="ru-RU" sz="2000" dirty="0" err="1"/>
              <a:t>Пелиновская</a:t>
            </a:r>
            <a:r>
              <a:rPr lang="ru-RU" sz="2000" dirty="0"/>
              <a:t> Л.И.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23845" r="53039" b="5678"/>
          <a:stretch/>
        </p:blipFill>
        <p:spPr bwMode="auto">
          <a:xfrm>
            <a:off x="539552" y="2204864"/>
            <a:ext cx="2604977" cy="318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6" t="35972" r="38815" b="24834"/>
          <a:stretch/>
        </p:blipFill>
        <p:spPr bwMode="auto">
          <a:xfrm>
            <a:off x="3923928" y="1844824"/>
            <a:ext cx="446449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6" t="15256" r="32240" b="14295"/>
          <a:stretch/>
        </p:blipFill>
        <p:spPr bwMode="auto">
          <a:xfrm>
            <a:off x="3707903" y="3933057"/>
            <a:ext cx="468052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2200" b="1" dirty="0"/>
              <a:t>Хронически болевой синдром в онкологии: диагностика и лечение </a:t>
            </a:r>
            <a:br>
              <a:rPr lang="ru-RU" sz="2200" b="1" dirty="0"/>
            </a:br>
            <a:r>
              <a:rPr lang="ru-RU" sz="2200" dirty="0"/>
              <a:t>Авторы: Боброва О.П., </a:t>
            </a:r>
            <a:r>
              <a:rPr lang="ru-RU" sz="2200" dirty="0" err="1"/>
              <a:t>Зуков</a:t>
            </a:r>
            <a:r>
              <a:rPr lang="ru-RU" sz="2200" dirty="0"/>
              <a:t> Р.А., Модестов А.А., Шнайдер Н.А., Петрова М.М., Пронина Е.А.</a:t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t="18206" r="44185" b="8968"/>
          <a:stretch/>
        </p:blipFill>
        <p:spPr bwMode="auto">
          <a:xfrm>
            <a:off x="971600" y="1844824"/>
            <a:ext cx="2880320" cy="407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2" t="17566" r="43371" b="10000"/>
          <a:stretch/>
        </p:blipFill>
        <p:spPr bwMode="auto">
          <a:xfrm>
            <a:off x="4644007" y="1700808"/>
            <a:ext cx="3384377" cy="442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49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/>
              <a:t>Диагностика и лечение кишечных инфекций на современном этапе. Неотложные состояния при острых кишечных инфекциях</a:t>
            </a:r>
            <a:br>
              <a:rPr lang="ru-RU" sz="2000" b="1" dirty="0"/>
            </a:br>
            <a:r>
              <a:rPr lang="ru-RU" sz="2000" dirty="0"/>
              <a:t>Авторы: Тихонова Е.П., Кузьмина Т.Ю., Андронова Н.В.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14683" r="45507" b="13196"/>
          <a:stretch/>
        </p:blipFill>
        <p:spPr bwMode="auto">
          <a:xfrm>
            <a:off x="157894" y="1700808"/>
            <a:ext cx="254490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3" t="20419" r="43233" b="8512"/>
          <a:stretch/>
        </p:blipFill>
        <p:spPr bwMode="auto">
          <a:xfrm>
            <a:off x="6084168" y="1412776"/>
            <a:ext cx="266429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1907" r="48535" b="20666"/>
          <a:stretch/>
        </p:blipFill>
        <p:spPr bwMode="auto">
          <a:xfrm>
            <a:off x="3059832" y="1542749"/>
            <a:ext cx="273630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68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/>
              <a:t>Оптимизация вскармливания детей первого года жизни</a:t>
            </a:r>
            <a:br>
              <a:rPr lang="ru-RU" sz="2000" b="1" dirty="0"/>
            </a:br>
            <a:r>
              <a:rPr lang="ru-RU" sz="2000" dirty="0"/>
              <a:t>Автор: Фурцев В.И.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15152" r="44582" b="11317"/>
          <a:stretch/>
        </p:blipFill>
        <p:spPr bwMode="auto">
          <a:xfrm>
            <a:off x="312255" y="980728"/>
            <a:ext cx="2387537" cy="332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23149" r="32000" b="7270"/>
          <a:stretch/>
        </p:blipFill>
        <p:spPr bwMode="auto">
          <a:xfrm>
            <a:off x="1547664" y="4437112"/>
            <a:ext cx="313566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7" t="14713" r="46924" b="12200"/>
          <a:stretch/>
        </p:blipFill>
        <p:spPr bwMode="auto">
          <a:xfrm>
            <a:off x="5508104" y="2060848"/>
            <a:ext cx="314922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38697" r="45790" b="17891"/>
          <a:stretch/>
        </p:blipFill>
        <p:spPr bwMode="auto">
          <a:xfrm>
            <a:off x="2924543" y="1531747"/>
            <a:ext cx="2799586" cy="26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09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213437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Номинация «Лучшее печатное учебное </a:t>
            </a:r>
            <a:b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пособие по теоретическим дисциплинам»</a:t>
            </a:r>
            <a:b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835773"/>
              </p:ext>
            </p:extLst>
          </p:nvPr>
        </p:nvGraphicFramePr>
        <p:xfrm>
          <a:off x="611560" y="1327712"/>
          <a:ext cx="8208911" cy="54699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435303"/>
                <a:gridCol w="4306051"/>
                <a:gridCol w="919964"/>
                <a:gridCol w="1769162"/>
                <a:gridCol w="778431"/>
              </a:tblGrid>
              <a:tr h="671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учебного пособия, авторы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Гриф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390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ru-RU" sz="16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Бизнес</a:t>
                      </a:r>
                      <a:r>
                        <a:rPr lang="ru-RU" sz="1600" b="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– планирование в здравоохранении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ru-RU" sz="1600" b="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Авторы: Е.В. </a:t>
                      </a:r>
                      <a:r>
                        <a:rPr lang="ru-RU" sz="1600" b="0" baseline="0" dirty="0" err="1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Таптыгина</a:t>
                      </a:r>
                      <a:r>
                        <a:rPr lang="ru-RU" sz="1600" b="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Т.Д. Морозова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КС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Менеджмент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48</a:t>
                      </a:r>
                      <a:endParaRPr lang="ru-RU" sz="1600" b="0" dirty="0"/>
                    </a:p>
                  </a:txBody>
                  <a:tcPr marL="47475" marR="47475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35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Основы медицинской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терминологии на латинском языке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Авторы: Т.Ю. </a:t>
                      </a: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Тюрина, Е.Г. Фомина, О.А. Гаврилюк и др.</a:t>
                      </a:r>
                      <a:endParaRPr lang="ru-RU" sz="16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dirty="0"/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Медицинская кибернетика </a:t>
                      </a:r>
                      <a:endParaRPr lang="ru-RU" sz="1600" b="0" dirty="0"/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45</a:t>
                      </a:r>
                    </a:p>
                    <a:p>
                      <a:pPr algn="ctr"/>
                      <a:endParaRPr lang="ru-RU" sz="1600" b="0" dirty="0"/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4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Избранные вопросы вариантной анатомии сосудов человека </a:t>
                      </a:r>
                      <a:r>
                        <a:rPr lang="ru-RU" sz="1600" b="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Авторы: </a:t>
                      </a: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С.В. </a:t>
                      </a:r>
                      <a:r>
                        <a:rPr lang="ru-RU" sz="16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Архипкин</a:t>
                      </a: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Н.С. Горбунов., А.В. Евсеев., П.А. </a:t>
                      </a:r>
                      <a:r>
                        <a:rPr lang="ru-RU" sz="16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Самотесов</a:t>
                      </a: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и др.</a:t>
                      </a:r>
                      <a:endParaRPr lang="ru-RU" sz="16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-</a:t>
                      </a:r>
                      <a:endParaRPr lang="ru-RU" sz="1600" b="0" dirty="0"/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Лечебное дело, Педиатрия, Стоматология</a:t>
                      </a:r>
                      <a:endParaRPr lang="ru-RU" sz="1600" b="0" dirty="0"/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38</a:t>
                      </a:r>
                      <a:endParaRPr lang="ru-RU" sz="1600" b="0" dirty="0"/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67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История русской философии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XIX-XX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вв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Авторы: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Н.В.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Комова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ФИРО</a:t>
                      </a:r>
                    </a:p>
                    <a:p>
                      <a:pPr algn="ctr"/>
                      <a:r>
                        <a:rPr lang="ru-RU" sz="1600" b="0" dirty="0" smtClean="0"/>
                        <a:t>2015 г.</a:t>
                      </a:r>
                      <a:endParaRPr lang="ru-RU" sz="1600" b="0" dirty="0"/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Лечебное дело, Педиатрия, Стоматология, Фармация, Медицинская кибернетика, </a:t>
                      </a:r>
                    </a:p>
                    <a:p>
                      <a:pPr algn="ctr"/>
                      <a:r>
                        <a:rPr lang="ru-RU" sz="1600" b="0" dirty="0" smtClean="0"/>
                        <a:t>Клиническая психология, Социальная работа</a:t>
                      </a:r>
                      <a:endParaRPr lang="ru-RU" sz="1600" b="0" dirty="0"/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24</a:t>
                      </a:r>
                      <a:endParaRPr lang="ru-RU" sz="1600" b="0" dirty="0"/>
                    </a:p>
                  </a:txBody>
                  <a:tcPr marL="47475" marR="4747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5282">
            <a:off x="-17070" y="-79159"/>
            <a:ext cx="1728192" cy="1728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11821">
            <a:off x="7534881" y="5802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6" y="404662"/>
            <a:ext cx="4480633" cy="604418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23528" y="3645024"/>
            <a:ext cx="4104456" cy="792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18" y="404662"/>
            <a:ext cx="4404930" cy="60441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932040" y="2276872"/>
            <a:ext cx="3960440" cy="21602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224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1202"/>
            <a:ext cx="4398126" cy="572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1201"/>
            <a:ext cx="4239412" cy="572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187875" y="3215139"/>
            <a:ext cx="4104456" cy="792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32040" y="2348880"/>
            <a:ext cx="3960440" cy="7920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99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Нормативно-правовая база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конкурса </a:t>
            </a:r>
            <a:b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Лучшее учебное пособие года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03848" y="1670074"/>
            <a:ext cx="5482952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конкурса: </a:t>
            </a:r>
          </a:p>
          <a:p>
            <a:pPr marL="0" indent="0" algn="just">
              <a:buNone/>
            </a:pPr>
            <a:r>
              <a:rPr lang="ru-RU" sz="2000" dirty="0" smtClean="0"/>
              <a:t>Стимулирование </a:t>
            </a:r>
            <a:r>
              <a:rPr lang="ru-RU" sz="2000" dirty="0"/>
              <a:t>деятельности </a:t>
            </a:r>
            <a:r>
              <a:rPr lang="ru-RU" sz="2000" dirty="0" err="1"/>
              <a:t>профессорско­преподавательского</a:t>
            </a:r>
            <a:r>
              <a:rPr lang="ru-RU" sz="2000" dirty="0"/>
              <a:t> состава в области подготовки </a:t>
            </a:r>
            <a:r>
              <a:rPr lang="ru-RU" sz="2000" dirty="0" smtClean="0"/>
              <a:t>и издания учебно-методической литературы, а также повышения качества издаваемой учебной литературы.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конкурса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000" dirty="0" smtClean="0"/>
              <a:t>- выявление </a:t>
            </a:r>
            <a:r>
              <a:rPr lang="ru-RU" sz="2000" dirty="0"/>
              <a:t>творческого потенциала профессорско-преподавательского состава </a:t>
            </a:r>
            <a:r>
              <a:rPr lang="ru-RU" sz="2000" dirty="0" smtClean="0"/>
              <a:t>университета;</a:t>
            </a:r>
          </a:p>
          <a:p>
            <a:pPr marL="0" indent="0" algn="just">
              <a:buNone/>
            </a:pPr>
            <a:r>
              <a:rPr lang="ru-RU" sz="2000" dirty="0" smtClean="0"/>
              <a:t>- распространение </a:t>
            </a:r>
            <a:r>
              <a:rPr lang="ru-RU" sz="2000" dirty="0"/>
              <a:t>прогрессивных форм научного творчества;</a:t>
            </a:r>
          </a:p>
          <a:p>
            <a:pPr marL="0" indent="0" algn="just">
              <a:buNone/>
            </a:pPr>
            <a:r>
              <a:rPr lang="ru-RU" sz="2000" dirty="0" smtClean="0"/>
              <a:t>- моральное </a:t>
            </a:r>
            <a:r>
              <a:rPr lang="ru-RU" sz="2000" dirty="0"/>
              <a:t>и материальное поощрение преподавателей и кафедр, активно занимающихся подготовкой и изданием учебно-методической литературы;</a:t>
            </a:r>
          </a:p>
          <a:p>
            <a:pPr marL="0" indent="0" algn="just">
              <a:buNone/>
            </a:pPr>
            <a:r>
              <a:rPr lang="ru-RU" sz="2000" dirty="0" smtClean="0"/>
              <a:t>- </a:t>
            </a:r>
            <a:r>
              <a:rPr lang="ru-RU" sz="2000" dirty="0"/>
              <a:t>о</a:t>
            </a:r>
            <a:r>
              <a:rPr lang="ru-RU" sz="2000" dirty="0" smtClean="0"/>
              <a:t>беспечение </a:t>
            </a:r>
            <a:r>
              <a:rPr lang="ru-RU" sz="2000" dirty="0"/>
              <a:t>учебного процесса качественными учебными </a:t>
            </a:r>
            <a:r>
              <a:rPr lang="ru-RU" sz="2000" dirty="0" smtClean="0"/>
              <a:t>изданиями.</a:t>
            </a:r>
            <a:endParaRPr lang="ru-RU" sz="2000" dirty="0"/>
          </a:p>
          <a:p>
            <a:pPr algn="just">
              <a:buFontTx/>
              <a:buChar char="-"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30" y="1412776"/>
            <a:ext cx="170239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2798763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2" t="26664" r="59606" b="39272"/>
          <a:stretch/>
        </p:blipFill>
        <p:spPr bwMode="auto">
          <a:xfrm>
            <a:off x="212510" y="3789040"/>
            <a:ext cx="1931013" cy="286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716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9269" y="272613"/>
            <a:ext cx="7704856" cy="954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«За участие в </a:t>
            </a:r>
            <a:r>
              <a:rPr lang="ru-RU" sz="2800" b="1" dirty="0" smtClean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межвузовских</a:t>
            </a:r>
          </a:p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образовательных проектах </a:t>
            </a:r>
            <a:r>
              <a:rPr lang="ru-RU" sz="2800" b="1" dirty="0" smtClean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2017 </a:t>
            </a:r>
            <a:r>
              <a:rPr lang="ru-RU" sz="2800" b="1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года»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5282">
            <a:off x="98710" y="-114429"/>
            <a:ext cx="1728192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11821">
            <a:off x="7534881" y="5802"/>
            <a:ext cx="1728192" cy="172819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427984" y="6008125"/>
            <a:ext cx="4464496" cy="811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/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799"/>
            <a:ext cx="2952328" cy="4104457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11560" y="5820335"/>
            <a:ext cx="4114800" cy="763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1600" dirty="0" err="1" smtClean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Нейротравматология</a:t>
            </a:r>
            <a:r>
              <a:rPr lang="ru-RU" sz="1600" dirty="0" smtClean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 (с позиций трёхуровневой системы оказания помощи)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Авторы: П.Г. </a:t>
            </a:r>
            <a:r>
              <a:rPr lang="ru-RU" sz="1400" dirty="0" err="1" smtClean="0"/>
              <a:t>Шнякин</a:t>
            </a:r>
            <a:r>
              <a:rPr lang="ru-RU" sz="1400" dirty="0" smtClean="0"/>
              <a:t>, М.Г. </a:t>
            </a:r>
            <a:r>
              <a:rPr lang="ru-RU" sz="1400" dirty="0" err="1" smtClean="0"/>
              <a:t>Дралюк</a:t>
            </a:r>
            <a:r>
              <a:rPr lang="ru-RU" sz="1400" dirty="0" smtClean="0"/>
              <a:t>, Н.В. Исаева, Ботов А.В., Ю.А. Пестряков, И.Е. Ермакова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415" y="1615583"/>
            <a:ext cx="2957634" cy="39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01697" y="568844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д-р мед. наук, проф. И. П. Артюхов;  д-р </a:t>
            </a:r>
            <a:r>
              <a:rPr lang="ru-RU" sz="1200" dirty="0" err="1"/>
              <a:t>экон</a:t>
            </a:r>
            <a:r>
              <a:rPr lang="ru-RU" sz="1200" dirty="0"/>
              <a:t>. наук , проф. Ю. В. Федорова ; канд. </a:t>
            </a:r>
            <a:r>
              <a:rPr lang="ru-RU" sz="1200" dirty="0" err="1"/>
              <a:t>экон</a:t>
            </a:r>
            <a:r>
              <a:rPr lang="ru-RU" sz="1200" dirty="0"/>
              <a:t>. наук, доц. Н. Л. Борщёва; канд. </a:t>
            </a:r>
            <a:r>
              <a:rPr lang="ru-RU" sz="1200" dirty="0" err="1"/>
              <a:t>социол</a:t>
            </a:r>
            <a:r>
              <a:rPr lang="ru-RU" sz="1200" dirty="0"/>
              <a:t>. наук, Л. В. Засова; канд. мед. наук, доц. Е. А. Юрьева; Е. Г. Мягкова; канд. биол. наук, М. Р. Васильева; Е. Н. </a:t>
            </a:r>
            <a:r>
              <a:rPr lang="ru-RU" sz="1200" dirty="0" err="1"/>
              <a:t>Галушина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3597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Национальные стандарты здравоохранения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019" y="984438"/>
            <a:ext cx="2693987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8383" y="5301208"/>
            <a:ext cx="4572000" cy="1077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ru-RU" sz="1600" dirty="0" err="1">
                <a:solidFill>
                  <a:prstClr val="black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Муковисцидоз</a:t>
            </a:r>
            <a:r>
              <a:rPr lang="ru-RU" sz="1600" dirty="0">
                <a:solidFill>
                  <a:prstClr val="black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: определение, диагностические критерии, терапия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Авторы: </a:t>
            </a:r>
            <a:r>
              <a:rPr lang="ru-RU" sz="1600" dirty="0" err="1">
                <a:solidFill>
                  <a:prstClr val="black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Амелина</a:t>
            </a:r>
            <a:r>
              <a:rPr lang="ru-RU" sz="1600" dirty="0">
                <a:solidFill>
                  <a:prstClr val="black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 Е.Л., </a:t>
            </a:r>
            <a:r>
              <a:rPr lang="ru-RU" sz="1600" dirty="0" err="1">
                <a:solidFill>
                  <a:prstClr val="black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Ашерова</a:t>
            </a:r>
            <a:r>
              <a:rPr lang="ru-RU" sz="1600" dirty="0">
                <a:solidFill>
                  <a:prstClr val="black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 И.К., </a:t>
            </a:r>
            <a:r>
              <a:rPr lang="ru-RU" sz="1600" dirty="0" err="1">
                <a:solidFill>
                  <a:prstClr val="black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Аветисян</a:t>
            </a:r>
            <a:r>
              <a:rPr lang="ru-RU" sz="1600" dirty="0">
                <a:solidFill>
                  <a:prstClr val="black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 Л.Р., </a:t>
            </a:r>
            <a:r>
              <a:rPr lang="ru-RU" sz="1600" dirty="0" err="1">
                <a:solidFill>
                  <a:prstClr val="black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Ильенкова</a:t>
            </a:r>
            <a:r>
              <a:rPr lang="ru-RU" sz="1600" dirty="0">
                <a:solidFill>
                  <a:prstClr val="black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 Н.А. и др.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5551785"/>
            <a:ext cx="4350879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Клинические рекомендации по кардиологии Авторы: Ф.И. </a:t>
            </a:r>
            <a:r>
              <a:rPr lang="ru-RU" sz="1600" dirty="0" err="1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Белялов</a:t>
            </a:r>
            <a:r>
              <a:rPr lang="ru-RU" sz="1600" dirty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, С.Г. Куклин, О.Н. Миллер, </a:t>
            </a:r>
            <a:br>
              <a:rPr lang="ru-RU" sz="1600" dirty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М.М. </a:t>
            </a:r>
            <a:r>
              <a:rPr lang="ru-RU" sz="1600" dirty="0" smtClean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Петрова, Н.А. Шнайдер, С.Ю. </a:t>
            </a:r>
            <a:r>
              <a:rPr lang="ru-RU" sz="1600" dirty="0" err="1" smtClean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Штарик</a:t>
            </a:r>
            <a:r>
              <a:rPr lang="ru-RU" sz="1600" dirty="0" smtClean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  </a:t>
            </a:r>
            <a:r>
              <a:rPr lang="ru-RU" sz="1600" dirty="0">
                <a:solidFill>
                  <a:prstClr val="black"/>
                </a:solidFill>
                <a:ea typeface="Times New Roman"/>
                <a:cs typeface="Times New Roman" panose="02020603050405020304" pitchFamily="18" charset="0"/>
              </a:rPr>
              <a:t>и др.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14324" r="45345" b="13620"/>
          <a:stretch/>
        </p:blipFill>
        <p:spPr bwMode="auto">
          <a:xfrm>
            <a:off x="899592" y="980728"/>
            <a:ext cx="3052346" cy="41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589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421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Номинация «Лучшее образовательное электронное издание по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клиническим </a:t>
            </a: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дисциплинам»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6401055"/>
              </p:ext>
            </p:extLst>
          </p:nvPr>
        </p:nvGraphicFramePr>
        <p:xfrm>
          <a:off x="395536" y="1796793"/>
          <a:ext cx="8424936" cy="3901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422013"/>
                <a:gridCol w="4608932"/>
                <a:gridCol w="742271"/>
                <a:gridCol w="1896914"/>
                <a:gridCol w="754806"/>
              </a:tblGrid>
              <a:tr h="960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ОЭИ, авторы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Гриф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88105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1.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ЭУИ «Дренажи: виды, классификация»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 Винник Ю.С.,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Дябкин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Е.В., Казанцев А.Д., Фадеева Э.П.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-</a:t>
                      </a:r>
                      <a:endParaRPr lang="ru-RU" sz="1400" b="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Лечебное дело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75</a:t>
                      </a:r>
                      <a:endParaRPr lang="ru-RU" sz="1400" b="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1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ЭУИ «Уход за травматологическими больными и пациентами после операций на позвоночнике»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 Винник Ю.С.,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Дябкин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Е.В., Казанцев А.Д., Фадеева Э.П.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Лечебное дело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72</a:t>
                      </a:r>
                      <a:endParaRPr lang="ru-RU" sz="1400" b="0" dirty="0"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15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ЭУИ «Уход за больными после операций на брюшной полости»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 Винник Ю.С.,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Дябкин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Е.В., Казанцев А.Д., Фадеева Э.П.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-</a:t>
                      </a:r>
                      <a:endParaRPr lang="ru-RU" sz="1400" b="0" dirty="0"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Лечебное дело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69</a:t>
                      </a:r>
                      <a:endParaRPr lang="ru-RU" sz="1400" b="0" dirty="0"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6264">
            <a:off x="139713" y="138527"/>
            <a:ext cx="1574461" cy="1574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5480">
            <a:off x="7336067" y="94185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16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Номинация «Лучшее образовательное </a:t>
            </a:r>
            <a:b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электронное издание </a:t>
            </a:r>
            <a:b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теоретическим </a:t>
            </a: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дисциплинам»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4185"/>
            <a:ext cx="1728192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9009">
            <a:off x="7446104" y="-243408"/>
            <a:ext cx="1728192" cy="1728192"/>
          </a:xfrm>
          <a:prstGeom prst="rect">
            <a:avLst/>
          </a:prstGeom>
        </p:spPr>
      </p:pic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0417639"/>
              </p:ext>
            </p:extLst>
          </p:nvPr>
        </p:nvGraphicFramePr>
        <p:xfrm>
          <a:off x="323528" y="2132856"/>
          <a:ext cx="8388932" cy="14826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273882"/>
                <a:gridCol w="3434530"/>
                <a:gridCol w="720080"/>
                <a:gridCol w="1333337"/>
                <a:gridCol w="1152128"/>
                <a:gridCol w="1474975"/>
              </a:tblGrid>
              <a:tr h="737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ОЭИ, авторы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Гриф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УМУ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44764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1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Учение о сосудах. Ангиология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 Ефремова В.П., Никель В.В., Васильева М.Р., Ильина А.С.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Лечебное дело, Педиатрия, Стоматология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72</a:t>
                      </a:r>
                      <a:endParaRPr lang="ru-RU" sz="1400" b="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</a:t>
                      </a:r>
                      <a:endParaRPr lang="ru-RU" sz="14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5480">
            <a:off x="7336067" y="94185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2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16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Номинация «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Лучший учебно-методический комплекс</a:t>
            </a:r>
            <a:b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для дистанционного обучения по программам </a:t>
            </a:r>
            <a:b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высшего образования»</a:t>
            </a:r>
            <a:endParaRPr lang="ru-RU" sz="24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185"/>
            <a:ext cx="1728192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9009">
            <a:off x="7446104" y="-243408"/>
            <a:ext cx="1728192" cy="1728192"/>
          </a:xfrm>
          <a:prstGeom prst="rect">
            <a:avLst/>
          </a:prstGeom>
        </p:spPr>
      </p:pic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9202857"/>
              </p:ext>
            </p:extLst>
          </p:nvPr>
        </p:nvGraphicFramePr>
        <p:xfrm>
          <a:off x="467544" y="2132856"/>
          <a:ext cx="7632848" cy="36910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360040"/>
                <a:gridCol w="3528392"/>
                <a:gridCol w="720080"/>
                <a:gridCol w="1584176"/>
                <a:gridCol w="1440160"/>
              </a:tblGrid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Название УМК для ДО,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авторы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Гриф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УМУ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556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1. 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Общая гигиена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 С.В.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Куркатов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Г.Н.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Бондарцева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283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</a:t>
                      </a:r>
                      <a:endParaRPr lang="ru-RU" sz="1400" b="1" dirty="0"/>
                    </a:p>
                  </a:txBody>
                  <a:tcPr marL="68580" marR="68580" marT="0" marB="0"/>
                </a:tc>
              </a:tr>
              <a:tr h="74476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Медицинская информатика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М.Р. Васильева, И.Г.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Шеломенцева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М.С.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Апанович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Е.И.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Галушина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С.Д. Гусев, Е.Г. Мягкова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280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</a:t>
                      </a:r>
                      <a:endParaRPr lang="ru-RU" sz="1400" b="1" dirty="0"/>
                    </a:p>
                  </a:txBody>
                  <a:tcPr marL="68580" marR="68580" marT="0" marB="0"/>
                </a:tc>
              </a:tr>
              <a:tr h="46119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Психология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педагогика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Автор: Т.Ю. Артюхова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248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</a:t>
                      </a:r>
                      <a:endParaRPr lang="ru-RU" sz="1400" b="1" dirty="0"/>
                    </a:p>
                  </a:txBody>
                  <a:tcPr marL="68580" marR="68580" marT="0" marB="0"/>
                </a:tc>
              </a:tr>
              <a:tr h="74476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Общая хирургия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Е.В.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Дябкин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С.С. Дунаевская, Ю.С. Винник, М.Р. Васильева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244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</a:tr>
              <a:tr h="570028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5.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Биологическая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химия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 Л.В. Труфанова, А.Б.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Салмина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178</a:t>
                      </a:r>
                      <a:endParaRPr lang="ru-RU" sz="1400" b="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5</a:t>
                      </a:r>
                      <a:endParaRPr lang="ru-RU" sz="1400" b="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5480">
            <a:off x="7336067" y="94185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7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16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Номинация «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Лучший учебно-методический комплекс</a:t>
            </a:r>
            <a:b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для дистанционного обучения по программам дополнительного профессионального образования»</a:t>
            </a:r>
            <a:endParaRPr lang="ru-RU" sz="24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185"/>
            <a:ext cx="1728192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9009">
            <a:off x="7446104" y="-243408"/>
            <a:ext cx="1728192" cy="1728192"/>
          </a:xfrm>
          <a:prstGeom prst="rect">
            <a:avLst/>
          </a:prstGeom>
        </p:spPr>
      </p:pic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4028383"/>
              </p:ext>
            </p:extLst>
          </p:nvPr>
        </p:nvGraphicFramePr>
        <p:xfrm>
          <a:off x="467544" y="1988841"/>
          <a:ext cx="7920880" cy="453275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360040"/>
                <a:gridCol w="3528392"/>
                <a:gridCol w="1080120"/>
                <a:gridCol w="1656184"/>
                <a:gridCol w="1296144"/>
              </a:tblGrid>
              <a:tr h="504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Название УМК для ДО,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авторы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Гриф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УМУ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556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1. 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Воздушно-капельные инфекции у детей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(1-й модуль)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 Г.П. Мартынова, Я.А.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Богвилене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И.А.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Кутищева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И.А. Соловьева, М.А. Строганова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244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</a:t>
                      </a:r>
                      <a:endParaRPr lang="ru-RU" sz="1400" b="1" dirty="0"/>
                    </a:p>
                  </a:txBody>
                  <a:tcPr marL="68580" marR="68580" marT="0" marB="0"/>
                </a:tc>
              </a:tr>
              <a:tr h="74476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Актуальные вопросы диагностики в стоматологии (2 – й модуль)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В.В.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Алямовский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С.А.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Овчинникова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А.Н.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Дуж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Н.В. Тарасова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236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</a:t>
                      </a:r>
                      <a:endParaRPr lang="ru-RU" sz="1400" b="1" dirty="0"/>
                    </a:p>
                  </a:txBody>
                  <a:tcPr marL="68580" marR="68580" marT="0" marB="0"/>
                </a:tc>
              </a:tr>
              <a:tr h="51025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Диетология</a:t>
                      </a:r>
                      <a:endParaRPr lang="ru-RU" sz="14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Автор: М.Ю. Галактионова, В.И. Фурцев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191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</a:t>
                      </a:r>
                      <a:endParaRPr lang="ru-RU" sz="1400" b="1" dirty="0"/>
                    </a:p>
                  </a:txBody>
                  <a:tcPr marL="68580" marR="68580" marT="0" marB="0"/>
                </a:tc>
              </a:tr>
              <a:tr h="74476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Экспертиза временной нетрудоспособности (36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час.)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С.И. Максимова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187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</a:tr>
              <a:tr h="570028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5.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Основные принципы и этапы внедрения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системы менеджмента качества в организации здравоохранения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 Р.Г. 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Буянкина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М.В.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Соколовская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169</a:t>
                      </a:r>
                      <a:endParaRPr lang="ru-RU" sz="1400" b="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5</a:t>
                      </a:r>
                      <a:endParaRPr lang="ru-RU" sz="1400" b="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5480">
            <a:off x="7336067" y="94185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0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16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Номинация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«Лучшее учебное пособие </a:t>
            </a:r>
            <a:b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Фармацевтического колледжа»</a:t>
            </a:r>
            <a:endParaRPr lang="ru-RU" sz="24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185"/>
            <a:ext cx="1728192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9009">
            <a:off x="7446104" y="-243408"/>
            <a:ext cx="1728192" cy="1728192"/>
          </a:xfrm>
          <a:prstGeom prst="rect">
            <a:avLst/>
          </a:prstGeom>
        </p:spPr>
      </p:pic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219462"/>
              </p:ext>
            </p:extLst>
          </p:nvPr>
        </p:nvGraphicFramePr>
        <p:xfrm>
          <a:off x="467544" y="1988841"/>
          <a:ext cx="7704856" cy="365022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360040"/>
                <a:gridCol w="3744416"/>
                <a:gridCol w="792088"/>
                <a:gridCol w="1368152"/>
                <a:gridCol w="1440160"/>
              </a:tblGrid>
              <a:tr h="504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Название учебного пособия,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авторы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Гриф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УМУ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556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1. 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Лекарственные средства, подлежащие предметно – количественному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учету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 Т.В.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Потупчик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Л.А.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Анишева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187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</a:t>
                      </a:r>
                      <a:endParaRPr lang="ru-RU" sz="1400" b="1" dirty="0"/>
                    </a:p>
                  </a:txBody>
                  <a:tcPr marL="68580" marR="68580" marT="0" marB="0"/>
                </a:tc>
              </a:tr>
              <a:tr h="74476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Методы выхаживания детей с экстремально низкой массой тела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Т.Н. Лопатина, Н.В.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Фукалова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177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</a:t>
                      </a:r>
                      <a:endParaRPr lang="ru-RU" sz="1400" b="1" dirty="0"/>
                    </a:p>
                  </a:txBody>
                  <a:tcPr marL="68580" marR="68580" marT="0" marB="0"/>
                </a:tc>
              </a:tr>
              <a:tr h="51025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Аналитическая химия. Рабочая тетрадь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2-х 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частях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Автор: И.П.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Агафова</a:t>
                      </a:r>
                      <a:endParaRPr lang="ru-RU" sz="14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174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</a:t>
                      </a:r>
                      <a:endParaRPr lang="ru-RU" sz="1400" b="1" dirty="0"/>
                    </a:p>
                  </a:txBody>
                  <a:tcPr marL="68580" marR="68580" marT="0" marB="0"/>
                </a:tc>
              </a:tr>
              <a:tr h="48116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+mn-lt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Техника продаж</a:t>
                      </a:r>
                      <a:endParaRPr lang="ru-RU" sz="14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Автор: И.П. Агафонова, И.Б. Мельникова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173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</a:t>
                      </a:r>
                      <a:endParaRPr lang="ru-RU" sz="1400" b="0" dirty="0"/>
                    </a:p>
                  </a:txBody>
                  <a:tcPr marL="68580" marR="68580" marT="0" marB="0"/>
                </a:tc>
              </a:tr>
              <a:tr h="570028"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5.</a:t>
                      </a:r>
                      <a:endParaRPr lang="ru-RU" sz="14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Препараты,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влияющие на функции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холинергетических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синапсов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Авторы: М.В. Анисимова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160</a:t>
                      </a:r>
                      <a:endParaRPr lang="ru-RU" sz="1400" b="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5</a:t>
                      </a:r>
                      <a:endParaRPr lang="ru-RU" sz="1400" b="0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5480">
            <a:off x="7336067" y="94185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6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8194" name="Picture 2" descr="Картинки по запросу победите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4896544" cy="46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Номинации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8856984" cy="4525963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cs typeface="Times New Roman" panose="02020603050405020304" pitchFamily="18" charset="0"/>
              </a:rPr>
              <a:t>«</a:t>
            </a:r>
            <a:r>
              <a:rPr lang="ru-RU" sz="2000" i="1" dirty="0">
                <a:cs typeface="Times New Roman" panose="02020603050405020304" pitchFamily="18" charset="0"/>
              </a:rPr>
              <a:t>Лучшее печатное учебное пособие по теоретическим дисциплинам</a:t>
            </a:r>
            <a:r>
              <a:rPr lang="ru-RU" sz="2000" i="1" dirty="0" smtClean="0">
                <a:cs typeface="Times New Roman" panose="02020603050405020304" pitchFamily="18" charset="0"/>
              </a:rPr>
              <a:t>»;</a:t>
            </a:r>
            <a:endParaRPr lang="ru-RU" sz="2000" i="1" dirty="0">
              <a:cs typeface="Times New Roman" panose="02020603050405020304" pitchFamily="18" charset="0"/>
            </a:endParaRPr>
          </a:p>
          <a:p>
            <a:r>
              <a:rPr lang="ru-RU" sz="2000" i="1" dirty="0" smtClean="0">
                <a:cs typeface="Times New Roman" panose="02020603050405020304" pitchFamily="18" charset="0"/>
              </a:rPr>
              <a:t>«</a:t>
            </a:r>
            <a:r>
              <a:rPr lang="ru-RU" sz="2000" i="1" dirty="0">
                <a:cs typeface="Times New Roman" panose="02020603050405020304" pitchFamily="18" charset="0"/>
              </a:rPr>
              <a:t>Лучшее печатное учебное пособие по клиническим дисциплинам</a:t>
            </a:r>
            <a:r>
              <a:rPr lang="ru-RU" sz="2000" i="1" dirty="0" smtClean="0">
                <a:cs typeface="Times New Roman" panose="02020603050405020304" pitchFamily="18" charset="0"/>
              </a:rPr>
              <a:t>»;</a:t>
            </a:r>
            <a:endParaRPr lang="ru-RU" sz="2000" i="1" dirty="0">
              <a:cs typeface="Times New Roman" panose="02020603050405020304" pitchFamily="18" charset="0"/>
            </a:endParaRPr>
          </a:p>
          <a:p>
            <a:r>
              <a:rPr lang="ru-RU" sz="2000" i="1" dirty="0" smtClean="0">
                <a:cs typeface="Times New Roman" panose="02020603050405020304" pitchFamily="18" charset="0"/>
              </a:rPr>
              <a:t>«</a:t>
            </a:r>
            <a:r>
              <a:rPr lang="ru-RU" sz="2000" i="1" dirty="0">
                <a:cs typeface="Times New Roman" panose="02020603050405020304" pitchFamily="18" charset="0"/>
              </a:rPr>
              <a:t>Лучшее образовательное </a:t>
            </a:r>
            <a:r>
              <a:rPr lang="ru-RU" sz="2000" i="1" dirty="0" smtClean="0">
                <a:cs typeface="Times New Roman" panose="02020603050405020304" pitchFamily="18" charset="0"/>
              </a:rPr>
              <a:t>электронное издание </a:t>
            </a:r>
            <a:r>
              <a:rPr lang="ru-RU" sz="2000" i="1" dirty="0">
                <a:cs typeface="Times New Roman" panose="02020603050405020304" pitchFamily="18" charset="0"/>
              </a:rPr>
              <a:t>по теоретическим дисциплинам</a:t>
            </a:r>
            <a:r>
              <a:rPr lang="ru-RU" sz="2000" i="1" dirty="0" smtClean="0">
                <a:cs typeface="Times New Roman" panose="02020603050405020304" pitchFamily="18" charset="0"/>
              </a:rPr>
              <a:t>»;</a:t>
            </a:r>
          </a:p>
          <a:p>
            <a:r>
              <a:rPr lang="ru-RU" sz="2000" i="1" dirty="0" smtClean="0">
                <a:cs typeface="Times New Roman" panose="02020603050405020304" pitchFamily="18" charset="0"/>
              </a:rPr>
              <a:t>«</a:t>
            </a:r>
            <a:r>
              <a:rPr lang="ru-RU" sz="2000" i="1" dirty="0">
                <a:cs typeface="Times New Roman" panose="02020603050405020304" pitchFamily="18" charset="0"/>
              </a:rPr>
              <a:t>Лучшее образовательное электронное издание по клиническим дисциплинам</a:t>
            </a:r>
            <a:r>
              <a:rPr lang="ru-RU" sz="2000" i="1" dirty="0" smtClean="0">
                <a:cs typeface="Times New Roman" panose="02020603050405020304" pitchFamily="18" charset="0"/>
              </a:rPr>
              <a:t>»;</a:t>
            </a:r>
          </a:p>
          <a:p>
            <a:r>
              <a:rPr lang="ru-RU" sz="2000" i="1" dirty="0">
                <a:cs typeface="Times New Roman" panose="02020603050405020304" pitchFamily="18" charset="0"/>
              </a:rPr>
              <a:t>«</a:t>
            </a:r>
            <a:r>
              <a:rPr lang="ru-RU" sz="2000" i="1" dirty="0" smtClean="0">
                <a:cs typeface="Times New Roman" panose="02020603050405020304" pitchFamily="18" charset="0"/>
              </a:rPr>
              <a:t>Лучший учебно-методический комплекс для дистанционного обучения по  программам высшего образования»; </a:t>
            </a:r>
            <a:endParaRPr lang="ru-RU" sz="2000" i="1" dirty="0">
              <a:cs typeface="Times New Roman" panose="02020603050405020304" pitchFamily="18" charset="0"/>
            </a:endParaRPr>
          </a:p>
          <a:p>
            <a:r>
              <a:rPr lang="ru-RU" sz="2000" i="1" dirty="0">
                <a:cs typeface="Times New Roman" panose="02020603050405020304" pitchFamily="18" charset="0"/>
              </a:rPr>
              <a:t>«Лучший учебно-методический комплекс для дистанционного обучения по  программам </a:t>
            </a:r>
            <a:r>
              <a:rPr lang="ru-RU" sz="2000" i="1" dirty="0" smtClean="0">
                <a:cs typeface="Times New Roman" panose="02020603050405020304" pitchFamily="18" charset="0"/>
              </a:rPr>
              <a:t>дополнительного профессионального образования»; </a:t>
            </a:r>
          </a:p>
          <a:p>
            <a:r>
              <a:rPr lang="ru-RU" sz="2000" i="1" dirty="0" smtClean="0"/>
              <a:t>«За </a:t>
            </a:r>
            <a:r>
              <a:rPr lang="ru-RU" sz="2000" i="1" dirty="0"/>
              <a:t>участие в межвузовских образовательных проектах </a:t>
            </a:r>
            <a:r>
              <a:rPr lang="ru-RU" sz="2000" i="1" dirty="0" smtClean="0"/>
              <a:t>2017 </a:t>
            </a:r>
            <a:r>
              <a:rPr lang="ru-RU" sz="2000" i="1" dirty="0"/>
              <a:t>года</a:t>
            </a:r>
            <a:r>
              <a:rPr lang="ru-RU" sz="2000" i="1" dirty="0" smtClean="0"/>
              <a:t>»;</a:t>
            </a:r>
          </a:p>
          <a:p>
            <a:r>
              <a:rPr lang="ru-RU" sz="2000" i="1" dirty="0">
                <a:cs typeface="Times New Roman" panose="02020603050405020304" pitchFamily="18" charset="0"/>
              </a:rPr>
              <a:t>«Лучшее печатное учебное пособие </a:t>
            </a:r>
            <a:r>
              <a:rPr lang="ru-RU" sz="2000" i="1" dirty="0" smtClean="0">
                <a:cs typeface="Times New Roman" panose="02020603050405020304" pitchFamily="18" charset="0"/>
              </a:rPr>
              <a:t>Фармацевтического колледжа».</a:t>
            </a:r>
            <a:endParaRPr lang="ru-RU" sz="2000" i="1" dirty="0"/>
          </a:p>
          <a:p>
            <a:pPr>
              <a:buFontTx/>
              <a:buChar char="-"/>
            </a:pPr>
            <a:endParaRPr lang="ru-RU" sz="2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1878442" cy="8034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3587" y="356025"/>
            <a:ext cx="1878442" cy="80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Этапы проведения конкурса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249517"/>
              </p:ext>
            </p:extLst>
          </p:nvPr>
        </p:nvGraphicFramePr>
        <p:xfrm>
          <a:off x="179512" y="1052736"/>
          <a:ext cx="8640960" cy="564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821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764704"/>
            <a:ext cx="7093272" cy="9361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Нарушение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условий конкурса</a:t>
            </a:r>
            <a:r>
              <a:rPr lang="ru-RU" sz="3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:  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20888"/>
            <a:ext cx="8731512" cy="3928715"/>
          </a:xfrm>
        </p:spPr>
        <p:txBody>
          <a:bodyPr>
            <a:normAutofit/>
          </a:bodyPr>
          <a:lstStyle/>
          <a:p>
            <a:r>
              <a:rPr lang="ru-RU" sz="2600" dirty="0" smtClean="0">
                <a:cs typeface="Times New Roman" panose="02020603050405020304" pitchFamily="18" charset="0"/>
              </a:rPr>
              <a:t>Предоставление пособия, которое было утверждено для другой категории обучающихся и участвовало в конкурсе в прошлом году.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712" y="188640"/>
            <a:ext cx="1718320" cy="1718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04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На конкурс подано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39</a:t>
            </a:r>
            <a:r>
              <a:rPr lang="ru-RU" dirty="0" smtClean="0">
                <a:solidFill>
                  <a:srgbClr val="C00000"/>
                </a:solidFill>
              </a:rPr>
              <a:t> учебных пособий: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sz="2900" b="1" i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4  </a:t>
            </a:r>
            <a:r>
              <a:rPr lang="ru-RU" sz="2900" i="1" dirty="0" smtClean="0">
                <a:cs typeface="Times New Roman" panose="02020603050405020304" pitchFamily="18" charset="0"/>
              </a:rPr>
              <a:t> - «Лучшее </a:t>
            </a:r>
            <a:r>
              <a:rPr lang="ru-RU" sz="2900" i="1" dirty="0">
                <a:cs typeface="Times New Roman" panose="02020603050405020304" pitchFamily="18" charset="0"/>
              </a:rPr>
              <a:t>печатное учебное пособие по теоретическим дисциплинам</a:t>
            </a:r>
            <a:r>
              <a:rPr lang="ru-RU" sz="2900" i="1" dirty="0" smtClean="0">
                <a:cs typeface="Times New Roman" panose="02020603050405020304" pitchFamily="18" charset="0"/>
              </a:rPr>
              <a:t>»;</a:t>
            </a:r>
            <a:endParaRPr lang="ru-RU" sz="2900" i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12</a:t>
            </a:r>
            <a:r>
              <a:rPr lang="ru-RU" sz="2900" i="1" dirty="0" smtClean="0">
                <a:cs typeface="Times New Roman" panose="02020603050405020304" pitchFamily="18" charset="0"/>
              </a:rPr>
              <a:t> - «Лучшее </a:t>
            </a:r>
            <a:r>
              <a:rPr lang="ru-RU" sz="2900" i="1" dirty="0">
                <a:cs typeface="Times New Roman" panose="02020603050405020304" pitchFamily="18" charset="0"/>
              </a:rPr>
              <a:t>печатное учебное пособие по клиническим дисциплинам</a:t>
            </a:r>
            <a:r>
              <a:rPr lang="ru-RU" sz="2900" i="1" dirty="0" smtClean="0">
                <a:cs typeface="Times New Roman" panose="02020603050405020304" pitchFamily="18" charset="0"/>
              </a:rPr>
              <a:t>»;</a:t>
            </a:r>
          </a:p>
          <a:p>
            <a:pPr marL="0" indent="0">
              <a:buNone/>
            </a:pPr>
            <a:r>
              <a:rPr lang="ru-RU" sz="2900" i="1" dirty="0" smtClean="0">
                <a:cs typeface="Times New Roman" panose="02020603050405020304" pitchFamily="18" charset="0"/>
              </a:rPr>
              <a:t> </a:t>
            </a:r>
            <a:r>
              <a:rPr lang="ru-RU" sz="29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 </a:t>
            </a:r>
            <a:r>
              <a:rPr lang="ru-RU" sz="2900" i="1" dirty="0" smtClean="0">
                <a:cs typeface="Times New Roman" panose="02020603050405020304" pitchFamily="18" charset="0"/>
              </a:rPr>
              <a:t>- </a:t>
            </a:r>
            <a:r>
              <a:rPr lang="ru-RU" sz="2900" i="1" dirty="0">
                <a:cs typeface="Times New Roman" panose="02020603050405020304" pitchFamily="18" charset="0"/>
              </a:rPr>
              <a:t>«Лучшее образовательное электронное издание по теоретическим дисциплинам»; </a:t>
            </a:r>
          </a:p>
          <a:p>
            <a:pPr marL="0" indent="0">
              <a:buNone/>
            </a:pPr>
            <a:r>
              <a:rPr lang="ru-RU" sz="29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r>
              <a:rPr lang="ru-RU" sz="2900" i="1" dirty="0" smtClean="0">
                <a:cs typeface="Times New Roman" panose="02020603050405020304" pitchFamily="18" charset="0"/>
              </a:rPr>
              <a:t> - </a:t>
            </a:r>
            <a:r>
              <a:rPr lang="ru-RU" sz="2900" i="1" dirty="0">
                <a:cs typeface="Times New Roman" panose="02020603050405020304" pitchFamily="18" charset="0"/>
              </a:rPr>
              <a:t>«Лучшее образовательное электронное издание по клиническим дисциплинам»;</a:t>
            </a:r>
          </a:p>
          <a:p>
            <a:pPr marL="0" indent="0">
              <a:buNone/>
            </a:pPr>
            <a:r>
              <a:rPr lang="ru-RU" sz="29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r>
              <a:rPr lang="ru-RU" sz="2900" i="1" dirty="0" smtClean="0">
                <a:cs typeface="Times New Roman" panose="02020603050405020304" pitchFamily="18" charset="0"/>
              </a:rPr>
              <a:t> - «Лучший </a:t>
            </a:r>
            <a:r>
              <a:rPr lang="ru-RU" sz="2900" i="1" dirty="0">
                <a:cs typeface="Times New Roman" panose="02020603050405020304" pitchFamily="18" charset="0"/>
              </a:rPr>
              <a:t>учебно-методический комплекс для дистанционного обучения по  программам высшего образования</a:t>
            </a:r>
            <a:r>
              <a:rPr lang="ru-RU" sz="2900" i="1" dirty="0" smtClean="0">
                <a:cs typeface="Times New Roman" panose="02020603050405020304" pitchFamily="18" charset="0"/>
              </a:rPr>
              <a:t>»; </a:t>
            </a:r>
            <a:endParaRPr lang="ru-RU" sz="2900" i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r>
              <a:rPr lang="ru-RU" sz="2900" i="1" dirty="0" smtClean="0">
                <a:cs typeface="Times New Roman" panose="02020603050405020304" pitchFamily="18" charset="0"/>
              </a:rPr>
              <a:t> - «Лучший </a:t>
            </a:r>
            <a:r>
              <a:rPr lang="ru-RU" sz="2900" i="1" dirty="0">
                <a:cs typeface="Times New Roman" panose="02020603050405020304" pitchFamily="18" charset="0"/>
              </a:rPr>
              <a:t>учебно-методический комплекс для дистанционного обучения по  программам дополнительного профессионального образования</a:t>
            </a:r>
            <a:r>
              <a:rPr lang="ru-RU" sz="2900" i="1" dirty="0" smtClean="0">
                <a:cs typeface="Times New Roman" panose="02020603050405020304" pitchFamily="18" charset="0"/>
              </a:rPr>
              <a:t>»; </a:t>
            </a:r>
            <a:endParaRPr lang="ru-RU" sz="2900" i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b="1" i="1" dirty="0" smtClean="0">
                <a:solidFill>
                  <a:srgbClr val="C00000"/>
                </a:solidFill>
              </a:rPr>
              <a:t>4</a:t>
            </a:r>
            <a:r>
              <a:rPr lang="ru-RU" sz="2900" i="1" dirty="0" smtClean="0"/>
              <a:t> - «За </a:t>
            </a:r>
            <a:r>
              <a:rPr lang="ru-RU" sz="2900" i="1" dirty="0"/>
              <a:t>участие в межвузовских образовательных проектах 2017 года</a:t>
            </a:r>
            <a:r>
              <a:rPr lang="ru-RU" sz="2900" i="1" dirty="0" smtClean="0"/>
              <a:t>».</a:t>
            </a:r>
          </a:p>
          <a:p>
            <a:pPr marL="0" indent="0">
              <a:buNone/>
            </a:pPr>
            <a:r>
              <a:rPr lang="ru-RU" sz="2900" b="1" i="1" dirty="0">
                <a:solidFill>
                  <a:srgbClr val="C00000"/>
                </a:solidFill>
              </a:rPr>
              <a:t>5 </a:t>
            </a:r>
            <a:r>
              <a:rPr lang="ru-RU" sz="2900" i="1" dirty="0" smtClean="0"/>
              <a:t>– «Лучшее учебное пособие Фармацевтического колледжа»</a:t>
            </a:r>
            <a:endParaRPr lang="ru-RU" sz="2900" i="1" dirty="0"/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16148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Номинация «Лучшее печатное учебное </a:t>
            </a:r>
            <a:b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пособие по клиническим дисциплинам»</a:t>
            </a:r>
            <a:b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1139532"/>
              </p:ext>
            </p:extLst>
          </p:nvPr>
        </p:nvGraphicFramePr>
        <p:xfrm>
          <a:off x="323528" y="1484784"/>
          <a:ext cx="8496945" cy="491686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351114"/>
                <a:gridCol w="4761454"/>
                <a:gridCol w="1080120"/>
                <a:gridCol w="1008112"/>
                <a:gridCol w="576064"/>
                <a:gridCol w="720081"/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учебного пособия, авторы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Гриф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Спец.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УМУ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5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Хроническая болезнь почек: основные принципы диагностики, лечения, профилактики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Авторы: Соловьева И.А., Мосина В.А., Гордеева Н.В.,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Крапошина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А.Ю.,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Демко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И.В.</a:t>
                      </a:r>
                      <a:endParaRPr lang="ru-RU" sz="16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КС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Лечебное дело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51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47</a:t>
                      </a:r>
                      <a:endParaRPr lang="ru-RU" dirty="0"/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</a:tr>
              <a:tr h="468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Диагностика и лечение хронических форм ИБС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Авторы: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Вериго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Я.И., Петрова М.М.,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Демко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И.В., Собко Е.А., Мосина В.А., Гордеева Н.В.,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Крапошина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А.Ю., Соловьева И.А., Савич М.Б.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КС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Лечебное дело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50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46</a:t>
                      </a:r>
                      <a:endParaRPr lang="ru-RU" dirty="0"/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</a:tr>
              <a:tr h="5664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Атеросклероз и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дислипидемии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диагностика, лечение, профилактика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Авторы: Мосина В.А.,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Крапошина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А.Ю., Гордеева Н.В., Соловьева И.А.,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Демко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И.В.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Лечебное дело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48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</a:t>
                      </a:r>
                      <a:endParaRPr lang="ru-RU" dirty="0"/>
                    </a:p>
                  </a:txBody>
                  <a:tcPr marL="32740" marR="32740" marT="0" marB="0">
                    <a:solidFill>
                      <a:schemeClr val="bg1"/>
                    </a:solidFill>
                  </a:tcPr>
                </a:tc>
              </a:tr>
              <a:tr h="45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Ревматоидный артрит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Авторы: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Демко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И.В.,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Крапошина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А.Ю., Соловьева И.А., Гордеева Н.В.,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Пелиновская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Л.И.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Лечебное</a:t>
                      </a:r>
                      <a:r>
                        <a:rPr lang="ru-RU" sz="1400" b="0" baseline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 дело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46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42</a:t>
                      </a:r>
                      <a:endParaRPr lang="ru-RU" dirty="0"/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5. 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Пузырно-мочеточниковый рефлюкс у детей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Авторы: Портнягина Э.В., </a:t>
                      </a:r>
                      <a:r>
                        <a:rPr lang="ru-RU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Юрчук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В.А., Белянина М.А.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Педиатрия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</a:t>
                      </a:r>
                      <a:endParaRPr lang="ru-RU" dirty="0"/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5282">
            <a:off x="81732" y="-8000"/>
            <a:ext cx="1728192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81579">
            <a:off x="7428310" y="27288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Номинация «Лучшее печатное учебное </a:t>
            </a:r>
            <a:b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пособие по клиническим дисциплинам»</a:t>
            </a:r>
            <a:b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9145613"/>
              </p:ext>
            </p:extLst>
          </p:nvPr>
        </p:nvGraphicFramePr>
        <p:xfrm>
          <a:off x="323528" y="1484784"/>
          <a:ext cx="8496945" cy="3884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351114"/>
                <a:gridCol w="4473422"/>
                <a:gridCol w="1224136"/>
                <a:gridCol w="1152128"/>
                <a:gridCol w="576064"/>
                <a:gridCol w="720081"/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учебного пособия, авторы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Гриф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Спец.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УМУ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Первая доврачебная помощь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Авторы: Зорина Е.В.,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Мудрова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Л.А.,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Турчина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Ж.Е.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Фармация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</a:t>
                      </a:r>
                      <a:endParaRPr lang="ru-RU" dirty="0"/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Вирусные гепатиты у детей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Авторы: Мартынова Г.П., Соловьева И.А.,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Богвилене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Я.А.,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Кутищева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И.А., Строгонова М.А.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КС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Педиатрия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</a:t>
                      </a:r>
                      <a:endParaRPr lang="ru-RU" dirty="0"/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Тропические и другие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глистно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-паразитарные инвазии у детей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Авторы: Мартынова Г.П., Соловьева И.А.,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Богвилене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Я.А.,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Кутищева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И.А. 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КС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Педиатрия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</a:t>
                      </a:r>
                      <a:endParaRPr lang="ru-RU" dirty="0"/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9.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Заболевания крови и их проявления в полости рта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Авторы: Харьков Е.И., Филимонова Л.А, </a:t>
                      </a:r>
                      <a:r>
                        <a:rPr lang="ru-RU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Майгуров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А.А., Давыдов Е.Л.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Переиздание. Гриф УМО 2011 г.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Стоматология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39</a:t>
                      </a:r>
                      <a:endParaRPr lang="ru-RU" dirty="0"/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8886">
            <a:off x="81732" y="-8000"/>
            <a:ext cx="1728192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81579">
            <a:off x="7428310" y="27288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Номинация «Лучшее печатное учебное </a:t>
            </a:r>
            <a:b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пособие по клиническим дисциплинам»</a:t>
            </a:r>
            <a:br>
              <a:rPr lang="ru-RU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792572"/>
              </p:ext>
            </p:extLst>
          </p:nvPr>
        </p:nvGraphicFramePr>
        <p:xfrm>
          <a:off x="323528" y="1484784"/>
          <a:ext cx="8496945" cy="38690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351114"/>
                <a:gridCol w="4473422"/>
                <a:gridCol w="1080120"/>
                <a:gridCol w="1296144"/>
                <a:gridCol w="576064"/>
                <a:gridCol w="720081"/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учебного пособия, авторы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Гриф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Спец.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УМУ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10.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Хронически болевой синдром в онкологии: диагностика и лечение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Авторы: Боброва О.П., </a:t>
                      </a:r>
                      <a:r>
                        <a:rPr lang="ru-RU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Зуков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Р.А., Модестов А.А., Шнайдер Н.А., Петрова М.М., Пронина Е.А.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КС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Онкология (ординатура)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 marL="32740" marR="32740" marT="0" marB="0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11.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Диагностика и лечение кишечных инфекций на современном этапе. Неотложные состояния при острых кишечных инфекциях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Авторы: Тихонова Е.П., Кузьмина Т.Ю., Андронова Н.В.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Лечебное дело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</a:t>
                      </a:r>
                      <a:endParaRPr lang="ru-RU" dirty="0"/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12.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Оптимизация вскармливания детей первого года жизни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Автор: Фурцев В.И.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ИПО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27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</a:t>
                      </a:r>
                      <a:endParaRPr lang="ru-RU" dirty="0"/>
                    </a:p>
                  </a:txBody>
                  <a:tcPr marL="32740" marR="32740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5282">
            <a:off x="81732" y="-8000"/>
            <a:ext cx="1728192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81579">
            <a:off x="7428310" y="27288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4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</TotalTime>
  <Words>1639</Words>
  <Application>Microsoft Office PowerPoint</Application>
  <PresentationFormat>Экран (4:3)</PresentationFormat>
  <Paragraphs>344</Paragraphs>
  <Slides>27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   ПОДВЕДЕНИЕ ИТОГОВ КОНКУРСА «ЛУЧШЕЕ УЧЕБНОЕ ПОСОБИЕ ГОДА»  </vt:lpstr>
      <vt:lpstr>Нормативно-правовая база конкурса  «Лучшее учебное пособие года»:</vt:lpstr>
      <vt:lpstr>Номинации</vt:lpstr>
      <vt:lpstr>Этапы проведения конкурса</vt:lpstr>
      <vt:lpstr>       Нарушение условий конкурса:   </vt:lpstr>
      <vt:lpstr>На конкурс подано  39 учебных пособий:</vt:lpstr>
      <vt:lpstr> Номинация «Лучшее печатное учебное  пособие по клиническим дисциплинам» </vt:lpstr>
      <vt:lpstr> Номинация «Лучшее печатное учебное  пособие по клиническим дисциплинам» </vt:lpstr>
      <vt:lpstr> Номинация «Лучшее печатное учебное  пособие по клиническим дисциплинам» </vt:lpstr>
      <vt:lpstr>Хроническая болезнь почек: основные принципы диагностики, лечения, профилактики Авторы: Соловьева И.А., Мосина В.А., Гордеева Н.В., Крапошина А.Ю., Демко И.В. </vt:lpstr>
      <vt:lpstr>Диагностика и лечение хронических форм ИБС Авторы: Вериго Я.И., Петрова М.М., Демко И.В., Собко Е.А., Мосина В.А., Гордеева Н.В., Крапошина А.Ю., Соловьева И.А., Савич М.Б. </vt:lpstr>
      <vt:lpstr>Атеросклероз и дислипидемии: диагностика, лечение, профилактика Авторы: Мосина В.А., Крапошина А.Ю., Гордеева Н.В., Соловьева И.А., Демко И.В. </vt:lpstr>
      <vt:lpstr>   Ревматоидный артрит Авторы: Демко И.В., Крапошина А.Ю., Соловьева И.А., Гордеева Н.В., Пелиновская Л.И. </vt:lpstr>
      <vt:lpstr>Хронически болевой синдром в онкологии: диагностика и лечение  Авторы: Боброва О.П., Зуков Р.А., Модестов А.А., Шнайдер Н.А., Петрова М.М., Пронина Е.А. </vt:lpstr>
      <vt:lpstr>Диагностика и лечение кишечных инфекций на современном этапе. Неотложные состояния при острых кишечных инфекциях Авторы: Тихонова Е.П., Кузьмина Т.Ю., Андронова Н.В. </vt:lpstr>
      <vt:lpstr>Оптимизация вскармливания детей первого года жизни Автор: Фурцев В.И. </vt:lpstr>
      <vt:lpstr> Номинация «Лучшее печатное учебное  пособие по теоретическим дисциплинам» </vt:lpstr>
      <vt:lpstr>Презентация PowerPoint</vt:lpstr>
      <vt:lpstr>Презентация PowerPoint</vt:lpstr>
      <vt:lpstr>Презентация PowerPoint</vt:lpstr>
      <vt:lpstr>Национальные стандарты здравоохранения</vt:lpstr>
      <vt:lpstr>Презентация PowerPoint</vt:lpstr>
      <vt:lpstr>Номинация «Лучшее образовательное  электронное издание  по теоретическим дисциплинам»</vt:lpstr>
      <vt:lpstr>Номинация «Лучший учебно-методический комплекс  для дистанционного обучения по программам  высшего образования»</vt:lpstr>
      <vt:lpstr>Номинация «Лучший учебно-методический комплекс  для дистанционного обучения по программам дополнительного профессионального образования»</vt:lpstr>
      <vt:lpstr>Номинация «Лучшее учебное пособие  Фармацевтического колледжа»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ПОЛОЖЕНИЕ О КОНКУРСЕ «ЛУЧШЕЕ УЧЕБНОЕ ПОСОБИЕ ГОДА»</dc:title>
  <dc:creator>1234</dc:creator>
  <cp:lastModifiedBy>Ступникова Надежда Викторовна</cp:lastModifiedBy>
  <cp:revision>119</cp:revision>
  <cp:lastPrinted>2017-12-22T03:25:15Z</cp:lastPrinted>
  <dcterms:created xsi:type="dcterms:W3CDTF">2013-10-23T04:59:03Z</dcterms:created>
  <dcterms:modified xsi:type="dcterms:W3CDTF">2017-12-26T09:16:05Z</dcterms:modified>
</cp:coreProperties>
</file>