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67" r:id="rId5"/>
    <p:sldId id="259" r:id="rId6"/>
    <p:sldId id="268" r:id="rId7"/>
    <p:sldId id="260" r:id="rId8"/>
    <p:sldId id="269" r:id="rId9"/>
    <p:sldId id="261" r:id="rId10"/>
    <p:sldId id="270" r:id="rId11"/>
    <p:sldId id="262" r:id="rId12"/>
    <p:sldId id="271" r:id="rId13"/>
    <p:sldId id="263" r:id="rId14"/>
    <p:sldId id="264" r:id="rId15"/>
    <p:sldId id="265" r:id="rId16"/>
    <p:sldId id="272" r:id="rId17"/>
    <p:sldId id="266"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F522D7-8142-4A5F-B6DE-89E3099A91BF}"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ru-RU"/>
        </a:p>
      </dgm:t>
    </dgm:pt>
    <dgm:pt modelId="{49D48134-1163-4B5A-859B-BCC956AC56DD}">
      <dgm:prSet phldrT="[Текст]"/>
      <dgm:spPr/>
      <dgm:t>
        <a:bodyPr/>
        <a:lstStyle/>
        <a:p>
          <a:r>
            <a:rPr lang="ru-RU" dirty="0" smtClean="0">
              <a:latin typeface="Times New Roman" panose="02020603050405020304" pitchFamily="18" charset="0"/>
              <a:cs typeface="Times New Roman" panose="02020603050405020304" pitchFamily="18" charset="0"/>
            </a:rPr>
            <a:t>Стволовые клетки</a:t>
          </a:r>
          <a:endParaRPr lang="ru-RU" dirty="0">
            <a:latin typeface="Times New Roman" panose="02020603050405020304" pitchFamily="18" charset="0"/>
            <a:cs typeface="Times New Roman" panose="02020603050405020304" pitchFamily="18" charset="0"/>
          </a:endParaRPr>
        </a:p>
      </dgm:t>
    </dgm:pt>
    <dgm:pt modelId="{7C03FEDA-B41F-4A78-8EDE-C3FE020CCB6E}" type="parTrans" cxnId="{1DB5E37D-C2FD-46B9-8457-C4982DD849CB}">
      <dgm:prSet/>
      <dgm:spPr/>
      <dgm:t>
        <a:bodyPr/>
        <a:lstStyle/>
        <a:p>
          <a:endParaRPr lang="ru-RU"/>
        </a:p>
      </dgm:t>
    </dgm:pt>
    <dgm:pt modelId="{E80087AC-29FD-4623-9B11-FAA1B5F937A2}" type="sibTrans" cxnId="{1DB5E37D-C2FD-46B9-8457-C4982DD849CB}">
      <dgm:prSet/>
      <dgm:spPr/>
      <dgm:t>
        <a:bodyPr/>
        <a:lstStyle/>
        <a:p>
          <a:endParaRPr lang="ru-RU"/>
        </a:p>
      </dgm:t>
    </dgm:pt>
    <dgm:pt modelId="{C6F5774F-6178-4D2D-81EA-0993FA2B4650}">
      <dgm:prSet phldrT="[Текст]"/>
      <dgm:spPr/>
      <dgm:t>
        <a:bodyPr/>
        <a:lstStyle/>
        <a:p>
          <a:r>
            <a:rPr lang="ru-RU" dirty="0" smtClean="0">
              <a:latin typeface="Times New Roman" panose="02020603050405020304" pitchFamily="18" charset="0"/>
              <a:cs typeface="Times New Roman" panose="02020603050405020304" pitchFamily="18" charset="0"/>
            </a:rPr>
            <a:t>Эмбриональные</a:t>
          </a:r>
          <a:endParaRPr lang="ru-RU" dirty="0"/>
        </a:p>
      </dgm:t>
    </dgm:pt>
    <dgm:pt modelId="{5E588279-F367-455D-B0AF-AD680652629C}" type="parTrans" cxnId="{289A1FF3-4DA4-41AB-9280-4F2B83946D0E}">
      <dgm:prSet/>
      <dgm:spPr/>
      <dgm:t>
        <a:bodyPr/>
        <a:lstStyle/>
        <a:p>
          <a:endParaRPr lang="ru-RU"/>
        </a:p>
      </dgm:t>
    </dgm:pt>
    <dgm:pt modelId="{D0BF9D54-0395-4460-BBC1-4B3C6054B786}" type="sibTrans" cxnId="{289A1FF3-4DA4-41AB-9280-4F2B83946D0E}">
      <dgm:prSet/>
      <dgm:spPr/>
      <dgm:t>
        <a:bodyPr/>
        <a:lstStyle/>
        <a:p>
          <a:endParaRPr lang="ru-RU"/>
        </a:p>
      </dgm:t>
    </dgm:pt>
    <dgm:pt modelId="{AC48B89C-A04B-427B-8746-E4670485209C}">
      <dgm:prSet/>
      <dgm:spPr/>
      <dgm:t>
        <a:bodyPr/>
        <a:lstStyle/>
        <a:p>
          <a:r>
            <a:rPr lang="ru-RU" dirty="0" smtClean="0">
              <a:latin typeface="Times New Roman" panose="02020603050405020304" pitchFamily="18" charset="0"/>
              <a:cs typeface="Times New Roman" panose="02020603050405020304" pitchFamily="18" charset="0"/>
            </a:rPr>
            <a:t>Клетки взрослых</a:t>
          </a:r>
          <a:endParaRPr lang="ru-RU" dirty="0">
            <a:latin typeface="Times New Roman" panose="02020603050405020304" pitchFamily="18" charset="0"/>
            <a:cs typeface="Times New Roman" panose="02020603050405020304" pitchFamily="18" charset="0"/>
          </a:endParaRPr>
        </a:p>
      </dgm:t>
    </dgm:pt>
    <dgm:pt modelId="{20F9FD20-5EB3-4E2D-B78C-4A855547A6FB}" type="parTrans" cxnId="{6FD354A8-B1E7-4BFC-AE2E-81211FD2C092}">
      <dgm:prSet/>
      <dgm:spPr/>
      <dgm:t>
        <a:bodyPr/>
        <a:lstStyle/>
        <a:p>
          <a:endParaRPr lang="ru-RU"/>
        </a:p>
      </dgm:t>
    </dgm:pt>
    <dgm:pt modelId="{6B349B06-60DD-4283-9094-50F2F62417B2}" type="sibTrans" cxnId="{6FD354A8-B1E7-4BFC-AE2E-81211FD2C092}">
      <dgm:prSet/>
      <dgm:spPr/>
      <dgm:t>
        <a:bodyPr/>
        <a:lstStyle/>
        <a:p>
          <a:endParaRPr lang="ru-RU"/>
        </a:p>
      </dgm:t>
    </dgm:pt>
    <dgm:pt modelId="{8125033B-AB98-434B-91F4-52146013DED3}">
      <dgm:prSet/>
      <dgm:spPr/>
    </dgm:pt>
    <dgm:pt modelId="{10FC3160-BE36-476D-B986-81E07A2668B9}" type="parTrans" cxnId="{FC277893-F178-46CB-9F1E-02348E50FEC2}">
      <dgm:prSet/>
      <dgm:spPr/>
      <dgm:t>
        <a:bodyPr/>
        <a:lstStyle/>
        <a:p>
          <a:endParaRPr lang="ru-RU"/>
        </a:p>
      </dgm:t>
    </dgm:pt>
    <dgm:pt modelId="{7858F860-B714-416B-8AE8-BF415FA3A38F}" type="sibTrans" cxnId="{FC277893-F178-46CB-9F1E-02348E50FEC2}">
      <dgm:prSet/>
      <dgm:spPr/>
      <dgm:t>
        <a:bodyPr/>
        <a:lstStyle/>
        <a:p>
          <a:endParaRPr lang="ru-RU"/>
        </a:p>
      </dgm:t>
    </dgm:pt>
    <dgm:pt modelId="{194B7E63-6F39-4977-B46B-D932E07A59E8}">
      <dgm:prSet/>
      <dgm:spPr/>
    </dgm:pt>
    <dgm:pt modelId="{B84333F9-1901-4B50-95CA-EE356E138812}" type="parTrans" cxnId="{FFBF757F-38B1-4D49-BCD8-80D5C6401B65}">
      <dgm:prSet/>
      <dgm:spPr/>
      <dgm:t>
        <a:bodyPr/>
        <a:lstStyle/>
        <a:p>
          <a:endParaRPr lang="ru-RU"/>
        </a:p>
      </dgm:t>
    </dgm:pt>
    <dgm:pt modelId="{81CBA3E1-2E5B-4521-B8CC-6BDA0801A728}" type="sibTrans" cxnId="{FFBF757F-38B1-4D49-BCD8-80D5C6401B65}">
      <dgm:prSet/>
      <dgm:spPr/>
      <dgm:t>
        <a:bodyPr/>
        <a:lstStyle/>
        <a:p>
          <a:endParaRPr lang="ru-RU"/>
        </a:p>
      </dgm:t>
    </dgm:pt>
    <dgm:pt modelId="{7491CF87-5F0A-46AB-80FF-13BD7929A346}" type="pres">
      <dgm:prSet presAssocID="{51F522D7-8142-4A5F-B6DE-89E3099A91BF}" presName="Name0" presStyleCnt="0">
        <dgm:presLayoutVars>
          <dgm:chMax val="1"/>
          <dgm:chPref val="1"/>
          <dgm:dir/>
          <dgm:animOne val="branch"/>
          <dgm:animLvl val="lvl"/>
        </dgm:presLayoutVars>
      </dgm:prSet>
      <dgm:spPr/>
    </dgm:pt>
    <dgm:pt modelId="{2FED700B-690C-49DA-A14E-9ADC00544ED8}" type="pres">
      <dgm:prSet presAssocID="{49D48134-1163-4B5A-859B-BCC956AC56DD}" presName="singleCycle" presStyleCnt="0"/>
      <dgm:spPr/>
    </dgm:pt>
    <dgm:pt modelId="{3E56BF31-B71A-4145-ABA5-67AF0E049484}" type="pres">
      <dgm:prSet presAssocID="{49D48134-1163-4B5A-859B-BCC956AC56DD}" presName="singleCenter" presStyleLbl="node1" presStyleIdx="0" presStyleCnt="3" custScaleX="220126" custScaleY="212964" custLinFactNeighborX="68829" custLinFactNeighborY="-32719">
        <dgm:presLayoutVars>
          <dgm:chMax val="7"/>
          <dgm:chPref val="7"/>
        </dgm:presLayoutVars>
      </dgm:prSet>
      <dgm:spPr/>
      <dgm:t>
        <a:bodyPr/>
        <a:lstStyle/>
        <a:p>
          <a:endParaRPr lang="ru-RU"/>
        </a:p>
      </dgm:t>
    </dgm:pt>
    <dgm:pt modelId="{A77E2FF6-1118-48DA-8E5F-B741A8CDD83A}" type="pres">
      <dgm:prSet presAssocID="{5E588279-F367-455D-B0AF-AD680652629C}" presName="Name56" presStyleLbl="parChTrans1D2" presStyleIdx="0" presStyleCnt="2"/>
      <dgm:spPr/>
    </dgm:pt>
    <dgm:pt modelId="{14277CCC-D1B7-4572-87F6-9C13CE0B2A99}" type="pres">
      <dgm:prSet presAssocID="{C6F5774F-6178-4D2D-81EA-0993FA2B4650}" presName="text0" presStyleLbl="node1" presStyleIdx="1" presStyleCnt="3" custScaleX="210006" custScaleY="157990" custRadScaleRad="115520" custRadScaleInc="-48204">
        <dgm:presLayoutVars>
          <dgm:bulletEnabled val="1"/>
        </dgm:presLayoutVars>
      </dgm:prSet>
      <dgm:spPr/>
      <dgm:t>
        <a:bodyPr/>
        <a:lstStyle/>
        <a:p>
          <a:endParaRPr lang="ru-RU"/>
        </a:p>
      </dgm:t>
    </dgm:pt>
    <dgm:pt modelId="{B031B272-0D7D-4B87-B3F3-CE0AF02F6A84}" type="pres">
      <dgm:prSet presAssocID="{20F9FD20-5EB3-4E2D-B78C-4A855547A6FB}" presName="Name56" presStyleLbl="parChTrans1D2" presStyleIdx="1" presStyleCnt="2"/>
      <dgm:spPr/>
    </dgm:pt>
    <dgm:pt modelId="{2D2F5E05-258B-461E-80CE-5A2B2327F93B}" type="pres">
      <dgm:prSet presAssocID="{AC48B89C-A04B-427B-8746-E4670485209C}" presName="text0" presStyleLbl="node1" presStyleIdx="2" presStyleCnt="3" custScaleX="200654" custScaleY="126688" custRadScaleRad="82016" custRadScaleInc="90405">
        <dgm:presLayoutVars>
          <dgm:bulletEnabled val="1"/>
        </dgm:presLayoutVars>
      </dgm:prSet>
      <dgm:spPr/>
    </dgm:pt>
  </dgm:ptLst>
  <dgm:cxnLst>
    <dgm:cxn modelId="{89F1D892-8B57-4EF5-AF80-539C143C418D}" type="presOf" srcId="{AC48B89C-A04B-427B-8746-E4670485209C}" destId="{2D2F5E05-258B-461E-80CE-5A2B2327F93B}" srcOrd="0" destOrd="0" presId="urn:microsoft.com/office/officeart/2008/layout/RadialCluster"/>
    <dgm:cxn modelId="{1DB5E37D-C2FD-46B9-8457-C4982DD849CB}" srcId="{51F522D7-8142-4A5F-B6DE-89E3099A91BF}" destId="{49D48134-1163-4B5A-859B-BCC956AC56DD}" srcOrd="0" destOrd="0" parTransId="{7C03FEDA-B41F-4A78-8EDE-C3FE020CCB6E}" sibTransId="{E80087AC-29FD-4623-9B11-FAA1B5F937A2}"/>
    <dgm:cxn modelId="{0AE85F51-E4EB-4EEB-AECC-BD124E93FA76}" type="presOf" srcId="{20F9FD20-5EB3-4E2D-B78C-4A855547A6FB}" destId="{B031B272-0D7D-4B87-B3F3-CE0AF02F6A84}" srcOrd="0" destOrd="0" presId="urn:microsoft.com/office/officeart/2008/layout/RadialCluster"/>
    <dgm:cxn modelId="{289A1FF3-4DA4-41AB-9280-4F2B83946D0E}" srcId="{49D48134-1163-4B5A-859B-BCC956AC56DD}" destId="{C6F5774F-6178-4D2D-81EA-0993FA2B4650}" srcOrd="0" destOrd="0" parTransId="{5E588279-F367-455D-B0AF-AD680652629C}" sibTransId="{D0BF9D54-0395-4460-BBC1-4B3C6054B786}"/>
    <dgm:cxn modelId="{FF0A8A32-2040-44F7-8786-3CD577F38807}" type="presOf" srcId="{C6F5774F-6178-4D2D-81EA-0993FA2B4650}" destId="{14277CCC-D1B7-4572-87F6-9C13CE0B2A99}" srcOrd="0" destOrd="0" presId="urn:microsoft.com/office/officeart/2008/layout/RadialCluster"/>
    <dgm:cxn modelId="{63A8BBDE-7AC0-44B2-BCC7-A385753269B3}" type="presOf" srcId="{49D48134-1163-4B5A-859B-BCC956AC56DD}" destId="{3E56BF31-B71A-4145-ABA5-67AF0E049484}" srcOrd="0" destOrd="0" presId="urn:microsoft.com/office/officeart/2008/layout/RadialCluster"/>
    <dgm:cxn modelId="{FFBF757F-38B1-4D49-BCD8-80D5C6401B65}" srcId="{51F522D7-8142-4A5F-B6DE-89E3099A91BF}" destId="{194B7E63-6F39-4977-B46B-D932E07A59E8}" srcOrd="2" destOrd="0" parTransId="{B84333F9-1901-4B50-95CA-EE356E138812}" sibTransId="{81CBA3E1-2E5B-4521-B8CC-6BDA0801A728}"/>
    <dgm:cxn modelId="{6FD354A8-B1E7-4BFC-AE2E-81211FD2C092}" srcId="{49D48134-1163-4B5A-859B-BCC956AC56DD}" destId="{AC48B89C-A04B-427B-8746-E4670485209C}" srcOrd="1" destOrd="0" parTransId="{20F9FD20-5EB3-4E2D-B78C-4A855547A6FB}" sibTransId="{6B349B06-60DD-4283-9094-50F2F62417B2}"/>
    <dgm:cxn modelId="{FC277893-F178-46CB-9F1E-02348E50FEC2}" srcId="{51F522D7-8142-4A5F-B6DE-89E3099A91BF}" destId="{8125033B-AB98-434B-91F4-52146013DED3}" srcOrd="1" destOrd="0" parTransId="{10FC3160-BE36-476D-B986-81E07A2668B9}" sibTransId="{7858F860-B714-416B-8AE8-BF415FA3A38F}"/>
    <dgm:cxn modelId="{C0E05B1E-8703-4108-95A0-ECD24305D6CC}" type="presOf" srcId="{5E588279-F367-455D-B0AF-AD680652629C}" destId="{A77E2FF6-1118-48DA-8E5F-B741A8CDD83A}" srcOrd="0" destOrd="0" presId="urn:microsoft.com/office/officeart/2008/layout/RadialCluster"/>
    <dgm:cxn modelId="{4828B930-FAEB-49A7-8430-05F55C32CF56}" type="presOf" srcId="{51F522D7-8142-4A5F-B6DE-89E3099A91BF}" destId="{7491CF87-5F0A-46AB-80FF-13BD7929A346}" srcOrd="0" destOrd="0" presId="urn:microsoft.com/office/officeart/2008/layout/RadialCluster"/>
    <dgm:cxn modelId="{6CB90536-C038-4AF4-BA56-02BC96AB05FD}" type="presParOf" srcId="{7491CF87-5F0A-46AB-80FF-13BD7929A346}" destId="{2FED700B-690C-49DA-A14E-9ADC00544ED8}" srcOrd="0" destOrd="0" presId="urn:microsoft.com/office/officeart/2008/layout/RadialCluster"/>
    <dgm:cxn modelId="{BBEE43BC-5D0D-4B8F-91B8-8D639CD18CC8}" type="presParOf" srcId="{2FED700B-690C-49DA-A14E-9ADC00544ED8}" destId="{3E56BF31-B71A-4145-ABA5-67AF0E049484}" srcOrd="0" destOrd="0" presId="urn:microsoft.com/office/officeart/2008/layout/RadialCluster"/>
    <dgm:cxn modelId="{4C3AFEA0-3DDC-4D3B-8355-1AD13DC8E236}" type="presParOf" srcId="{2FED700B-690C-49DA-A14E-9ADC00544ED8}" destId="{A77E2FF6-1118-48DA-8E5F-B741A8CDD83A}" srcOrd="1" destOrd="0" presId="urn:microsoft.com/office/officeart/2008/layout/RadialCluster"/>
    <dgm:cxn modelId="{4F1BDD29-153B-4603-AA55-0973CAF48D2F}" type="presParOf" srcId="{2FED700B-690C-49DA-A14E-9ADC00544ED8}" destId="{14277CCC-D1B7-4572-87F6-9C13CE0B2A99}" srcOrd="2" destOrd="0" presId="urn:microsoft.com/office/officeart/2008/layout/RadialCluster"/>
    <dgm:cxn modelId="{0FB1C52B-0F94-4605-B49E-48D09974BB5D}" type="presParOf" srcId="{2FED700B-690C-49DA-A14E-9ADC00544ED8}" destId="{B031B272-0D7D-4B87-B3F3-CE0AF02F6A84}" srcOrd="3" destOrd="0" presId="urn:microsoft.com/office/officeart/2008/layout/RadialCluster"/>
    <dgm:cxn modelId="{DBE3BD5F-A72C-4519-ADB0-C8DBB0A99335}" type="presParOf" srcId="{2FED700B-690C-49DA-A14E-9ADC00544ED8}" destId="{2D2F5E05-258B-461E-80CE-5A2B2327F93B}" srcOrd="4"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6BF31-B71A-4145-ABA5-67AF0E049484}">
      <dsp:nvSpPr>
        <dsp:cNvPr id="0" name=""/>
        <dsp:cNvSpPr/>
      </dsp:nvSpPr>
      <dsp:spPr>
        <a:xfrm>
          <a:off x="3099058" y="0"/>
          <a:ext cx="2805597" cy="27143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ru-RU" sz="3500" kern="1200" dirty="0" smtClean="0">
              <a:latin typeface="Times New Roman" panose="02020603050405020304" pitchFamily="18" charset="0"/>
              <a:cs typeface="Times New Roman" panose="02020603050405020304" pitchFamily="18" charset="0"/>
            </a:rPr>
            <a:t>Стволовые клетки</a:t>
          </a:r>
          <a:endParaRPr lang="ru-RU" sz="3500" kern="1200" dirty="0">
            <a:latin typeface="Times New Roman" panose="02020603050405020304" pitchFamily="18" charset="0"/>
            <a:cs typeface="Times New Roman" panose="02020603050405020304" pitchFamily="18" charset="0"/>
          </a:endParaRPr>
        </a:p>
      </dsp:txBody>
      <dsp:txXfrm>
        <a:off x="3231560" y="132502"/>
        <a:ext cx="2540593" cy="2449310"/>
      </dsp:txXfrm>
    </dsp:sp>
    <dsp:sp modelId="{A77E2FF6-1118-48DA-8E5F-B741A8CDD83A}">
      <dsp:nvSpPr>
        <dsp:cNvPr id="0" name=""/>
        <dsp:cNvSpPr/>
      </dsp:nvSpPr>
      <dsp:spPr>
        <a:xfrm rot="11491778">
          <a:off x="2496389" y="1010156"/>
          <a:ext cx="608811" cy="0"/>
        </a:xfrm>
        <a:custGeom>
          <a:avLst/>
          <a:gdLst/>
          <a:ahLst/>
          <a:cxnLst/>
          <a:rect l="0" t="0" r="0" b="0"/>
          <a:pathLst>
            <a:path>
              <a:moveTo>
                <a:pt x="0" y="0"/>
              </a:moveTo>
              <a:lnTo>
                <a:pt x="60881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277CCC-D1B7-4572-87F6-9C13CE0B2A99}">
      <dsp:nvSpPr>
        <dsp:cNvPr id="0" name=""/>
        <dsp:cNvSpPr/>
      </dsp:nvSpPr>
      <dsp:spPr>
        <a:xfrm>
          <a:off x="709201" y="91829"/>
          <a:ext cx="1793331" cy="13491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ru-RU" sz="1700" kern="1200" dirty="0" smtClean="0">
              <a:latin typeface="Times New Roman" panose="02020603050405020304" pitchFamily="18" charset="0"/>
              <a:cs typeface="Times New Roman" panose="02020603050405020304" pitchFamily="18" charset="0"/>
            </a:rPr>
            <a:t>Эмбриональные</a:t>
          </a:r>
          <a:endParaRPr lang="ru-RU" sz="1700" kern="1200" dirty="0"/>
        </a:p>
      </dsp:txBody>
      <dsp:txXfrm>
        <a:off x="775061" y="157689"/>
        <a:ext cx="1661611" cy="1217424"/>
      </dsp:txXfrm>
    </dsp:sp>
    <dsp:sp modelId="{B031B272-0D7D-4B87-B3F3-CE0AF02F6A84}">
      <dsp:nvSpPr>
        <dsp:cNvPr id="0" name=""/>
        <dsp:cNvSpPr/>
      </dsp:nvSpPr>
      <dsp:spPr>
        <a:xfrm rot="9622799">
          <a:off x="2412587" y="1975921"/>
          <a:ext cx="706995" cy="0"/>
        </a:xfrm>
        <a:custGeom>
          <a:avLst/>
          <a:gdLst/>
          <a:ahLst/>
          <a:cxnLst/>
          <a:rect l="0" t="0" r="0" b="0"/>
          <a:pathLst>
            <a:path>
              <a:moveTo>
                <a:pt x="0" y="0"/>
              </a:moveTo>
              <a:lnTo>
                <a:pt x="70699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2F5E05-258B-461E-80CE-5A2B2327F93B}">
      <dsp:nvSpPr>
        <dsp:cNvPr id="0" name=""/>
        <dsp:cNvSpPr/>
      </dsp:nvSpPr>
      <dsp:spPr>
        <a:xfrm>
          <a:off x="719640" y="1859104"/>
          <a:ext cx="1713470" cy="10818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ru-RU" sz="2800" kern="1200" dirty="0" smtClean="0">
              <a:latin typeface="Times New Roman" panose="02020603050405020304" pitchFamily="18" charset="0"/>
              <a:cs typeface="Times New Roman" panose="02020603050405020304" pitchFamily="18" charset="0"/>
            </a:rPr>
            <a:t>Клетки взрослых</a:t>
          </a:r>
          <a:endParaRPr lang="ru-RU" sz="2800" kern="1200" dirty="0">
            <a:latin typeface="Times New Roman" panose="02020603050405020304" pitchFamily="18" charset="0"/>
            <a:cs typeface="Times New Roman" panose="02020603050405020304" pitchFamily="18" charset="0"/>
          </a:endParaRPr>
        </a:p>
      </dsp:txBody>
      <dsp:txXfrm>
        <a:off x="772451" y="1911915"/>
        <a:ext cx="1607848" cy="976221"/>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6EBC246-DFA1-4278-8A03-8BDB9B1A0A4B}" type="datetimeFigureOut">
              <a:rPr lang="ru-RU" smtClean="0"/>
              <a:pPr/>
              <a:t>05.02.2020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919EF4-CCF2-4221-9704-DBB7B3443C8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6EBC246-DFA1-4278-8A03-8BDB9B1A0A4B}" type="datetimeFigureOut">
              <a:rPr lang="ru-RU" smtClean="0"/>
              <a:pPr/>
              <a:t>05.02.2020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919EF4-CCF2-4221-9704-DBB7B3443C8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6EBC246-DFA1-4278-8A03-8BDB9B1A0A4B}" type="datetimeFigureOut">
              <a:rPr lang="ru-RU" smtClean="0"/>
              <a:pPr/>
              <a:t>05.02.2020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919EF4-CCF2-4221-9704-DBB7B3443C8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6EBC246-DFA1-4278-8A03-8BDB9B1A0A4B}" type="datetimeFigureOut">
              <a:rPr lang="ru-RU" smtClean="0"/>
              <a:pPr/>
              <a:t>05.02.2020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919EF4-CCF2-4221-9704-DBB7B3443C8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6EBC246-DFA1-4278-8A03-8BDB9B1A0A4B}" type="datetimeFigureOut">
              <a:rPr lang="ru-RU" smtClean="0"/>
              <a:pPr/>
              <a:t>05.02.2020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919EF4-CCF2-4221-9704-DBB7B3443C8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6EBC246-DFA1-4278-8A03-8BDB9B1A0A4B}" type="datetimeFigureOut">
              <a:rPr lang="ru-RU" smtClean="0"/>
              <a:pPr/>
              <a:t>05.02.2020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919EF4-CCF2-4221-9704-DBB7B3443C8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6EBC246-DFA1-4278-8A03-8BDB9B1A0A4B}" type="datetimeFigureOut">
              <a:rPr lang="ru-RU" smtClean="0"/>
              <a:pPr/>
              <a:t>05.02.2020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0919EF4-CCF2-4221-9704-DBB7B3443C8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6EBC246-DFA1-4278-8A03-8BDB9B1A0A4B}" type="datetimeFigureOut">
              <a:rPr lang="ru-RU" smtClean="0"/>
              <a:pPr/>
              <a:t>05.02.2020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0919EF4-CCF2-4221-9704-DBB7B3443C8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6EBC246-DFA1-4278-8A03-8BDB9B1A0A4B}" type="datetimeFigureOut">
              <a:rPr lang="ru-RU" smtClean="0"/>
              <a:pPr/>
              <a:t>05.02.2020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0919EF4-CCF2-4221-9704-DBB7B3443C8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6EBC246-DFA1-4278-8A03-8BDB9B1A0A4B}" type="datetimeFigureOut">
              <a:rPr lang="ru-RU" smtClean="0"/>
              <a:pPr/>
              <a:t>05.02.2020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919EF4-CCF2-4221-9704-DBB7B3443C8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6EBC246-DFA1-4278-8A03-8BDB9B1A0A4B}" type="datetimeFigureOut">
              <a:rPr lang="ru-RU" smtClean="0"/>
              <a:pPr/>
              <a:t>05.02.2020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919EF4-CCF2-4221-9704-DBB7B3443C8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BC246-DFA1-4278-8A03-8BDB9B1A0A4B}" type="datetimeFigureOut">
              <a:rPr lang="ru-RU" smtClean="0"/>
              <a:pPr/>
              <a:t>05.02.2020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919EF4-CCF2-4221-9704-DBB7B3443C8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88640"/>
            <a:ext cx="8784976" cy="2952328"/>
          </a:xfrm>
        </p:spPr>
        <p:txBody>
          <a:bodyPr>
            <a:normAutofit fontScale="90000"/>
          </a:bodyPr>
          <a:lstStyle/>
          <a:p>
            <a:pPr marL="182880" indent="0" algn="ctr">
              <a:buNone/>
            </a:pPr>
            <a:r>
              <a:rPr lang="ru-RU" sz="1600" b="0" dirty="0">
                <a:solidFill>
                  <a:schemeClr val="tx1"/>
                </a:solidFill>
                <a:latin typeface="Times New Roman" pitchFamily="18" charset="0"/>
                <a:cs typeface="Times New Roman" pitchFamily="18" charset="0"/>
              </a:rPr>
              <a:t>Федеральное государственное бюджетное образовательное учреждение</a:t>
            </a:r>
            <a:br>
              <a:rPr lang="ru-RU" sz="1600" b="0" dirty="0">
                <a:solidFill>
                  <a:schemeClr val="tx1"/>
                </a:solidFill>
                <a:latin typeface="Times New Roman" pitchFamily="18" charset="0"/>
                <a:cs typeface="Times New Roman" pitchFamily="18" charset="0"/>
              </a:rPr>
            </a:br>
            <a:r>
              <a:rPr lang="ru-RU" sz="1600" b="0" dirty="0">
                <a:solidFill>
                  <a:schemeClr val="tx1"/>
                </a:solidFill>
                <a:latin typeface="Times New Roman" pitchFamily="18" charset="0"/>
                <a:cs typeface="Times New Roman" pitchFamily="18" charset="0"/>
              </a:rPr>
              <a:t>высшего образования "Красноярский государственный медицинский университет</a:t>
            </a:r>
            <a:br>
              <a:rPr lang="ru-RU" sz="1600" b="0" dirty="0">
                <a:solidFill>
                  <a:schemeClr val="tx1"/>
                </a:solidFill>
                <a:latin typeface="Times New Roman" pitchFamily="18" charset="0"/>
                <a:cs typeface="Times New Roman" pitchFamily="18" charset="0"/>
              </a:rPr>
            </a:br>
            <a:r>
              <a:rPr lang="ru-RU" sz="1600" b="0" dirty="0">
                <a:solidFill>
                  <a:schemeClr val="tx1"/>
                </a:solidFill>
                <a:latin typeface="Times New Roman" pitchFamily="18" charset="0"/>
                <a:cs typeface="Times New Roman" pitchFamily="18" charset="0"/>
              </a:rPr>
              <a:t>имени профессора </a:t>
            </a:r>
            <a:r>
              <a:rPr lang="ru-RU" sz="1600" b="0" dirty="0" err="1">
                <a:solidFill>
                  <a:schemeClr val="tx1"/>
                </a:solidFill>
                <a:latin typeface="Times New Roman" pitchFamily="18" charset="0"/>
                <a:cs typeface="Times New Roman" pitchFamily="18" charset="0"/>
              </a:rPr>
              <a:t>В.Ф.Войно-Ясенецкого</a:t>
            </a:r>
            <a:r>
              <a:rPr lang="ru-RU" sz="1600" b="0" dirty="0">
                <a:solidFill>
                  <a:schemeClr val="tx1"/>
                </a:solidFill>
                <a:latin typeface="Times New Roman" pitchFamily="18" charset="0"/>
                <a:cs typeface="Times New Roman" pitchFamily="18" charset="0"/>
              </a:rPr>
              <a:t>" Министерства</a:t>
            </a:r>
            <a:br>
              <a:rPr lang="ru-RU" sz="1600" b="0" dirty="0">
                <a:solidFill>
                  <a:schemeClr val="tx1"/>
                </a:solidFill>
                <a:latin typeface="Times New Roman" pitchFamily="18" charset="0"/>
                <a:cs typeface="Times New Roman" pitchFamily="18" charset="0"/>
              </a:rPr>
            </a:br>
            <a:r>
              <a:rPr lang="ru-RU" sz="1600" b="0" dirty="0">
                <a:solidFill>
                  <a:schemeClr val="tx1"/>
                </a:solidFill>
                <a:latin typeface="Times New Roman" pitchFamily="18" charset="0"/>
                <a:cs typeface="Times New Roman" pitchFamily="18" charset="0"/>
              </a:rPr>
              <a:t>здравоохранения Российской Федерации</a:t>
            </a:r>
            <a:br>
              <a:rPr lang="ru-RU" sz="1600" b="0" dirty="0">
                <a:solidFill>
                  <a:schemeClr val="tx1"/>
                </a:solidFill>
                <a:latin typeface="Times New Roman" pitchFamily="18" charset="0"/>
                <a:cs typeface="Times New Roman" pitchFamily="18" charset="0"/>
              </a:rPr>
            </a:br>
            <a:r>
              <a:rPr lang="ru-RU" sz="1600" b="0" dirty="0">
                <a:solidFill>
                  <a:schemeClr val="tx1"/>
                </a:solidFill>
                <a:latin typeface="Times New Roman" pitchFamily="18" charset="0"/>
                <a:cs typeface="Times New Roman" pitchFamily="18" charset="0"/>
              </a:rPr>
              <a:t>Фармацевтический колледж</a:t>
            </a:r>
            <a:r>
              <a:rPr lang="ru-RU" sz="1200" b="0" dirty="0">
                <a:solidFill>
                  <a:schemeClr val="tx1"/>
                </a:solidFill>
                <a:latin typeface="Times New Roman" pitchFamily="18" charset="0"/>
                <a:cs typeface="Times New Roman" pitchFamily="18" charset="0"/>
              </a:rPr>
              <a:t/>
            </a:r>
            <a:br>
              <a:rPr lang="ru-RU" sz="1200" b="0" dirty="0">
                <a:solidFill>
                  <a:schemeClr val="tx1"/>
                </a:solidFill>
                <a:latin typeface="Times New Roman" pitchFamily="18" charset="0"/>
                <a:cs typeface="Times New Roman" pitchFamily="18" charset="0"/>
              </a:rPr>
            </a:br>
            <a:r>
              <a:rPr lang="ru-RU" sz="1200" b="0" dirty="0">
                <a:solidFill>
                  <a:schemeClr val="tx1"/>
                </a:solidFill>
                <a:latin typeface="Times New Roman" pitchFamily="18" charset="0"/>
                <a:cs typeface="Times New Roman" pitchFamily="18" charset="0"/>
              </a:rPr>
              <a:t/>
            </a:r>
            <a:br>
              <a:rPr lang="ru-RU" sz="1200" b="0" dirty="0">
                <a:solidFill>
                  <a:schemeClr val="tx1"/>
                </a:solidFill>
                <a:latin typeface="Times New Roman" pitchFamily="18" charset="0"/>
                <a:cs typeface="Times New Roman" pitchFamily="18" charset="0"/>
              </a:rPr>
            </a:br>
            <a:r>
              <a:rPr lang="ru-RU" sz="2000" b="0" dirty="0">
                <a:solidFill>
                  <a:schemeClr val="tx1"/>
                </a:solidFill>
                <a:latin typeface="Times New Roman" pitchFamily="18" charset="0"/>
                <a:cs typeface="Times New Roman" pitchFamily="18" charset="0"/>
              </a:rPr>
              <a:t/>
            </a:r>
            <a:br>
              <a:rPr lang="ru-RU" sz="2000" b="0" dirty="0">
                <a:solidFill>
                  <a:schemeClr val="tx1"/>
                </a:solidFill>
                <a:latin typeface="Times New Roman" pitchFamily="18" charset="0"/>
                <a:cs typeface="Times New Roman" pitchFamily="18" charset="0"/>
              </a:rPr>
            </a:br>
            <a:r>
              <a:rPr lang="ru-RU" sz="2000" b="0" dirty="0">
                <a:solidFill>
                  <a:schemeClr val="tx1"/>
                </a:solidFill>
                <a:latin typeface="Times New Roman" pitchFamily="18" charset="0"/>
                <a:cs typeface="Times New Roman" pitchFamily="18" charset="0"/>
              </a:rPr>
              <a:t/>
            </a:r>
            <a:br>
              <a:rPr lang="ru-RU" sz="2000" b="0" dirty="0">
                <a:solidFill>
                  <a:schemeClr val="tx1"/>
                </a:solidFill>
                <a:latin typeface="Times New Roman" pitchFamily="18" charset="0"/>
                <a:cs typeface="Times New Roman" pitchFamily="18" charset="0"/>
              </a:rPr>
            </a:br>
            <a:r>
              <a:rPr lang="ru-RU" sz="3200" b="0" dirty="0" smtClean="0">
                <a:solidFill>
                  <a:schemeClr val="tx1"/>
                </a:solidFill>
                <a:latin typeface="Times New Roman" pitchFamily="18" charset="0"/>
                <a:cs typeface="Times New Roman" pitchFamily="18" charset="0"/>
              </a:rPr>
              <a:t>Лекция № 14</a:t>
            </a:r>
            <a:r>
              <a:rPr lang="ru-RU" sz="3200" b="0" dirty="0">
                <a:solidFill>
                  <a:schemeClr val="tx1"/>
                </a:solidFill>
                <a:latin typeface="Times New Roman" pitchFamily="18" charset="0"/>
                <a:cs typeface="Times New Roman" pitchFamily="18" charset="0"/>
              </a:rPr>
              <a:t/>
            </a:r>
            <a:br>
              <a:rPr lang="ru-RU" sz="3200" b="0" dirty="0">
                <a:solidFill>
                  <a:schemeClr val="tx1"/>
                </a:solidFill>
                <a:latin typeface="Times New Roman" pitchFamily="18" charset="0"/>
                <a:cs typeface="Times New Roman" pitchFamily="18" charset="0"/>
              </a:rPr>
            </a:br>
            <a:r>
              <a:rPr lang="ru-RU" sz="3200" b="0" dirty="0">
                <a:solidFill>
                  <a:schemeClr val="tx1"/>
                </a:solidFill>
                <a:latin typeface="Times New Roman" pitchFamily="18" charset="0"/>
                <a:cs typeface="Times New Roman" pitchFamily="18" charset="0"/>
              </a:rPr>
              <a:t/>
            </a:r>
            <a:br>
              <a:rPr lang="ru-RU" sz="3200" b="0" dirty="0">
                <a:solidFill>
                  <a:schemeClr val="tx1"/>
                </a:solidFill>
                <a:latin typeface="Times New Roman" pitchFamily="18" charset="0"/>
                <a:cs typeface="Times New Roman" pitchFamily="18" charset="0"/>
              </a:rPr>
            </a:br>
            <a:r>
              <a:rPr lang="ru-RU" sz="3200" b="0" dirty="0">
                <a:solidFill>
                  <a:schemeClr val="tx1"/>
                </a:solidFill>
                <a:latin typeface="Times New Roman" pitchFamily="18" charset="0"/>
                <a:cs typeface="Times New Roman" pitchFamily="18" charset="0"/>
              </a:rPr>
              <a:t/>
            </a:r>
            <a:br>
              <a:rPr lang="ru-RU" sz="3200" b="0" dirty="0">
                <a:solidFill>
                  <a:schemeClr val="tx1"/>
                </a:solidFill>
                <a:latin typeface="Times New Roman" pitchFamily="18" charset="0"/>
                <a:cs typeface="Times New Roman" pitchFamily="18" charset="0"/>
              </a:rPr>
            </a:br>
            <a:r>
              <a:rPr lang="ru-RU" sz="3200" b="0" dirty="0" smtClean="0">
                <a:solidFill>
                  <a:schemeClr val="tx1"/>
                </a:solidFill>
                <a:latin typeface="Times New Roman" pitchFamily="18" charset="0"/>
                <a:cs typeface="Times New Roman" pitchFamily="18" charset="0"/>
              </a:rPr>
              <a:t>Стволовые клетки</a:t>
            </a:r>
            <a:endParaRPr lang="ru-RU" sz="3200" b="0"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436096" y="5643577"/>
            <a:ext cx="3168351" cy="953775"/>
          </a:xfrm>
        </p:spPr>
        <p:txBody>
          <a:bodyPr>
            <a:normAutofit/>
          </a:bodyPr>
          <a:lstStyle/>
          <a:p>
            <a:r>
              <a:rPr lang="ru-RU" sz="1600" dirty="0" smtClean="0">
                <a:latin typeface="Times New Roman" pitchFamily="18" charset="0"/>
                <a:cs typeface="Times New Roman" pitchFamily="18" charset="0"/>
              </a:rPr>
              <a:t>Разработала:</a:t>
            </a:r>
          </a:p>
          <a:p>
            <a:r>
              <a:rPr lang="ru-RU" sz="1600" dirty="0" smtClean="0">
                <a:latin typeface="Times New Roman" pitchFamily="18" charset="0"/>
                <a:cs typeface="Times New Roman" pitchFamily="18" charset="0"/>
              </a:rPr>
              <a:t>преподаватель Воронова М.Ф</a:t>
            </a:r>
            <a:endParaRPr lang="ru-RU" sz="1600" dirty="0">
              <a:latin typeface="Times New Roman" pitchFamily="18" charset="0"/>
              <a:cs typeface="Times New Roman" pitchFamily="18" charset="0"/>
            </a:endParaRPr>
          </a:p>
          <a:p>
            <a:pPr algn="r"/>
            <a:endParaRPr lang="ru-RU" sz="8000" dirty="0">
              <a:latin typeface="Times New Roman" pitchFamily="18" charset="0"/>
              <a:cs typeface="Times New Roman" pitchFamily="18" charset="0"/>
            </a:endParaRPr>
          </a:p>
          <a:p>
            <a:endParaRPr lang="ru-RU" sz="80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4131136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xfrm>
            <a:off x="457200" y="274638"/>
            <a:ext cx="4038600" cy="5851525"/>
          </a:xfrm>
        </p:spPr>
        <p:txBody>
          <a:bodyPr>
            <a:normAutofit fontScale="70000" lnSpcReduction="20000"/>
          </a:bodyPr>
          <a:lstStyle/>
          <a:p>
            <a:pPr marL="0" indent="0" algn="just">
              <a:buNone/>
            </a:pPr>
            <a:r>
              <a:rPr lang="ru-RU" dirty="0">
                <a:latin typeface="Times New Roman" panose="02020603050405020304" pitchFamily="18" charset="0"/>
                <a:cs typeface="Times New Roman" panose="02020603050405020304" pitchFamily="18" charset="0"/>
              </a:rPr>
              <a:t>Другой проблемой, встающей перед современными исследователями, является необходимость разработки </a:t>
            </a:r>
            <a:r>
              <a:rPr lang="ru-RU" dirty="0" err="1">
                <a:latin typeface="Times New Roman" panose="02020603050405020304" pitchFamily="18" charset="0"/>
                <a:cs typeface="Times New Roman" panose="02020603050405020304" pitchFamily="18" charset="0"/>
              </a:rPr>
              <a:t>культуральных</a:t>
            </a:r>
            <a:r>
              <a:rPr lang="ru-RU" dirty="0">
                <a:latin typeface="Times New Roman" panose="02020603050405020304" pitchFamily="18" charset="0"/>
                <a:cs typeface="Times New Roman" panose="02020603050405020304" pitchFamily="18" charset="0"/>
              </a:rPr>
              <a:t> сред, не содержащих </a:t>
            </a:r>
            <a:r>
              <a:rPr lang="ru-RU" dirty="0" err="1">
                <a:latin typeface="Times New Roman" panose="02020603050405020304" pitchFamily="18" charset="0"/>
                <a:cs typeface="Times New Roman" panose="02020603050405020304" pitchFamily="18" charset="0"/>
              </a:rPr>
              <a:t>ксеногенных</a:t>
            </a:r>
            <a:r>
              <a:rPr lang="ru-RU" dirty="0">
                <a:latin typeface="Times New Roman" panose="02020603050405020304" pitchFamily="18" charset="0"/>
                <a:cs typeface="Times New Roman" panose="02020603050405020304" pitchFamily="18" charset="0"/>
              </a:rPr>
              <a:t> примесей.</a:t>
            </a:r>
          </a:p>
          <a:p>
            <a:pPr marL="0" indent="0" algn="just">
              <a:buNone/>
            </a:pPr>
            <a:r>
              <a:rPr lang="ru-RU" dirty="0">
                <a:latin typeface="Times New Roman" panose="02020603050405020304" pitchFamily="18" charset="0"/>
                <a:cs typeface="Times New Roman" panose="02020603050405020304" pitchFamily="18" charset="0"/>
              </a:rPr>
              <a:t> Дело в том, что традиционно ЭСК выращивают в среде, содержащей сыворотку крови животных, являющуюся источником питательных веществ, на фидерных слоях мышиных фибробластов, </a:t>
            </a:r>
            <a:r>
              <a:rPr lang="ru-RU" dirty="0" err="1">
                <a:latin typeface="Times New Roman" panose="02020603050405020304" pitchFamily="18" charset="0"/>
                <a:cs typeface="Times New Roman" panose="02020603050405020304" pitchFamily="18" charset="0"/>
              </a:rPr>
              <a:t>регилирующих</a:t>
            </a:r>
            <a:r>
              <a:rPr lang="ru-RU" dirty="0">
                <a:latin typeface="Times New Roman" panose="02020603050405020304" pitchFamily="18" charset="0"/>
                <a:cs typeface="Times New Roman" panose="02020603050405020304" pitchFamily="18" charset="0"/>
              </a:rPr>
              <a:t> пролиферацию ЭСК. </a:t>
            </a:r>
          </a:p>
          <a:p>
            <a:pPr marL="0" indent="0" algn="just">
              <a:buNone/>
            </a:pPr>
            <a:r>
              <a:rPr lang="ru-RU" dirty="0">
                <a:latin typeface="Times New Roman" panose="02020603050405020304" pitchFamily="18" charset="0"/>
                <a:cs typeface="Times New Roman" panose="02020603050405020304" pitchFamily="18" charset="0"/>
              </a:rPr>
              <a:t>Подобная технология не позволяет широко использовать ЭСК в клинической практике, поскольку они могут содержать патогенные и </a:t>
            </a:r>
            <a:r>
              <a:rPr lang="ru-RU" dirty="0" err="1">
                <a:latin typeface="Times New Roman" panose="02020603050405020304" pitchFamily="18" charset="0"/>
                <a:cs typeface="Times New Roman" panose="02020603050405020304" pitchFamily="18" charset="0"/>
              </a:rPr>
              <a:t>ксеногенные</a:t>
            </a:r>
            <a:r>
              <a:rPr lang="ru-RU" dirty="0">
                <a:latin typeface="Times New Roman" panose="02020603050405020304" pitchFamily="18" charset="0"/>
                <a:cs typeface="Times New Roman" panose="02020603050405020304" pitchFamily="18" charset="0"/>
              </a:rPr>
              <a:t> примеси от животных, способные запустить впоследствии нежелательные иммунные реакции. </a:t>
            </a:r>
          </a:p>
          <a:p>
            <a:pPr marL="0" indent="0">
              <a:buNone/>
            </a:pPr>
            <a:endParaRPr lang="ru-RU" dirty="0">
              <a:latin typeface="Times New Roman" panose="02020603050405020304" pitchFamily="18" charset="0"/>
              <a:cs typeface="Times New Roman" panose="02020603050405020304" pitchFamily="18" charset="0"/>
            </a:endParaRPr>
          </a:p>
          <a:p>
            <a:endParaRPr lang="ru-RU" dirty="0"/>
          </a:p>
        </p:txBody>
      </p:sp>
      <p:sp>
        <p:nvSpPr>
          <p:cNvPr id="4" name="Объект 3"/>
          <p:cNvSpPr>
            <a:spLocks noGrp="1"/>
          </p:cNvSpPr>
          <p:nvPr>
            <p:ph sz="half" idx="2"/>
          </p:nvPr>
        </p:nvSpPr>
        <p:spPr/>
        <p:txBody>
          <a:bodyPr>
            <a:normAutofit fontScale="70000" lnSpcReduction="20000"/>
          </a:bodyPr>
          <a:lstStyle/>
          <a:p>
            <a:endParaRPr lang="ru-RU" dirty="0"/>
          </a:p>
        </p:txBody>
      </p:sp>
    </p:spTree>
    <p:extLst>
      <p:ext uri="{BB962C8B-B14F-4D97-AF65-F5344CB8AC3E}">
        <p14:creationId xmlns:p14="http://schemas.microsoft.com/office/powerpoint/2010/main" val="3598176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half" idx="1"/>
          </p:nvPr>
        </p:nvSpPr>
        <p:spPr>
          <a:xfrm>
            <a:off x="0" y="281169"/>
            <a:ext cx="4716016" cy="6388191"/>
          </a:xfrm>
        </p:spPr>
        <p:txBody>
          <a:bodyPr>
            <a:noAutofit/>
          </a:bodyPr>
          <a:lstStyle/>
          <a:p>
            <a:pPr algn="just"/>
            <a:r>
              <a:rPr lang="ru-RU" sz="2400" dirty="0">
                <a:latin typeface="Times New Roman" panose="02020603050405020304" pitchFamily="18" charset="0"/>
                <a:cs typeface="Times New Roman" panose="02020603050405020304" pitchFamily="18" charset="0"/>
              </a:rPr>
              <a:t>В последние годы разрабатываются подходы к использованию </a:t>
            </a:r>
            <a:r>
              <a:rPr lang="ru-RU" sz="2400" dirty="0" err="1">
                <a:latin typeface="Times New Roman" panose="02020603050405020304" pitchFamily="18" charset="0"/>
                <a:cs typeface="Times New Roman" panose="02020603050405020304" pitchFamily="18" charset="0"/>
              </a:rPr>
              <a:t>бессывороточных</a:t>
            </a:r>
            <a:r>
              <a:rPr lang="ru-RU" sz="2400" dirty="0">
                <a:latin typeface="Times New Roman" panose="02020603050405020304" pitchFamily="18" charset="0"/>
                <a:cs typeface="Times New Roman" panose="02020603050405020304" pitchFamily="18" charset="0"/>
              </a:rPr>
              <a:t> сред и фидерных клеток человеческого происхождения (либо от фидерных клеток отказываются вовсе, заменяя их бесклеточным адгезивным материалом), так что вышеописанная проблема, скорее всего, уже в ближайшем будущем будет разрешена. </a:t>
            </a:r>
          </a:p>
        </p:txBody>
      </p:sp>
      <p:sp>
        <p:nvSpPr>
          <p:cNvPr id="4" name="Объект 3"/>
          <p:cNvSpPr>
            <a:spLocks noGrp="1"/>
          </p:cNvSpPr>
          <p:nvPr>
            <p:ph sz="half" idx="2"/>
          </p:nvPr>
        </p:nvSpPr>
        <p:spPr>
          <a:xfrm>
            <a:off x="4648200" y="274638"/>
            <a:ext cx="4604320" cy="6583362"/>
          </a:xfrm>
        </p:spPr>
        <p:txBody>
          <a:bodyPr>
            <a:normAutofit fontScale="92500" lnSpcReduction="20000"/>
          </a:bodyPr>
          <a:lstStyle/>
          <a:p>
            <a:pPr algn="just"/>
            <a:r>
              <a:rPr lang="ru-RU" dirty="0">
                <a:latin typeface="Times New Roman" panose="02020603050405020304" pitchFamily="18" charset="0"/>
                <a:cs typeface="Times New Roman" panose="02020603050405020304" pitchFamily="18" charset="0"/>
              </a:rPr>
              <a:t>Следующая сложность – риск опухолей, образующихся из недифференцированных популяций трансплантированных клеток. Так, в культуре клеток для терапевтического применения, </a:t>
            </a:r>
            <a:r>
              <a:rPr lang="ru-RU" dirty="0" err="1">
                <a:latin typeface="Times New Roman" panose="02020603050405020304" pitchFamily="18" charset="0"/>
                <a:cs typeface="Times New Roman" panose="02020603050405020304" pitchFamily="18" charset="0"/>
              </a:rPr>
              <a:t>присутсвие</a:t>
            </a:r>
            <a:r>
              <a:rPr lang="ru-RU" dirty="0">
                <a:latin typeface="Times New Roman" panose="02020603050405020304" pitchFamily="18" charset="0"/>
                <a:cs typeface="Times New Roman" panose="02020603050405020304" pitchFamily="18" charset="0"/>
              </a:rPr>
              <a:t> даже единственной недифференцированной клетки может стать причиной развития тератомы. При всем этом до сих пор не удавалось получить на 100%  чистую дифференцированную культуру клеток из человеческих или мышиных ЭСК.</a:t>
            </a:r>
          </a:p>
          <a:p>
            <a:endParaRPr lang="ru-RU"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77670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6632"/>
            <a:ext cx="8229600" cy="1143000"/>
          </a:xfrm>
        </p:spPr>
        <p:txBody>
          <a:bodyPr/>
          <a:lstStyle/>
          <a:p>
            <a:endParaRPr lang="ru-RU" dirty="0"/>
          </a:p>
        </p:txBody>
      </p:sp>
      <p:sp>
        <p:nvSpPr>
          <p:cNvPr id="3" name="Объект 2"/>
          <p:cNvSpPr>
            <a:spLocks noGrp="1"/>
          </p:cNvSpPr>
          <p:nvPr>
            <p:ph sz="half" idx="1"/>
          </p:nvPr>
        </p:nvSpPr>
        <p:spPr>
          <a:xfrm>
            <a:off x="457200" y="274638"/>
            <a:ext cx="4038600" cy="5851525"/>
          </a:xfrm>
        </p:spPr>
        <p:txBody>
          <a:bodyPr>
            <a:normAutofit fontScale="55000" lnSpcReduction="20000"/>
          </a:bodyPr>
          <a:lstStyle/>
          <a:p>
            <a:pPr marL="0" indent="0" algn="just">
              <a:buNone/>
            </a:pPr>
            <a:r>
              <a:rPr lang="ru-RU" dirty="0">
                <a:latin typeface="Times New Roman" panose="02020603050405020304" pitchFamily="18" charset="0"/>
                <a:cs typeface="Times New Roman" panose="02020603050405020304" pitchFamily="18" charset="0"/>
              </a:rPr>
              <a:t>Подходы к решению этой проблемы:</a:t>
            </a:r>
          </a:p>
          <a:p>
            <a:pPr marL="0" indent="0" algn="just">
              <a:buNone/>
            </a:pPr>
            <a:r>
              <a:rPr lang="ru-RU" dirty="0">
                <a:latin typeface="Times New Roman" panose="02020603050405020304" pitchFamily="18" charset="0"/>
                <a:cs typeface="Times New Roman" panose="02020603050405020304" pitchFamily="18" charset="0"/>
              </a:rPr>
              <a:t> 1) убедиться в том, что ни одна из клеток в культуре не </a:t>
            </a:r>
            <a:r>
              <a:rPr lang="ru-RU" dirty="0" err="1">
                <a:latin typeface="Times New Roman" panose="02020603050405020304" pitchFamily="18" charset="0"/>
                <a:cs typeface="Times New Roman" panose="02020603050405020304" pitchFamily="18" charset="0"/>
              </a:rPr>
              <a:t>экспрессирует</a:t>
            </a:r>
            <a:r>
              <a:rPr lang="ru-RU" dirty="0">
                <a:latin typeface="Times New Roman" panose="02020603050405020304" pitchFamily="18" charset="0"/>
                <a:cs typeface="Times New Roman" panose="02020603050405020304" pitchFamily="18" charset="0"/>
              </a:rPr>
              <a:t> маркеры </a:t>
            </a:r>
            <a:r>
              <a:rPr lang="en-US" dirty="0">
                <a:latin typeface="Times New Roman" panose="02020603050405020304" pitchFamily="18" charset="0"/>
                <a:cs typeface="Times New Roman" panose="02020603050405020304" pitchFamily="18" charset="0"/>
              </a:rPr>
              <a:t>Oct</a:t>
            </a:r>
            <a:r>
              <a:rPr lang="ru-RU" dirty="0">
                <a:latin typeface="Times New Roman" panose="02020603050405020304" pitchFamily="18" charset="0"/>
                <a:cs typeface="Times New Roman" panose="02020603050405020304" pitchFamily="18" charset="0"/>
              </a:rPr>
              <a:t>4 или </a:t>
            </a:r>
            <a:r>
              <a:rPr lang="en-US" dirty="0" err="1">
                <a:latin typeface="Times New Roman" panose="02020603050405020304" pitchFamily="18" charset="0"/>
                <a:cs typeface="Times New Roman" panose="02020603050405020304" pitchFamily="18" charset="0"/>
              </a:rPr>
              <a:t>Nanog</a:t>
            </a:r>
            <a:r>
              <a:rPr lang="ru-RU" dirty="0">
                <a:latin typeface="Times New Roman" panose="02020603050405020304" pitchFamily="18" charset="0"/>
                <a:cs typeface="Times New Roman" panose="02020603050405020304" pitchFamily="18" charset="0"/>
              </a:rPr>
              <a:t>;</a:t>
            </a:r>
          </a:p>
          <a:p>
            <a:pPr marL="0" indent="0" algn="just">
              <a:buNone/>
            </a:pPr>
            <a:r>
              <a:rPr lang="ru-RU" dirty="0">
                <a:latin typeface="Times New Roman" panose="02020603050405020304" pitchFamily="18" charset="0"/>
                <a:cs typeface="Times New Roman" panose="02020603050405020304" pitchFamily="18" charset="0"/>
              </a:rPr>
              <a:t>2) с помощью генной инженерии модифицировать ЭСК так, чтобы в будущем можно было подвергнуть дифференцировавшиеся из ЭСК клетки негативной селекции – например, все недифференцированные клетки будут чувствительными к какому-либо токсичному веществу, а дифференцированные клетки станут устойчивы к нему, </a:t>
            </a:r>
          </a:p>
          <a:p>
            <a:pPr marL="0" indent="0" algn="just">
              <a:buNone/>
            </a:pPr>
            <a:r>
              <a:rPr lang="ru-RU" dirty="0">
                <a:latin typeface="Times New Roman" panose="02020603050405020304" pitchFamily="18" charset="0"/>
                <a:cs typeface="Times New Roman" panose="02020603050405020304" pitchFamily="18" charset="0"/>
              </a:rPr>
              <a:t>3) в 2004 году было показано, что добавление в </a:t>
            </a:r>
            <a:r>
              <a:rPr lang="ru-RU" dirty="0" err="1">
                <a:latin typeface="Times New Roman" panose="02020603050405020304" pitchFamily="18" charset="0"/>
                <a:cs typeface="Times New Roman" panose="02020603050405020304" pitchFamily="18" charset="0"/>
              </a:rPr>
              <a:t>культуральную</a:t>
            </a:r>
            <a:r>
              <a:rPr lang="ru-RU" dirty="0">
                <a:latin typeface="Times New Roman" panose="02020603050405020304" pitchFamily="18" charset="0"/>
                <a:cs typeface="Times New Roman" panose="02020603050405020304" pitchFamily="18" charset="0"/>
              </a:rPr>
              <a:t> среду аналога </a:t>
            </a:r>
            <a:r>
              <a:rPr lang="ru-RU" dirty="0" err="1">
                <a:latin typeface="Times New Roman" panose="02020603050405020304" pitchFamily="18" charset="0"/>
                <a:cs typeface="Times New Roman" panose="02020603050405020304" pitchFamily="18" charset="0"/>
              </a:rPr>
              <a:t>церамидов</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олеоилсеринола</a:t>
            </a:r>
            <a:r>
              <a:rPr lang="ru-RU" dirty="0">
                <a:latin typeface="Times New Roman" panose="02020603050405020304" pitchFamily="18" charset="0"/>
                <a:cs typeface="Times New Roman" panose="02020603050405020304" pitchFamily="18" charset="0"/>
              </a:rPr>
              <a:t> индуцирует избирательный </a:t>
            </a:r>
            <a:r>
              <a:rPr lang="ru-RU" dirty="0" err="1">
                <a:latin typeface="Times New Roman" panose="02020603050405020304" pitchFamily="18" charset="0"/>
                <a:cs typeface="Times New Roman" panose="02020603050405020304" pitchFamily="18" charset="0"/>
              </a:rPr>
              <a:t>апоптоз</a:t>
            </a:r>
            <a:r>
              <a:rPr lang="ru-RU" dirty="0">
                <a:latin typeface="Times New Roman" panose="02020603050405020304" pitchFamily="18" charset="0"/>
                <a:cs typeface="Times New Roman" panose="02020603050405020304" pitchFamily="18" charset="0"/>
              </a:rPr>
              <a:t> ЭСК, не затрагивая дифференцированные клетки.</a:t>
            </a:r>
          </a:p>
          <a:p>
            <a:pPr marL="0" indent="0" algn="just">
              <a:buNone/>
            </a:pPr>
            <a:r>
              <a:rPr lang="ru-RU" dirty="0">
                <a:latin typeface="Times New Roman" panose="02020603050405020304" pitchFamily="18" charset="0"/>
                <a:cs typeface="Times New Roman" panose="02020603050405020304" pitchFamily="18" charset="0"/>
              </a:rPr>
              <a:t> Как бы то ни было, не известно, позволяют ли вышеупомянутые методы достичь полного элиминирования недифференцированных клеток из клеточной культуры. </a:t>
            </a:r>
          </a:p>
          <a:p>
            <a:endParaRPr lang="ru-RU" dirty="0"/>
          </a:p>
        </p:txBody>
      </p:sp>
      <p:sp>
        <p:nvSpPr>
          <p:cNvPr id="4" name="Объект 3"/>
          <p:cNvSpPr>
            <a:spLocks noGrp="1"/>
          </p:cNvSpPr>
          <p:nvPr>
            <p:ph sz="half" idx="2"/>
          </p:nvPr>
        </p:nvSpPr>
        <p:spPr/>
        <p:txBody>
          <a:bodyPr>
            <a:normAutofit fontScale="55000" lnSpcReduction="20000"/>
          </a:bodyPr>
          <a:lstStyle/>
          <a:p>
            <a:endParaRPr lang="ru-RU"/>
          </a:p>
        </p:txBody>
      </p:sp>
    </p:spTree>
    <p:extLst>
      <p:ext uri="{BB962C8B-B14F-4D97-AF65-F5344CB8AC3E}">
        <p14:creationId xmlns:p14="http://schemas.microsoft.com/office/powerpoint/2010/main" val="1422787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0" y="274638"/>
            <a:ext cx="4495800" cy="6538738"/>
          </a:xfrm>
        </p:spPr>
        <p:txBody>
          <a:bodyPr>
            <a:normAutofit fontScale="55000" lnSpcReduction="20000"/>
          </a:bodyPr>
          <a:lstStyle/>
          <a:p>
            <a:pPr marL="0" indent="0" algn="just">
              <a:buNone/>
            </a:pPr>
            <a:r>
              <a:rPr lang="ru-RU" sz="4400" dirty="0">
                <a:latin typeface="Times New Roman" panose="02020603050405020304" pitchFamily="18" charset="0"/>
                <a:cs typeface="Times New Roman" panose="02020603050405020304" pitchFamily="18" charset="0"/>
              </a:rPr>
              <a:t>Остаются также не решенными вопросы генетической нестабильности ЭСК (т.е. накопление мутаций в процессе пролиферации), реакции отторжения трансплантата при пересадке клеток в организм реципиента, эпигенетических модификаций (</a:t>
            </a:r>
            <a:r>
              <a:rPr lang="ru-RU" sz="4400" dirty="0" err="1">
                <a:latin typeface="Times New Roman" panose="02020603050405020304" pitchFamily="18" charset="0"/>
                <a:cs typeface="Times New Roman" panose="02020603050405020304" pitchFamily="18" charset="0"/>
              </a:rPr>
              <a:t>метилирование</a:t>
            </a:r>
            <a:r>
              <a:rPr lang="ru-RU" sz="4400" dirty="0">
                <a:latin typeface="Times New Roman" panose="02020603050405020304" pitchFamily="18" charset="0"/>
                <a:cs typeface="Times New Roman" panose="02020603050405020304" pitchFamily="18" charset="0"/>
              </a:rPr>
              <a:t> ДНК, модификации гистонов), возникающих как у эмбрионов, от которых берут ЭСК, так и по мере поддерживания ЭСК в культуре .</a:t>
            </a:r>
          </a:p>
          <a:p>
            <a:pPr marL="0" indent="0">
              <a:buNone/>
            </a:pPr>
            <a:endParaRPr lang="ru-RU" sz="2400" dirty="0">
              <a:latin typeface="Times New Roman" panose="02020603050405020304" pitchFamily="18" charset="0"/>
              <a:cs typeface="Times New Roman" panose="02020603050405020304" pitchFamily="18" charset="0"/>
            </a:endParaRPr>
          </a:p>
          <a:p>
            <a:pPr marL="0" indent="0">
              <a:buNone/>
            </a:pPr>
            <a:endParaRPr lang="ru-RU" sz="2400"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4648200" y="404664"/>
            <a:ext cx="4038600" cy="5721499"/>
          </a:xfrm>
        </p:spPr>
        <p:txBody>
          <a:bodyPr>
            <a:normAutofit fontScale="55000" lnSpcReduction="20000"/>
          </a:bodyPr>
          <a:lstStyle/>
          <a:p>
            <a:r>
              <a:rPr lang="ru-RU" i="1" dirty="0">
                <a:latin typeface="Times New Roman" panose="02020603050405020304" pitchFamily="18" charset="0"/>
                <a:cs typeface="Times New Roman" panose="02020603050405020304" pitchFamily="18" charset="0"/>
              </a:rPr>
              <a:t>Эмбриональные стволовые клетки в иммунологии</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Пожалуй, одним из наиболее значимых для иммунологии исследований ЭСК явилась работа американских ученых </a:t>
            </a:r>
            <a:r>
              <a:rPr lang="en-US" dirty="0" err="1">
                <a:latin typeface="Times New Roman" panose="02020603050405020304" pitchFamily="18" charset="0"/>
                <a:cs typeface="Times New Roman" panose="02020603050405020304" pitchFamily="18" charset="0"/>
              </a:rPr>
              <a:t>Galic</a:t>
            </a:r>
            <a:r>
              <a:rPr lang="ru-RU" dirty="0">
                <a:latin typeface="Times New Roman" panose="02020603050405020304" pitchFamily="18" charset="0"/>
                <a:cs typeface="Times New Roman" panose="02020603050405020304" pitchFamily="18" charset="0"/>
              </a:rPr>
              <a:t> и </a:t>
            </a:r>
            <a:r>
              <a:rPr lang="ru-RU" dirty="0" err="1">
                <a:latin typeface="Times New Roman" panose="02020603050405020304" pitchFamily="18" charset="0"/>
                <a:cs typeface="Times New Roman" panose="02020603050405020304" pitchFamily="18" charset="0"/>
              </a:rPr>
              <a:t>соавт</a:t>
            </a:r>
            <a:r>
              <a:rPr lang="ru-RU" dirty="0">
                <a:latin typeface="Times New Roman" panose="02020603050405020304" pitchFamily="18" charset="0"/>
                <a:cs typeface="Times New Roman" panose="02020603050405020304" pitchFamily="18" charset="0"/>
              </a:rPr>
              <a:t>., опубликованная в 2006 году. В чем состояла ее суть? Дело в том, что этим исследователям впервые удалось получить из человеческих ЭСК популяции функциональных Т-клеток. </a:t>
            </a:r>
          </a:p>
          <a:p>
            <a:r>
              <a:rPr lang="ru-RU" dirty="0">
                <a:latin typeface="Times New Roman" panose="02020603050405020304" pitchFamily="18" charset="0"/>
                <a:cs typeface="Times New Roman" panose="02020603050405020304" pitchFamily="18" charset="0"/>
              </a:rPr>
              <a:t>Последнее означает, что теоретически из человеческих ЭСК можно не только получать </a:t>
            </a:r>
            <a:r>
              <a:rPr lang="ru-RU" dirty="0" err="1">
                <a:latin typeface="Times New Roman" panose="02020603050405020304" pitchFamily="18" charset="0"/>
                <a:cs typeface="Times New Roman" panose="02020603050405020304" pitchFamily="18" charset="0"/>
              </a:rPr>
              <a:t>тимоциты</a:t>
            </a:r>
            <a:r>
              <a:rPr lang="ru-RU" dirty="0">
                <a:latin typeface="Times New Roman" panose="02020603050405020304" pitchFamily="18" charset="0"/>
                <a:cs typeface="Times New Roman" panose="02020603050405020304" pitchFamily="18" charset="0"/>
              </a:rPr>
              <a:t>, но и задавать им нужные свойства (например, устойчивость к ВИЧ) путем </a:t>
            </a:r>
            <a:r>
              <a:rPr lang="ru-RU" dirty="0" err="1">
                <a:latin typeface="Times New Roman" panose="02020603050405020304" pitchFamily="18" charset="0"/>
                <a:cs typeface="Times New Roman" panose="02020603050405020304" pitchFamily="18" charset="0"/>
              </a:rPr>
              <a:t>генноинженерных</a:t>
            </a:r>
            <a:r>
              <a:rPr lang="ru-RU" dirty="0">
                <a:latin typeface="Times New Roman" panose="02020603050405020304" pitchFamily="18" charset="0"/>
                <a:cs typeface="Times New Roman" panose="02020603050405020304" pitchFamily="18" charset="0"/>
              </a:rPr>
              <a:t> модификаций.</a:t>
            </a:r>
          </a:p>
          <a:p>
            <a:r>
              <a:rPr lang="ru-RU" dirty="0">
                <a:latin typeface="Times New Roman" panose="02020603050405020304" pitchFamily="18" charset="0"/>
                <a:cs typeface="Times New Roman" panose="02020603050405020304" pitchFamily="18" charset="0"/>
              </a:rPr>
              <a:t> Получение Т-лимфоцитов из ЭСК – нелегкая задача, поскольку способы произвести все остальные клетки крови и иммунной системы из ЭСК были найдены до вышеупомянутого исследования: ученые к тому времени уже научились выводить клетки миелоидного и </a:t>
            </a:r>
            <a:r>
              <a:rPr lang="ru-RU" dirty="0" err="1">
                <a:latin typeface="Times New Roman" panose="02020603050405020304" pitchFamily="18" charset="0"/>
                <a:cs typeface="Times New Roman" panose="02020603050405020304" pitchFamily="18" charset="0"/>
              </a:rPr>
              <a:t>эритроидного</a:t>
            </a:r>
            <a:r>
              <a:rPr lang="ru-RU" dirty="0">
                <a:latin typeface="Times New Roman" panose="02020603050405020304" pitchFamily="18" charset="0"/>
                <a:cs typeface="Times New Roman" panose="02020603050405020304" pitchFamily="18" charset="0"/>
              </a:rPr>
              <a:t> ростков, В-лимфоциты, натуральные киллеры, дендритные клетки и макрофаги. Т-лимфоциты тоже удалось получить, но из мышиных стволовых клеток.</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9887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xfrm>
            <a:off x="-108520" y="274638"/>
            <a:ext cx="4536504" cy="6682754"/>
          </a:xfrm>
        </p:spPr>
        <p:txBody>
          <a:bodyPr>
            <a:normAutofit fontScale="32500" lnSpcReduction="20000"/>
          </a:bodyPr>
          <a:lstStyle/>
          <a:p>
            <a:pPr algn="just"/>
            <a:r>
              <a:rPr lang="ru-RU" sz="4200" dirty="0"/>
              <a:t> </a:t>
            </a:r>
            <a:r>
              <a:rPr lang="ru-RU" sz="6200" dirty="0">
                <a:latin typeface="Times New Roman" panose="02020603050405020304" pitchFamily="18" charset="0"/>
                <a:cs typeface="Times New Roman" panose="02020603050405020304" pitchFamily="18" charset="0"/>
              </a:rPr>
              <a:t>Каким образом </a:t>
            </a:r>
            <a:r>
              <a:rPr lang="en-US" sz="6200" dirty="0" err="1">
                <a:latin typeface="Times New Roman" panose="02020603050405020304" pitchFamily="18" charset="0"/>
                <a:cs typeface="Times New Roman" panose="02020603050405020304" pitchFamily="18" charset="0"/>
              </a:rPr>
              <a:t>Galic</a:t>
            </a:r>
            <a:r>
              <a:rPr lang="ru-RU" sz="6200" dirty="0">
                <a:latin typeface="Times New Roman" panose="02020603050405020304" pitchFamily="18" charset="0"/>
                <a:cs typeface="Times New Roman" panose="02020603050405020304" pitchFamily="18" charset="0"/>
              </a:rPr>
              <a:t> и </a:t>
            </a:r>
            <a:r>
              <a:rPr lang="ru-RU" sz="6200" dirty="0" err="1">
                <a:latin typeface="Times New Roman" panose="02020603050405020304" pitchFamily="18" charset="0"/>
                <a:cs typeface="Times New Roman" panose="02020603050405020304" pitchFamily="18" charset="0"/>
              </a:rPr>
              <a:t>соавт</a:t>
            </a:r>
            <a:r>
              <a:rPr lang="ru-RU" sz="6200" dirty="0">
                <a:latin typeface="Times New Roman" panose="02020603050405020304" pitchFamily="18" charset="0"/>
                <a:cs typeface="Times New Roman" panose="02020603050405020304" pitchFamily="18" charset="0"/>
              </a:rPr>
              <a:t>. удалось получить человеческие Т-клетки из ЭСК? Они использовали следующую комбинацию условий выращивания ЭСК: вначале их растили на фидерном слое клеток ОР9 (линия </a:t>
            </a:r>
            <a:r>
              <a:rPr lang="ru-RU" sz="6200" dirty="0" err="1">
                <a:latin typeface="Times New Roman" panose="02020603050405020304" pitchFamily="18" charset="0"/>
                <a:cs typeface="Times New Roman" panose="02020603050405020304" pitchFamily="18" charset="0"/>
              </a:rPr>
              <a:t>стромальных</a:t>
            </a:r>
            <a:r>
              <a:rPr lang="ru-RU" sz="6200" dirty="0">
                <a:latin typeface="Times New Roman" panose="02020603050405020304" pitchFamily="18" charset="0"/>
                <a:cs typeface="Times New Roman" panose="02020603050405020304" pitchFamily="18" charset="0"/>
              </a:rPr>
              <a:t> клеток костного мозга мышей), а затем уже частично дифференцировавшиеся клетки-предшественники переселяли в ткань человеческого тимуса, имплантированную </a:t>
            </a:r>
            <a:r>
              <a:rPr lang="ru-RU" sz="6200" dirty="0" err="1">
                <a:latin typeface="Times New Roman" panose="02020603050405020304" pitchFamily="18" charset="0"/>
                <a:cs typeface="Times New Roman" panose="02020603050405020304" pitchFamily="18" charset="0"/>
              </a:rPr>
              <a:t>иммунодефицитным</a:t>
            </a:r>
            <a:r>
              <a:rPr lang="ru-RU" sz="6200" dirty="0">
                <a:latin typeface="Times New Roman" panose="02020603050405020304" pitchFamily="18" charset="0"/>
                <a:cs typeface="Times New Roman" panose="02020603050405020304" pitchFamily="18" charset="0"/>
              </a:rPr>
              <a:t> мышам (мышам с тяжелым комбинированным иммунодефицитом пересаживали кусочек человеческого фетального тимуса и печени под капсулу почки: в такой модели печень поставляла гемопоэтические СК, а тимус – </a:t>
            </a:r>
            <a:r>
              <a:rPr lang="ru-RU" sz="6200" dirty="0" err="1">
                <a:latin typeface="Times New Roman" panose="02020603050405020304" pitchFamily="18" charset="0"/>
                <a:cs typeface="Times New Roman" panose="02020603050405020304" pitchFamily="18" charset="0"/>
              </a:rPr>
              <a:t>стромальные</a:t>
            </a:r>
            <a:r>
              <a:rPr lang="ru-RU" sz="6200" dirty="0">
                <a:latin typeface="Times New Roman" panose="02020603050405020304" pitchFamily="18" charset="0"/>
                <a:cs typeface="Times New Roman" panose="02020603050405020304" pitchFamily="18" charset="0"/>
              </a:rPr>
              <a:t> элементы для их </a:t>
            </a:r>
            <a:r>
              <a:rPr lang="ru-RU" sz="6200" dirty="0" err="1">
                <a:latin typeface="Times New Roman" panose="02020603050405020304" pitchFamily="18" charset="0"/>
                <a:cs typeface="Times New Roman" panose="02020603050405020304" pitchFamily="18" charset="0"/>
              </a:rPr>
              <a:t>диффернцировки</a:t>
            </a:r>
            <a:r>
              <a:rPr lang="ru-RU" sz="6200" dirty="0">
                <a:latin typeface="Times New Roman" panose="02020603050405020304" pitchFamily="18" charset="0"/>
                <a:cs typeface="Times New Roman" panose="02020603050405020304" pitchFamily="18" charset="0"/>
              </a:rPr>
              <a:t>). В процессе роста на фидерном слое ЭСК начинали дифференцироваться и приобретать фенотип кроветворных клеток – </a:t>
            </a:r>
            <a:r>
              <a:rPr lang="ru-RU" sz="6200" dirty="0" err="1">
                <a:latin typeface="Times New Roman" panose="02020603050405020304" pitchFamily="18" charset="0"/>
                <a:cs typeface="Times New Roman" panose="02020603050405020304" pitchFamily="18" charset="0"/>
              </a:rPr>
              <a:t>экспрессировать</a:t>
            </a:r>
            <a:r>
              <a:rPr lang="ru-RU" sz="6200" dirty="0">
                <a:latin typeface="Times New Roman" panose="02020603050405020304" pitchFamily="18" charset="0"/>
                <a:cs typeface="Times New Roman" panose="02020603050405020304" pitchFamily="18" charset="0"/>
              </a:rPr>
              <a:t> характерные для них маркеры </a:t>
            </a:r>
            <a:r>
              <a:rPr lang="en-US" sz="6200" dirty="0">
                <a:latin typeface="Times New Roman" panose="02020603050405020304" pitchFamily="18" charset="0"/>
                <a:cs typeface="Times New Roman" panose="02020603050405020304" pitchFamily="18" charset="0"/>
              </a:rPr>
              <a:t>CD</a:t>
            </a:r>
            <a:r>
              <a:rPr lang="ru-RU" sz="6200" dirty="0">
                <a:latin typeface="Times New Roman" panose="02020603050405020304" pitchFamily="18" charset="0"/>
                <a:cs typeface="Times New Roman" panose="02020603050405020304" pitchFamily="18" charset="0"/>
              </a:rPr>
              <a:t>34, </a:t>
            </a:r>
            <a:r>
              <a:rPr lang="en-US" sz="6200" dirty="0">
                <a:latin typeface="Times New Roman" panose="02020603050405020304" pitchFamily="18" charset="0"/>
                <a:cs typeface="Times New Roman" panose="02020603050405020304" pitchFamily="18" charset="0"/>
              </a:rPr>
              <a:t>CD</a:t>
            </a:r>
            <a:r>
              <a:rPr lang="ru-RU" sz="6200" dirty="0">
                <a:latin typeface="Times New Roman" panose="02020603050405020304" pitchFamily="18" charset="0"/>
                <a:cs typeface="Times New Roman" panose="02020603050405020304" pitchFamily="18" charset="0"/>
              </a:rPr>
              <a:t>133, </a:t>
            </a:r>
            <a:r>
              <a:rPr lang="en-US" sz="6200" dirty="0">
                <a:latin typeface="Times New Roman" panose="02020603050405020304" pitchFamily="18" charset="0"/>
                <a:cs typeface="Times New Roman" panose="02020603050405020304" pitchFamily="18" charset="0"/>
              </a:rPr>
              <a:t>CD</a:t>
            </a:r>
            <a:r>
              <a:rPr lang="ru-RU" sz="6200" dirty="0">
                <a:latin typeface="Times New Roman" panose="02020603050405020304" pitchFamily="18" charset="0"/>
                <a:cs typeface="Times New Roman" panose="02020603050405020304" pitchFamily="18" charset="0"/>
              </a:rPr>
              <a:t>117.</a:t>
            </a:r>
          </a:p>
          <a:p>
            <a:endParaRPr lang="ru-RU"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4648200" y="274638"/>
            <a:ext cx="4495800" cy="6466730"/>
          </a:xfrm>
        </p:spPr>
        <p:txBody>
          <a:bodyPr>
            <a:normAutofit fontScale="32500" lnSpcReduction="20000"/>
          </a:bodyPr>
          <a:lstStyle/>
          <a:p>
            <a:pPr algn="just"/>
            <a:r>
              <a:rPr lang="ru-RU" sz="6000" dirty="0">
                <a:latin typeface="Times New Roman" panose="02020603050405020304" pitchFamily="18" charset="0"/>
                <a:cs typeface="Times New Roman" panose="02020603050405020304" pitchFamily="18" charset="0"/>
              </a:rPr>
              <a:t>Кроме того, еще до начала дифференцировки в ЭСК был введен ген </a:t>
            </a:r>
            <a:r>
              <a:rPr lang="en-US" sz="6000" dirty="0">
                <a:latin typeface="Times New Roman" panose="02020603050405020304" pitchFamily="18" charset="0"/>
                <a:cs typeface="Times New Roman" panose="02020603050405020304" pitchFamily="18" charset="0"/>
              </a:rPr>
              <a:t>EGFP</a:t>
            </a:r>
            <a:r>
              <a:rPr lang="ru-RU" sz="6000" dirty="0">
                <a:latin typeface="Times New Roman" panose="02020603050405020304" pitchFamily="18" charset="0"/>
                <a:cs typeface="Times New Roman" panose="02020603050405020304" pitchFamily="18" charset="0"/>
              </a:rPr>
              <a:t>, которых также продолжал </a:t>
            </a:r>
            <a:r>
              <a:rPr lang="ru-RU" sz="6000" dirty="0" err="1">
                <a:latin typeface="Times New Roman" panose="02020603050405020304" pitchFamily="18" charset="0"/>
                <a:cs typeface="Times New Roman" panose="02020603050405020304" pitchFamily="18" charset="0"/>
              </a:rPr>
              <a:t>экспрессироваться</a:t>
            </a:r>
            <a:r>
              <a:rPr lang="ru-RU" sz="6000" dirty="0">
                <a:latin typeface="Times New Roman" panose="02020603050405020304" pitchFamily="18" charset="0"/>
                <a:cs typeface="Times New Roman" panose="02020603050405020304" pitchFamily="18" charset="0"/>
              </a:rPr>
              <a:t>. Затем клетки разделили на две группы: </a:t>
            </a:r>
            <a:r>
              <a:rPr lang="en-US" sz="6000" dirty="0">
                <a:latin typeface="Times New Roman" panose="02020603050405020304" pitchFamily="18" charset="0"/>
                <a:cs typeface="Times New Roman" panose="02020603050405020304" pitchFamily="18" charset="0"/>
              </a:rPr>
              <a:t>CD</a:t>
            </a:r>
            <a:r>
              <a:rPr lang="ru-RU" sz="6000" dirty="0">
                <a:latin typeface="Times New Roman" panose="02020603050405020304" pitchFamily="18" charset="0"/>
                <a:cs typeface="Times New Roman" panose="02020603050405020304" pitchFamily="18" charset="0"/>
              </a:rPr>
              <a:t>34+ и </a:t>
            </a:r>
            <a:r>
              <a:rPr lang="en-US" sz="6000" dirty="0">
                <a:latin typeface="Times New Roman" panose="02020603050405020304" pitchFamily="18" charset="0"/>
                <a:cs typeface="Times New Roman" panose="02020603050405020304" pitchFamily="18" charset="0"/>
              </a:rPr>
              <a:t>CD</a:t>
            </a:r>
            <a:r>
              <a:rPr lang="ru-RU" sz="6000" dirty="0">
                <a:latin typeface="Times New Roman" panose="02020603050405020304" pitchFamily="18" charset="0"/>
                <a:cs typeface="Times New Roman" panose="02020603050405020304" pitchFamily="18" charset="0"/>
              </a:rPr>
              <a:t>133+/</a:t>
            </a:r>
            <a:r>
              <a:rPr lang="en-US" sz="6000" dirty="0">
                <a:latin typeface="Times New Roman" panose="02020603050405020304" pitchFamily="18" charset="0"/>
                <a:cs typeface="Times New Roman" panose="02020603050405020304" pitchFamily="18" charset="0"/>
              </a:rPr>
              <a:t>CD</a:t>
            </a:r>
            <a:r>
              <a:rPr lang="ru-RU" sz="6000" dirty="0">
                <a:latin typeface="Times New Roman" panose="02020603050405020304" pitchFamily="18" charset="0"/>
                <a:cs typeface="Times New Roman" panose="02020603050405020304" pitchFamily="18" charset="0"/>
              </a:rPr>
              <a:t>34- и подселили в ткань тимико-печеночного имплантата сублетально облученных мышей. Клетки прижились примерно у трети облученных </a:t>
            </a:r>
            <a:r>
              <a:rPr lang="ru-RU" sz="6000" dirty="0" err="1">
                <a:latin typeface="Times New Roman" panose="02020603050405020304" pitchFamily="18" charset="0"/>
                <a:cs typeface="Times New Roman" panose="02020603050405020304" pitchFamily="18" charset="0"/>
              </a:rPr>
              <a:t>иммунодефицитных</a:t>
            </a:r>
            <a:r>
              <a:rPr lang="ru-RU" sz="6000" dirty="0">
                <a:latin typeface="Times New Roman" panose="02020603050405020304" pitchFamily="18" charset="0"/>
                <a:cs typeface="Times New Roman" panose="02020603050405020304" pitchFamily="18" charset="0"/>
              </a:rPr>
              <a:t> мышей (причем в отсутствие облучения приживления не наблюдалось), далее они проходили все стадии созревания </a:t>
            </a:r>
            <a:r>
              <a:rPr lang="ru-RU" sz="6000" dirty="0" err="1">
                <a:latin typeface="Times New Roman" panose="02020603050405020304" pitchFamily="18" charset="0"/>
                <a:cs typeface="Times New Roman" panose="02020603050405020304" pitchFamily="18" charset="0"/>
              </a:rPr>
              <a:t>тимоцитов</a:t>
            </a:r>
            <a:r>
              <a:rPr lang="ru-RU" sz="6000" dirty="0">
                <a:latin typeface="Times New Roman" panose="02020603050405020304" pitchFamily="18" charset="0"/>
                <a:cs typeface="Times New Roman" panose="02020603050405020304" pitchFamily="18" charset="0"/>
              </a:rPr>
              <a:t>, в результате чего дифференцировались в зрелые </a:t>
            </a:r>
            <a:r>
              <a:rPr lang="en-US" sz="6000" dirty="0">
                <a:latin typeface="Times New Roman" panose="02020603050405020304" pitchFamily="18" charset="0"/>
                <a:cs typeface="Times New Roman" panose="02020603050405020304" pitchFamily="18" charset="0"/>
              </a:rPr>
              <a:t>CD</a:t>
            </a:r>
            <a:r>
              <a:rPr lang="ru-RU" sz="6000" dirty="0">
                <a:latin typeface="Times New Roman" panose="02020603050405020304" pitchFamily="18" charset="0"/>
                <a:cs typeface="Times New Roman" panose="02020603050405020304" pitchFamily="18" charset="0"/>
              </a:rPr>
              <a:t>4+/</a:t>
            </a:r>
            <a:r>
              <a:rPr lang="en-US" sz="6000" dirty="0">
                <a:latin typeface="Times New Roman" panose="02020603050405020304" pitchFamily="18" charset="0"/>
                <a:cs typeface="Times New Roman" panose="02020603050405020304" pitchFamily="18" charset="0"/>
              </a:rPr>
              <a:t>CD</a:t>
            </a:r>
            <a:r>
              <a:rPr lang="ru-RU" sz="6000" dirty="0">
                <a:latin typeface="Times New Roman" panose="02020603050405020304" pitchFamily="18" charset="0"/>
                <a:cs typeface="Times New Roman" panose="02020603050405020304" pitchFamily="18" charset="0"/>
              </a:rPr>
              <a:t>8- и </a:t>
            </a:r>
            <a:r>
              <a:rPr lang="en-US" sz="6000" dirty="0">
                <a:latin typeface="Times New Roman" panose="02020603050405020304" pitchFamily="18" charset="0"/>
                <a:cs typeface="Times New Roman" panose="02020603050405020304" pitchFamily="18" charset="0"/>
              </a:rPr>
              <a:t>CD</a:t>
            </a:r>
            <a:r>
              <a:rPr lang="ru-RU" sz="6000" dirty="0">
                <a:latin typeface="Times New Roman" panose="02020603050405020304" pitchFamily="18" charset="0"/>
                <a:cs typeface="Times New Roman" panose="02020603050405020304" pitchFamily="18" charset="0"/>
              </a:rPr>
              <a:t>8+/</a:t>
            </a:r>
            <a:r>
              <a:rPr lang="en-US" sz="6000" dirty="0">
                <a:latin typeface="Times New Roman" panose="02020603050405020304" pitchFamily="18" charset="0"/>
                <a:cs typeface="Times New Roman" panose="02020603050405020304" pitchFamily="18" charset="0"/>
              </a:rPr>
              <a:t>CD</a:t>
            </a:r>
            <a:r>
              <a:rPr lang="ru-RU" sz="6000" dirty="0">
                <a:latin typeface="Times New Roman" panose="02020603050405020304" pitchFamily="18" charset="0"/>
                <a:cs typeface="Times New Roman" panose="02020603050405020304" pitchFamily="18" charset="0"/>
              </a:rPr>
              <a:t>4- Т-лимфоциты (продолжающие </a:t>
            </a:r>
            <a:r>
              <a:rPr lang="ru-RU" sz="6000" dirty="0" err="1">
                <a:latin typeface="Times New Roman" panose="02020603050405020304" pitchFamily="18" charset="0"/>
                <a:cs typeface="Times New Roman" panose="02020603050405020304" pitchFamily="18" charset="0"/>
              </a:rPr>
              <a:t>экспрессировать</a:t>
            </a:r>
            <a:r>
              <a:rPr lang="ru-RU" sz="6000" dirty="0">
                <a:latin typeface="Times New Roman" panose="02020603050405020304" pitchFamily="18" charset="0"/>
                <a:cs typeface="Times New Roman" panose="02020603050405020304" pitchFamily="18" charset="0"/>
              </a:rPr>
              <a:t> </a:t>
            </a:r>
            <a:r>
              <a:rPr lang="en-US" sz="6000" dirty="0">
                <a:latin typeface="Times New Roman" panose="02020603050405020304" pitchFamily="18" charset="0"/>
                <a:cs typeface="Times New Roman" panose="02020603050405020304" pitchFamily="18" charset="0"/>
              </a:rPr>
              <a:t>EGFP</a:t>
            </a:r>
            <a:r>
              <a:rPr lang="ru-RU" sz="6000"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1796938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xfrm>
            <a:off x="0" y="116632"/>
            <a:ext cx="4495800" cy="7128792"/>
          </a:xfrm>
        </p:spPr>
        <p:txBody>
          <a:bodyPr>
            <a:normAutofit fontScale="55000" lnSpcReduction="20000"/>
          </a:bodyPr>
          <a:lstStyle/>
          <a:p>
            <a:r>
              <a:rPr lang="ru-RU" sz="4400" dirty="0">
                <a:latin typeface="Times New Roman" panose="02020603050405020304" pitchFamily="18" charset="0"/>
                <a:cs typeface="Times New Roman" panose="02020603050405020304" pitchFamily="18" charset="0"/>
              </a:rPr>
              <a:t>Степень приживления трансплантированных клеток повышалась при проведении эксперимента на </a:t>
            </a:r>
            <a:r>
              <a:rPr lang="en-US" sz="4400" dirty="0">
                <a:latin typeface="Times New Roman" panose="02020603050405020304" pitchFamily="18" charset="0"/>
                <a:cs typeface="Times New Roman" panose="02020603050405020304" pitchFamily="18" charset="0"/>
              </a:rPr>
              <a:t>RAG</a:t>
            </a:r>
            <a:r>
              <a:rPr lang="ru-RU" sz="4400" dirty="0">
                <a:latin typeface="Times New Roman" panose="02020603050405020304" pitchFamily="18" charset="0"/>
                <a:cs typeface="Times New Roman" panose="02020603050405020304" pitchFamily="18" charset="0"/>
              </a:rPr>
              <a:t>2-/- мышах (R</a:t>
            </a:r>
            <a:r>
              <a:rPr lang="en-US" sz="4400" dirty="0">
                <a:latin typeface="Times New Roman" panose="02020603050405020304" pitchFamily="18" charset="0"/>
                <a:cs typeface="Times New Roman" panose="02020603050405020304" pitchFamily="18" charset="0"/>
              </a:rPr>
              <a:t>AG</a:t>
            </a:r>
            <a:r>
              <a:rPr lang="ru-RU" sz="4400" dirty="0">
                <a:latin typeface="Times New Roman" panose="02020603050405020304" pitchFamily="18" charset="0"/>
                <a:cs typeface="Times New Roman" panose="02020603050405020304" pitchFamily="18" charset="0"/>
              </a:rPr>
              <a:t>-/- мыши имеют пораженный аппарат рекомбинации V(D)J локусов TCR генов, что означает полную утерю функции Т и В лимфоцитов)  при повышении дозы облучения и количества трансплантируемых клеток. Исследователи доказали также, что полученные таким образом Т-клетки функциональны: было показано, что при взаимодействии с антителами к </a:t>
            </a:r>
            <a:r>
              <a:rPr lang="en-US" sz="4400" dirty="0">
                <a:latin typeface="Times New Roman" panose="02020603050405020304" pitchFamily="18" charset="0"/>
                <a:cs typeface="Times New Roman" panose="02020603050405020304" pitchFamily="18" charset="0"/>
              </a:rPr>
              <a:t>CD</a:t>
            </a:r>
            <a:r>
              <a:rPr lang="ru-RU" sz="4400" dirty="0">
                <a:latin typeface="Times New Roman" panose="02020603050405020304" pitchFamily="18" charset="0"/>
                <a:cs typeface="Times New Roman" panose="02020603050405020304" pitchFamily="18" charset="0"/>
              </a:rPr>
              <a:t>3 и </a:t>
            </a:r>
            <a:r>
              <a:rPr lang="en-US" sz="4400" dirty="0">
                <a:latin typeface="Times New Roman" panose="02020603050405020304" pitchFamily="18" charset="0"/>
                <a:cs typeface="Times New Roman" panose="02020603050405020304" pitchFamily="18" charset="0"/>
              </a:rPr>
              <a:t>CD</a:t>
            </a:r>
            <a:r>
              <a:rPr lang="ru-RU" sz="4400" dirty="0">
                <a:latin typeface="Times New Roman" panose="02020603050405020304" pitchFamily="18" charset="0"/>
                <a:cs typeface="Times New Roman" panose="02020603050405020304" pitchFamily="18" charset="0"/>
              </a:rPr>
              <a:t>28, эти клетки начинают усиленно </a:t>
            </a:r>
            <a:r>
              <a:rPr lang="ru-RU" sz="4400" dirty="0" err="1">
                <a:latin typeface="Times New Roman" panose="02020603050405020304" pitchFamily="18" charset="0"/>
                <a:cs typeface="Times New Roman" panose="02020603050405020304" pitchFamily="18" charset="0"/>
              </a:rPr>
              <a:t>экспрессировать</a:t>
            </a:r>
            <a:r>
              <a:rPr lang="ru-RU" sz="4400" dirty="0">
                <a:latin typeface="Times New Roman" panose="02020603050405020304" pitchFamily="18" charset="0"/>
                <a:cs typeface="Times New Roman" panose="02020603050405020304" pitchFamily="18" charset="0"/>
              </a:rPr>
              <a:t> рецептор к ИЛ-2, т.е. ведут себя так же, как и обыкновенные человеческие Т-лимфоциты . </a:t>
            </a:r>
          </a:p>
          <a:p>
            <a:endParaRPr lang="ru-RU" dirty="0"/>
          </a:p>
        </p:txBody>
      </p:sp>
      <p:sp>
        <p:nvSpPr>
          <p:cNvPr id="4" name="Объект 3"/>
          <p:cNvSpPr>
            <a:spLocks noGrp="1"/>
          </p:cNvSpPr>
          <p:nvPr>
            <p:ph sz="half" idx="2"/>
          </p:nvPr>
        </p:nvSpPr>
        <p:spPr>
          <a:xfrm>
            <a:off x="4648200" y="116632"/>
            <a:ext cx="4460304" cy="6552728"/>
          </a:xfrm>
        </p:spPr>
        <p:txBody>
          <a:bodyPr>
            <a:noAutofit/>
          </a:bodyPr>
          <a:lstStyle/>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0242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xfrm>
            <a:off x="-108520" y="44624"/>
            <a:ext cx="4604320" cy="6696744"/>
          </a:xfrm>
        </p:spPr>
        <p:txBody>
          <a:bodyPr>
            <a:normAutofit fontScale="62500" lnSpcReduction="20000"/>
          </a:bodyPr>
          <a:lstStyle/>
          <a:p>
            <a:r>
              <a:rPr lang="ru-RU" sz="3400" dirty="0">
                <a:latin typeface="Times New Roman" panose="02020603050405020304" pitchFamily="18" charset="0"/>
                <a:cs typeface="Times New Roman" panose="02020603050405020304" pitchFamily="18" charset="0"/>
              </a:rPr>
              <a:t>Чтобы оценить значение вышеизложенной работы и возвращаясь немного назад, отметим, что к тому времени исследователями применялось два общих подхода к получению клеток крови из ЭСК .</a:t>
            </a:r>
          </a:p>
          <a:p>
            <a:r>
              <a:rPr lang="ru-RU" sz="3400" dirty="0">
                <a:latin typeface="Times New Roman" panose="02020603050405020304" pitchFamily="18" charset="0"/>
                <a:cs typeface="Times New Roman" panose="02020603050405020304" pitchFamily="18" charset="0"/>
              </a:rPr>
              <a:t>Один из них включал этап образования </a:t>
            </a:r>
            <a:r>
              <a:rPr lang="ru-RU" sz="3400" dirty="0" err="1">
                <a:latin typeface="Times New Roman" panose="02020603050405020304" pitchFamily="18" charset="0"/>
                <a:cs typeface="Times New Roman" panose="02020603050405020304" pitchFamily="18" charset="0"/>
              </a:rPr>
              <a:t>эмбриоидных</a:t>
            </a:r>
            <a:r>
              <a:rPr lang="ru-RU" sz="3400" dirty="0">
                <a:latin typeface="Times New Roman" panose="02020603050405020304" pitchFamily="18" charset="0"/>
                <a:cs typeface="Times New Roman" panose="02020603050405020304" pitchFamily="18" charset="0"/>
              </a:rPr>
              <a:t> тел (которое начинает происходить, если клетки лишить поддерживающего адгезивного слоя), внутри которых образуются клетки </a:t>
            </a:r>
            <a:r>
              <a:rPr lang="ru-RU" sz="3400" dirty="0" err="1">
                <a:latin typeface="Times New Roman" panose="02020603050405020304" pitchFamily="18" charset="0"/>
                <a:cs typeface="Times New Roman" panose="02020603050405020304" pitchFamily="18" charset="0"/>
              </a:rPr>
              <a:t>экто</a:t>
            </a:r>
            <a:r>
              <a:rPr lang="ru-RU" sz="3400" dirty="0">
                <a:latin typeface="Times New Roman" panose="02020603050405020304" pitchFamily="18" charset="0"/>
                <a:cs typeface="Times New Roman" panose="02020603050405020304" pitchFamily="18" charset="0"/>
              </a:rPr>
              <a:t>-, энто- и мезодермы. </a:t>
            </a:r>
            <a:r>
              <a:rPr lang="ru-RU" sz="3400" dirty="0" err="1">
                <a:latin typeface="Times New Roman" panose="02020603050405020304" pitchFamily="18" charset="0"/>
                <a:cs typeface="Times New Roman" panose="02020603050405020304" pitchFamily="18" charset="0"/>
              </a:rPr>
              <a:t>Эмбриоидные</a:t>
            </a:r>
            <a:r>
              <a:rPr lang="ru-RU" sz="3400" dirty="0">
                <a:latin typeface="Times New Roman" panose="02020603050405020304" pitchFamily="18" charset="0"/>
                <a:cs typeface="Times New Roman" panose="02020603050405020304" pitchFamily="18" charset="0"/>
              </a:rPr>
              <a:t> тела выращивали в различных условиях, затем </a:t>
            </a:r>
            <a:r>
              <a:rPr lang="ru-RU" sz="3400" dirty="0" err="1">
                <a:latin typeface="Times New Roman" panose="02020603050405020304" pitchFamily="18" charset="0"/>
                <a:cs typeface="Times New Roman" panose="02020603050405020304" pitchFamily="18" charset="0"/>
              </a:rPr>
              <a:t>диспергировали</a:t>
            </a:r>
            <a:r>
              <a:rPr lang="ru-RU" sz="3400" dirty="0">
                <a:latin typeface="Times New Roman" panose="02020603050405020304" pitchFamily="18" charset="0"/>
                <a:cs typeface="Times New Roman" panose="02020603050405020304" pitchFamily="18" charset="0"/>
              </a:rPr>
              <a:t> и среди прочих получали кроветворные </a:t>
            </a:r>
            <a:r>
              <a:rPr lang="ru-RU" sz="3400" dirty="0" err="1">
                <a:latin typeface="Times New Roman" panose="02020603050405020304" pitchFamily="18" charset="0"/>
                <a:cs typeface="Times New Roman" panose="02020603050405020304" pitchFamily="18" charset="0"/>
              </a:rPr>
              <a:t>клеки</a:t>
            </a:r>
            <a:r>
              <a:rPr lang="ru-RU" sz="3400" dirty="0">
                <a:latin typeface="Times New Roman" panose="02020603050405020304" pitchFamily="18" charset="0"/>
                <a:cs typeface="Times New Roman" panose="02020603050405020304" pitchFamily="18" charset="0"/>
              </a:rPr>
              <a:t>-предшественники, могущие </a:t>
            </a:r>
            <a:r>
              <a:rPr lang="en-US" sz="3400" dirty="0">
                <a:latin typeface="Times New Roman" panose="02020603050405020304" pitchFamily="18" charset="0"/>
                <a:cs typeface="Times New Roman" panose="02020603050405020304" pitchFamily="18" charset="0"/>
              </a:rPr>
              <a:t>in vitro</a:t>
            </a:r>
            <a:r>
              <a:rPr lang="ru-RU" sz="3400" dirty="0">
                <a:latin typeface="Times New Roman" panose="02020603050405020304" pitchFamily="18" charset="0"/>
                <a:cs typeface="Times New Roman" panose="02020603050405020304" pitchFamily="18" charset="0"/>
              </a:rPr>
              <a:t> дать начало нескольким росткам кроветворения.</a:t>
            </a:r>
          </a:p>
          <a:p>
            <a:endParaRPr lang="ru-RU" dirty="0">
              <a:latin typeface="Times New Roman" panose="02020603050405020304" pitchFamily="18" charset="0"/>
              <a:cs typeface="Times New Roman" panose="02020603050405020304" pitchFamily="18" charset="0"/>
            </a:endParaRPr>
          </a:p>
          <a:p>
            <a:endParaRPr lang="ru-RU" dirty="0"/>
          </a:p>
        </p:txBody>
      </p:sp>
      <p:sp>
        <p:nvSpPr>
          <p:cNvPr id="4" name="Объект 3"/>
          <p:cNvSpPr>
            <a:spLocks noGrp="1"/>
          </p:cNvSpPr>
          <p:nvPr>
            <p:ph sz="half" idx="2"/>
          </p:nvPr>
        </p:nvSpPr>
        <p:spPr/>
        <p:txBody>
          <a:bodyPr>
            <a:normAutofit fontScale="62500" lnSpcReduction="20000"/>
          </a:bodyPr>
          <a:lstStyle/>
          <a:p>
            <a:endParaRPr lang="ru-RU"/>
          </a:p>
        </p:txBody>
      </p:sp>
    </p:spTree>
    <p:extLst>
      <p:ext uri="{BB962C8B-B14F-4D97-AF65-F5344CB8AC3E}">
        <p14:creationId xmlns:p14="http://schemas.microsoft.com/office/powerpoint/2010/main" val="4235998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xfrm>
            <a:off x="107504" y="44624"/>
            <a:ext cx="4388296" cy="6081539"/>
          </a:xfrm>
        </p:spPr>
        <p:txBody>
          <a:bodyPr>
            <a:noAutofit/>
          </a:bodyPr>
          <a:lstStyle/>
          <a:p>
            <a:pPr marL="0" indent="0">
              <a:buNone/>
            </a:pPr>
            <a:r>
              <a:rPr lang="ru-RU" sz="2400" dirty="0">
                <a:latin typeface="Times New Roman" panose="02020603050405020304" pitchFamily="18" charset="0"/>
                <a:cs typeface="Times New Roman" panose="02020603050405020304" pitchFamily="18" charset="0"/>
              </a:rPr>
              <a:t> Второй подход заключался в переселении ЭСК с фидерного слоя </a:t>
            </a:r>
            <a:r>
              <a:rPr lang="en-US" sz="2400" dirty="0">
                <a:latin typeface="Times New Roman" panose="02020603050405020304" pitchFamily="18" charset="0"/>
                <a:cs typeface="Times New Roman" panose="02020603050405020304" pitchFamily="18" charset="0"/>
              </a:rPr>
              <a:t>MEF</a:t>
            </a:r>
            <a:r>
              <a:rPr lang="ru-RU" sz="2400" dirty="0">
                <a:latin typeface="Times New Roman" panose="02020603050405020304" pitchFamily="18" charset="0"/>
                <a:cs typeface="Times New Roman" panose="02020603050405020304" pitchFamily="18" charset="0"/>
              </a:rPr>
              <a:t>, на слой </a:t>
            </a:r>
            <a:r>
              <a:rPr lang="ru-RU" sz="2400" dirty="0" err="1">
                <a:latin typeface="Times New Roman" panose="02020603050405020304" pitchFamily="18" charset="0"/>
                <a:cs typeface="Times New Roman" panose="02020603050405020304" pitchFamily="18" charset="0"/>
              </a:rPr>
              <a:t>стромальных</a:t>
            </a:r>
            <a:r>
              <a:rPr lang="ru-RU" sz="2400" dirty="0">
                <a:latin typeface="Times New Roman" panose="02020603050405020304" pitchFamily="18" charset="0"/>
                <a:cs typeface="Times New Roman" panose="02020603050405020304" pitchFamily="18" charset="0"/>
              </a:rPr>
              <a:t> клеток, запускающих гемопоэтическую дифференцировку. Получить Т-лимфоциты долгое время не удавалось, существовало даже предположение, что ЭСК не обладают потенциалом дифференцироваться в этот тип клеток. </a:t>
            </a:r>
          </a:p>
        </p:txBody>
      </p:sp>
      <p:sp>
        <p:nvSpPr>
          <p:cNvPr id="4" name="Объект 3"/>
          <p:cNvSpPr>
            <a:spLocks noGrp="1"/>
          </p:cNvSpPr>
          <p:nvPr>
            <p:ph sz="half" idx="2"/>
          </p:nvPr>
        </p:nvSpPr>
        <p:spPr>
          <a:xfrm>
            <a:off x="4572000" y="44624"/>
            <a:ext cx="4572000" cy="6081539"/>
          </a:xfrm>
        </p:spPr>
        <p:txBody>
          <a:bodyPr>
            <a:noAutofit/>
          </a:bodyPr>
          <a:lstStyle/>
          <a:p>
            <a:pPr marL="0" indent="0" algn="just">
              <a:buNone/>
            </a:pPr>
            <a:r>
              <a:rPr lang="ru-RU" sz="2400" dirty="0">
                <a:latin typeface="Times New Roman" panose="02020603050405020304" pitchFamily="18" charset="0"/>
                <a:cs typeface="Times New Roman" panose="02020603050405020304" pitchFamily="18" charset="0"/>
              </a:rPr>
              <a:t>Опровергнуть эту гипотезу удалось исследователям из лаборатории </a:t>
            </a:r>
            <a:r>
              <a:rPr lang="en-US" sz="2400" dirty="0">
                <a:latin typeface="Times New Roman" panose="02020603050405020304" pitchFamily="18" charset="0"/>
                <a:cs typeface="Times New Roman" panose="02020603050405020304" pitchFamily="18" charset="0"/>
              </a:rPr>
              <a:t>Zuniga</a:t>
            </a:r>
            <a:r>
              <a:rPr lang="ru-RU"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Pflucker</a:t>
            </a:r>
            <a:r>
              <a:rPr lang="ru-RU" sz="2400" dirty="0">
                <a:latin typeface="Times New Roman" panose="02020603050405020304" pitchFamily="18" charset="0"/>
                <a:cs typeface="Times New Roman" panose="02020603050405020304" pitchFamily="18" charset="0"/>
              </a:rPr>
              <a:t>: они культивировали  мышиные ЭСК на фидерном слое </a:t>
            </a:r>
            <a:r>
              <a:rPr lang="en-US" sz="2400" dirty="0">
                <a:latin typeface="Times New Roman" panose="02020603050405020304" pitchFamily="18" charset="0"/>
                <a:cs typeface="Times New Roman" panose="02020603050405020304" pitchFamily="18" charset="0"/>
              </a:rPr>
              <a:t>OP</a:t>
            </a:r>
            <a:r>
              <a:rPr lang="ru-RU" sz="2400" dirty="0">
                <a:latin typeface="Times New Roman" panose="02020603050405020304" pitchFamily="18" charset="0"/>
                <a:cs typeface="Times New Roman" panose="02020603050405020304" pitchFamily="18" charset="0"/>
              </a:rPr>
              <a:t>9, затем переносили их на аналогичный, но модифицированный слой фидерных клеток (</a:t>
            </a:r>
            <a:r>
              <a:rPr lang="ru-RU" sz="2400" dirty="0" err="1">
                <a:latin typeface="Times New Roman" panose="02020603050405020304" pitchFamily="18" charset="0"/>
                <a:cs typeface="Times New Roman" panose="02020603050405020304" pitchFamily="18" charset="0"/>
              </a:rPr>
              <a:t>экспрессирующий</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Notch</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лиганд</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Delta</a:t>
            </a:r>
            <a:r>
              <a:rPr lang="ru-RU"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like</a:t>
            </a:r>
            <a:r>
              <a:rPr lang="ru-RU" sz="2400" dirty="0">
                <a:latin typeface="Times New Roman" panose="02020603050405020304" pitchFamily="18" charset="0"/>
                <a:cs typeface="Times New Roman" panose="02020603050405020304" pitchFamily="18" charset="0"/>
              </a:rPr>
              <a:t> 1), а завершали дифференцировку </a:t>
            </a:r>
            <a:r>
              <a:rPr lang="ru-RU" sz="2400" dirty="0" err="1">
                <a:latin typeface="Times New Roman" panose="02020603050405020304" pitchFamily="18" charset="0"/>
                <a:cs typeface="Times New Roman" panose="02020603050405020304" pitchFamily="18" charset="0"/>
              </a:rPr>
              <a:t>тимоцитов</a:t>
            </a:r>
            <a:r>
              <a:rPr lang="ru-RU" sz="2400" dirty="0">
                <a:latin typeface="Times New Roman" panose="02020603050405020304" pitchFamily="18" charset="0"/>
                <a:cs typeface="Times New Roman" panose="02020603050405020304" pitchFamily="18" charset="0"/>
              </a:rPr>
              <a:t> посредством пересадки их в органную культуру фетального тимуса. Полученные Т-клетки при трансплантации мышам могли играть защитную роль при вирусной инфекции. </a:t>
            </a:r>
          </a:p>
          <a:p>
            <a:pPr marL="0" indent="0">
              <a:buNone/>
            </a:pPr>
            <a:endParaRPr lang="ru-RU" sz="2000" dirty="0"/>
          </a:p>
        </p:txBody>
      </p:sp>
    </p:spTree>
    <p:extLst>
      <p:ext uri="{BB962C8B-B14F-4D97-AF65-F5344CB8AC3E}">
        <p14:creationId xmlns:p14="http://schemas.microsoft.com/office/powerpoint/2010/main" val="541839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xfrm>
            <a:off x="179512" y="14469"/>
            <a:ext cx="4248472" cy="6669360"/>
          </a:xfrm>
        </p:spPr>
        <p:txBody>
          <a:bodyPr>
            <a:normAutofit fontScale="55000" lnSpcReduction="20000"/>
          </a:bodyPr>
          <a:lstStyle/>
          <a:p>
            <a:pPr marL="0" indent="0" algn="just">
              <a:buNone/>
            </a:pPr>
            <a:r>
              <a:rPr lang="ru-RU" sz="3600" dirty="0">
                <a:latin typeface="Times New Roman" panose="02020603050405020304" pitchFamily="18" charset="0"/>
                <a:cs typeface="Times New Roman" panose="02020603050405020304" pitchFamily="18" charset="0"/>
              </a:rPr>
              <a:t>Это исследование, подтвердившее, что при правильном подборе условий культивирования можно добиться дифференцировки мышиных ЭСК в зрелые Т-клетки, позволило родиться предположению, что то же самое можно сделать и с человеческими ЭСК, что, собственно, </a:t>
            </a:r>
            <a:r>
              <a:rPr lang="en-US" sz="3600" dirty="0" err="1">
                <a:latin typeface="Times New Roman" panose="02020603050405020304" pitchFamily="18" charset="0"/>
                <a:cs typeface="Times New Roman" panose="02020603050405020304" pitchFamily="18" charset="0"/>
              </a:rPr>
              <a:t>Galic</a:t>
            </a:r>
            <a:r>
              <a:rPr lang="ru-RU" sz="3600" dirty="0">
                <a:latin typeface="Times New Roman" panose="02020603050405020304" pitchFamily="18" charset="0"/>
                <a:cs typeface="Times New Roman" panose="02020603050405020304" pitchFamily="18" charset="0"/>
              </a:rPr>
              <a:t> и </a:t>
            </a:r>
            <a:r>
              <a:rPr lang="ru-RU" sz="3600" dirty="0" err="1">
                <a:latin typeface="Times New Roman" panose="02020603050405020304" pitchFamily="18" charset="0"/>
                <a:cs typeface="Times New Roman" panose="02020603050405020304" pitchFamily="18" charset="0"/>
              </a:rPr>
              <a:t>соавт</a:t>
            </a:r>
            <a:r>
              <a:rPr lang="ru-RU" sz="3600" dirty="0">
                <a:latin typeface="Times New Roman" panose="02020603050405020304" pitchFamily="18" charset="0"/>
                <a:cs typeface="Times New Roman" panose="02020603050405020304" pitchFamily="18" charset="0"/>
              </a:rPr>
              <a:t>. и претворили в жизнь в своей работе. Разработанная ими система может использоваться для оценки влияния специфических генных модификаций на дифференцировку Т-лимфоцитов </a:t>
            </a:r>
            <a:r>
              <a:rPr lang="en-US" sz="3600" dirty="0">
                <a:latin typeface="Times New Roman" panose="02020603050405020304" pitchFamily="18" charset="0"/>
                <a:cs typeface="Times New Roman" panose="02020603050405020304" pitchFamily="18" charset="0"/>
              </a:rPr>
              <a:t>in vivo</a:t>
            </a:r>
            <a:r>
              <a:rPr lang="ru-RU" sz="3600" dirty="0">
                <a:latin typeface="Times New Roman" panose="02020603050405020304" pitchFamily="18" charset="0"/>
                <a:cs typeface="Times New Roman" panose="02020603050405020304" pitchFamily="18" charset="0"/>
              </a:rPr>
              <a:t>. Кроме того, данная исследовательская лаборатория много сил отдала изучению синдромов дефицита Т-клеток (особенно ВИЧ-инфекции), поэтому возможность создания </a:t>
            </a:r>
            <a:r>
              <a:rPr lang="ru-RU" sz="3600" dirty="0" smtClean="0">
                <a:latin typeface="Times New Roman" panose="02020603050405020304" pitchFamily="18" charset="0"/>
                <a:cs typeface="Times New Roman" panose="02020603050405020304" pitchFamily="18" charset="0"/>
              </a:rPr>
              <a:t>предшественников</a:t>
            </a:r>
            <a:endParaRPr lang="ru-RU" dirty="0"/>
          </a:p>
        </p:txBody>
      </p:sp>
      <p:sp>
        <p:nvSpPr>
          <p:cNvPr id="4" name="Объект 3"/>
          <p:cNvSpPr>
            <a:spLocks noGrp="1"/>
          </p:cNvSpPr>
          <p:nvPr>
            <p:ph sz="half" idx="2"/>
          </p:nvPr>
        </p:nvSpPr>
        <p:spPr>
          <a:xfrm>
            <a:off x="4648200" y="116632"/>
            <a:ext cx="4604320" cy="6009531"/>
          </a:xfrm>
        </p:spPr>
        <p:txBody>
          <a:bodyPr>
            <a:normAutofit fontScale="55000" lnSpcReduction="20000"/>
          </a:bodyPr>
          <a:lstStyle/>
          <a:p>
            <a:pPr marL="0" indent="0" algn="just">
              <a:buNone/>
            </a:pPr>
            <a:r>
              <a:rPr lang="ru-RU" sz="3800" dirty="0">
                <a:latin typeface="Times New Roman" panose="02020603050405020304" pitchFamily="18" charset="0"/>
                <a:cs typeface="Times New Roman" panose="02020603050405020304" pitchFamily="18" charset="0"/>
              </a:rPr>
              <a:t>Т-лимфоцитов, которые можно трансплантировать лицам с иммунодефицитом, может иметь огромное значение в лечении таких заболеваний. В этом случае отличие от обычной аллогенной трансплантации предшественников Т-лимфоцитов заключается еще и в возможности модифицировать геном таких клеток, задавая им нужные свойства (например, способность эффективно и с большой специфичностью поражать клетки, зараженные ВИЧ, сохраняя при этом резистентность к вирусу). Таковы перспективы и мы будем надеяться, что для их осуществления потребуется не слишком много времени.</a:t>
            </a:r>
          </a:p>
          <a:p>
            <a:pPr marL="0" indent="0" algn="just">
              <a:buNone/>
            </a:pPr>
            <a:r>
              <a:rPr lang="ru-RU" b="1"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283843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Первые пять дней развития эмбриона человека"/>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461963" y="3573016"/>
            <a:ext cx="4038600" cy="2715958"/>
          </a:xfrm>
          <a:prstGeom prst="rect">
            <a:avLst/>
          </a:prstGeom>
          <a:noFill/>
          <a:extLst>
            <a:ext uri="{909E8E84-426E-40DD-AFC4-6F175D3DCCD1}">
              <a14:hiddenFill xmlns:a14="http://schemas.microsoft.com/office/drawing/2010/main">
                <a:solidFill>
                  <a:srgbClr val="FFFFFF"/>
                </a:solidFill>
              </a14:hiddenFill>
            </a:ext>
          </a:extLst>
        </p:spPr>
      </p:pic>
      <p:sp>
        <p:nvSpPr>
          <p:cNvPr id="3" name="Текст 2"/>
          <p:cNvSpPr>
            <a:spLocks noGrp="1"/>
          </p:cNvSpPr>
          <p:nvPr>
            <p:ph type="body" idx="4294967295"/>
          </p:nvPr>
        </p:nvSpPr>
        <p:spPr>
          <a:xfrm>
            <a:off x="0" y="765175"/>
            <a:ext cx="4500563" cy="360363"/>
          </a:xfrm>
        </p:spPr>
        <p:txBody>
          <a:bodyPr>
            <a:normAutofit fontScale="70000" lnSpcReduction="20000"/>
          </a:bodyPr>
          <a:lstStyle/>
          <a:p>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2206416719"/>
              </p:ext>
            </p:extLst>
          </p:nvPr>
        </p:nvGraphicFramePr>
        <p:xfrm>
          <a:off x="1043609" y="116632"/>
          <a:ext cx="5904656"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Прямоугольник 4"/>
          <p:cNvSpPr/>
          <p:nvPr/>
        </p:nvSpPr>
        <p:spPr>
          <a:xfrm>
            <a:off x="4860032" y="3501008"/>
            <a:ext cx="4104456" cy="2585323"/>
          </a:xfrm>
          <a:prstGeom prst="rect">
            <a:avLst/>
          </a:prstGeom>
        </p:spPr>
        <p:txBody>
          <a:bodyPr wrap="square">
            <a:spAutoFit/>
          </a:bodyPr>
          <a:lstStyle/>
          <a:p>
            <a:r>
              <a:rPr lang="ru-RU" dirty="0">
                <a:latin typeface="Times New Roman" panose="02020603050405020304" pitchFamily="18" charset="0"/>
                <a:cs typeface="Times New Roman" panose="02020603050405020304" pitchFamily="18" charset="0"/>
              </a:rPr>
              <a:t>Человеческие ЭСК получают из эмбрионов, образовавшихся в результате экстракорпорального оплодотворения,  и используют в исследовательских целях, разумеется, при информированном согласии доноров.  Такие эмбрионы имеют возраст 4-5 дней и представляют собой  полый шарик из клеток – </a:t>
            </a:r>
            <a:r>
              <a:rPr lang="ru-RU" dirty="0" err="1">
                <a:latin typeface="Times New Roman" panose="02020603050405020304" pitchFamily="18" charset="0"/>
                <a:cs typeface="Times New Roman" panose="02020603050405020304" pitchFamily="18" charset="0"/>
              </a:rPr>
              <a:t>бластоцисту</a:t>
            </a:r>
            <a:r>
              <a:rPr lang="ru-RU"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6096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бъект 7"/>
          <p:cNvSpPr>
            <a:spLocks noGrp="1"/>
          </p:cNvSpPr>
          <p:nvPr>
            <p:ph sz="half" idx="1"/>
          </p:nvPr>
        </p:nvSpPr>
        <p:spPr>
          <a:xfrm>
            <a:off x="0" y="44624"/>
            <a:ext cx="3995936" cy="6813376"/>
          </a:xfrm>
        </p:spPr>
        <p:txBody>
          <a:bodyPr>
            <a:normAutofit fontScale="70000" lnSpcReduction="20000"/>
          </a:bodyPr>
          <a:lstStyle/>
          <a:p>
            <a:pPr marL="0" indent="0">
              <a:buNone/>
            </a:pPr>
            <a:r>
              <a:rPr lang="ru-RU" sz="4400" dirty="0" smtClean="0">
                <a:latin typeface="Times New Roman" panose="02020603050405020304" pitchFamily="18" charset="0"/>
                <a:cs typeface="Times New Roman" panose="02020603050405020304" pitchFamily="18" charset="0"/>
              </a:rPr>
              <a:t> </a:t>
            </a:r>
            <a:r>
              <a:rPr lang="ru-RU" sz="4400" b="1" dirty="0" err="1" smtClean="0">
                <a:latin typeface="Times New Roman" panose="02020603050405020304" pitchFamily="18" charset="0"/>
                <a:cs typeface="Times New Roman" panose="02020603050405020304" pitchFamily="18" charset="0"/>
              </a:rPr>
              <a:t>бластоциста</a:t>
            </a:r>
            <a:r>
              <a:rPr lang="ru-RU" sz="4400" b="1" dirty="0" smtClean="0">
                <a:latin typeface="Times New Roman" panose="02020603050405020304" pitchFamily="18" charset="0"/>
                <a:cs typeface="Times New Roman" panose="02020603050405020304" pitchFamily="18" charset="0"/>
              </a:rPr>
              <a:t> </a:t>
            </a:r>
            <a:r>
              <a:rPr lang="ru-RU" sz="4400" dirty="0" smtClean="0">
                <a:latin typeface="Times New Roman" panose="02020603050405020304" pitchFamily="18" charset="0"/>
                <a:cs typeface="Times New Roman" panose="02020603050405020304" pitchFamily="18" charset="0"/>
              </a:rPr>
              <a:t>состоит </a:t>
            </a:r>
            <a:r>
              <a:rPr lang="ru-RU" sz="4400" dirty="0">
                <a:latin typeface="Times New Roman" panose="02020603050405020304" pitchFamily="18" charset="0"/>
                <a:cs typeface="Times New Roman" panose="02020603050405020304" pitchFamily="18" charset="0"/>
              </a:rPr>
              <a:t>из </a:t>
            </a:r>
            <a:r>
              <a:rPr lang="ru-RU" sz="4400" i="1" dirty="0" err="1">
                <a:latin typeface="Times New Roman" panose="02020603050405020304" pitchFamily="18" charset="0"/>
                <a:cs typeface="Times New Roman" panose="02020603050405020304" pitchFamily="18" charset="0"/>
              </a:rPr>
              <a:t>трофобласта</a:t>
            </a:r>
            <a:r>
              <a:rPr lang="ru-RU" sz="4400" dirty="0">
                <a:latin typeface="Times New Roman" panose="02020603050405020304" pitchFamily="18" charset="0"/>
                <a:cs typeface="Times New Roman" panose="02020603050405020304" pitchFamily="18" charset="0"/>
              </a:rPr>
              <a:t> – наружного слоя клеток</a:t>
            </a:r>
            <a:r>
              <a:rPr lang="ru-RU" sz="4400" dirty="0" smtClean="0">
                <a:latin typeface="Times New Roman" panose="02020603050405020304" pitchFamily="18" charset="0"/>
                <a:cs typeface="Times New Roman" panose="02020603050405020304" pitchFamily="18" charset="0"/>
              </a:rPr>
              <a:t>,</a:t>
            </a:r>
          </a:p>
          <a:p>
            <a:pPr marL="0" indent="0">
              <a:buNone/>
            </a:pPr>
            <a:r>
              <a:rPr lang="ru-RU" sz="4400" i="1" dirty="0" smtClean="0">
                <a:latin typeface="Times New Roman" panose="02020603050405020304" pitchFamily="18" charset="0"/>
                <a:cs typeface="Times New Roman" panose="02020603050405020304" pitchFamily="18" charset="0"/>
              </a:rPr>
              <a:t> </a:t>
            </a:r>
            <a:r>
              <a:rPr lang="ru-RU" sz="4400" i="1" dirty="0" err="1">
                <a:latin typeface="Times New Roman" panose="02020603050405020304" pitchFamily="18" charset="0"/>
                <a:cs typeface="Times New Roman" panose="02020603050405020304" pitchFamily="18" charset="0"/>
              </a:rPr>
              <a:t>бластоцеле</a:t>
            </a:r>
            <a:r>
              <a:rPr lang="ru-RU" sz="4400" i="1" dirty="0">
                <a:latin typeface="Times New Roman" panose="02020603050405020304" pitchFamily="18" charset="0"/>
                <a:cs typeface="Times New Roman" panose="02020603050405020304" pitchFamily="18" charset="0"/>
              </a:rPr>
              <a:t> </a:t>
            </a:r>
            <a:r>
              <a:rPr lang="ru-RU" sz="4400" dirty="0">
                <a:latin typeface="Times New Roman" panose="02020603050405020304" pitchFamily="18" charset="0"/>
                <a:cs typeface="Times New Roman" panose="02020603050405020304" pitchFamily="18" charset="0"/>
              </a:rPr>
              <a:t>– внутренней полости и внутренней клеточной массы, состоящей примерно из 30 клеток</a:t>
            </a:r>
            <a:r>
              <a:rPr lang="ru-RU" sz="4400" dirty="0" smtClean="0">
                <a:latin typeface="Times New Roman" panose="02020603050405020304" pitchFamily="18" charset="0"/>
                <a:cs typeface="Times New Roman" panose="02020603050405020304" pitchFamily="18" charset="0"/>
              </a:rPr>
              <a:t>.</a:t>
            </a:r>
          </a:p>
          <a:p>
            <a:pPr marL="0" indent="0">
              <a:buNone/>
            </a:pPr>
            <a:r>
              <a:rPr lang="ru-RU" sz="4400" dirty="0" smtClean="0">
                <a:latin typeface="Times New Roman" panose="02020603050405020304" pitchFamily="18" charset="0"/>
                <a:cs typeface="Times New Roman" panose="02020603050405020304" pitchFamily="18" charset="0"/>
              </a:rPr>
              <a:t> </a:t>
            </a:r>
            <a:r>
              <a:rPr lang="ru-RU" sz="4400" dirty="0">
                <a:latin typeface="Times New Roman" panose="02020603050405020304" pitchFamily="18" charset="0"/>
                <a:cs typeface="Times New Roman" panose="02020603050405020304" pitchFamily="18" charset="0"/>
              </a:rPr>
              <a:t>Внутренняя клеточная масса, и является источником плюрипотентных стволовых клеток. </a:t>
            </a:r>
          </a:p>
          <a:p>
            <a:endParaRPr lang="ru-RU" dirty="0"/>
          </a:p>
        </p:txBody>
      </p:sp>
      <p:sp>
        <p:nvSpPr>
          <p:cNvPr id="9" name="Объект 8"/>
          <p:cNvSpPr>
            <a:spLocks noGrp="1"/>
          </p:cNvSpPr>
          <p:nvPr>
            <p:ph sz="half" idx="2"/>
          </p:nvPr>
        </p:nvSpPr>
        <p:spPr>
          <a:xfrm>
            <a:off x="5004048" y="274638"/>
            <a:ext cx="4038600" cy="5530626"/>
          </a:xfrm>
        </p:spPr>
        <p:txBody>
          <a:bodyPr>
            <a:normAutofit fontScale="70000" lnSpcReduction="20000"/>
          </a:bodyPr>
          <a:lstStyle/>
          <a:p>
            <a:endParaRPr lang="ru-RU" dirty="0"/>
          </a:p>
        </p:txBody>
      </p:sp>
      <p:pic>
        <p:nvPicPr>
          <p:cNvPr id="6" name="Рисунок 5" descr="https://cf.ppt-online.org/files/slide/k/kew2y8LlTh9WPKsrjtXYpcq5NBIDV6xu1oZvbC/slide-6.jpg"/>
          <p:cNvPicPr/>
          <p:nvPr/>
        </p:nvPicPr>
        <p:blipFill>
          <a:blip r:embed="rId2">
            <a:extLst>
              <a:ext uri="{28A0092B-C50C-407E-A947-70E740481C1C}">
                <a14:useLocalDpi xmlns:a14="http://schemas.microsoft.com/office/drawing/2010/main" val="0"/>
              </a:ext>
            </a:extLst>
          </a:blip>
          <a:srcRect/>
          <a:stretch>
            <a:fillRect/>
          </a:stretch>
        </p:blipFill>
        <p:spPr bwMode="auto">
          <a:xfrm>
            <a:off x="3851921" y="116632"/>
            <a:ext cx="5292080" cy="6120680"/>
          </a:xfrm>
          <a:prstGeom prst="rect">
            <a:avLst/>
          </a:prstGeom>
          <a:noFill/>
          <a:ln>
            <a:noFill/>
          </a:ln>
        </p:spPr>
      </p:pic>
    </p:spTree>
    <p:extLst>
      <p:ext uri="{BB962C8B-B14F-4D97-AF65-F5344CB8AC3E}">
        <p14:creationId xmlns:p14="http://schemas.microsoft.com/office/powerpoint/2010/main" val="3636311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normAutofit fontScale="77500" lnSpcReduction="20000"/>
          </a:bodyPr>
          <a:lstStyle/>
          <a:p>
            <a:r>
              <a:rPr lang="ru-RU" dirty="0">
                <a:latin typeface="Times New Roman" panose="02020603050405020304" pitchFamily="18" charset="0"/>
                <a:cs typeface="Times New Roman" panose="02020603050405020304" pitchFamily="18" charset="0"/>
              </a:rPr>
              <a:t>Человеческие ЭС клетки (</a:t>
            </a:r>
            <a:r>
              <a:rPr lang="ru-RU" dirty="0" err="1">
                <a:latin typeface="Times New Roman" panose="02020603050405020304" pitchFamily="18" charset="0"/>
                <a:cs typeface="Times New Roman" panose="02020603050405020304" pitchFamily="18" charset="0"/>
              </a:rPr>
              <a:t>чЭС</a:t>
            </a:r>
            <a:r>
              <a:rPr lang="ru-RU" dirty="0">
                <a:latin typeface="Times New Roman" panose="02020603050405020304" pitchFamily="18" charset="0"/>
                <a:cs typeface="Times New Roman" panose="02020603050405020304" pitchFamily="18" charset="0"/>
              </a:rPr>
              <a:t> клетки) успешно изолируют из внутренней клеточной массы </a:t>
            </a:r>
            <a:r>
              <a:rPr lang="ru-RU" dirty="0" err="1">
                <a:latin typeface="Times New Roman" panose="02020603050405020304" pitchFamily="18" charset="0"/>
                <a:cs typeface="Times New Roman" panose="02020603050405020304" pitchFamily="18" charset="0"/>
              </a:rPr>
              <a:t>бластоцист</a:t>
            </a:r>
            <a:r>
              <a:rPr lang="ru-RU" dirty="0">
                <a:latin typeface="Times New Roman" panose="02020603050405020304" pitchFamily="18" charset="0"/>
                <a:cs typeface="Times New Roman" panose="02020603050405020304" pitchFamily="18" charset="0"/>
              </a:rPr>
              <a:t> двумя методами:</a:t>
            </a: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 1.избирательного комплемент-зависимого лизиса </a:t>
            </a:r>
            <a:r>
              <a:rPr lang="ru-RU" dirty="0" err="1">
                <a:latin typeface="Times New Roman" panose="02020603050405020304" pitchFamily="18" charset="0"/>
                <a:cs typeface="Times New Roman" panose="02020603050405020304" pitchFamily="18" charset="0"/>
              </a:rPr>
              <a:t>бластоцист</a:t>
            </a:r>
            <a:r>
              <a:rPr lang="ru-RU" dirty="0">
                <a:latin typeface="Times New Roman" panose="02020603050405020304" pitchFamily="18" charset="0"/>
                <a:cs typeface="Times New Roman" panose="02020603050405020304" pitchFamily="18" charset="0"/>
              </a:rPr>
              <a:t> с последующим удалением </a:t>
            </a:r>
            <a:r>
              <a:rPr lang="ru-RU" dirty="0" err="1">
                <a:latin typeface="Times New Roman" panose="02020603050405020304" pitchFamily="18" charset="0"/>
                <a:cs typeface="Times New Roman" panose="02020603050405020304" pitchFamily="18" charset="0"/>
              </a:rPr>
              <a:t>трофобластов</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2.путем растворения </a:t>
            </a:r>
            <a:r>
              <a:rPr lang="ru-RU" dirty="0" err="1">
                <a:latin typeface="Times New Roman" panose="02020603050405020304" pitchFamily="18" charset="0"/>
                <a:cs typeface="Times New Roman" panose="02020603050405020304" pitchFamily="18" charset="0"/>
              </a:rPr>
              <a:t>гликопротеиновой</a:t>
            </a:r>
            <a:r>
              <a:rPr lang="ru-RU" dirty="0">
                <a:latin typeface="Times New Roman" panose="02020603050405020304" pitchFamily="18" charset="0"/>
                <a:cs typeface="Times New Roman" panose="02020603050405020304" pitchFamily="18" charset="0"/>
              </a:rPr>
              <a:t> мембраны </a:t>
            </a:r>
            <a:r>
              <a:rPr lang="ru-RU" dirty="0" err="1">
                <a:latin typeface="Times New Roman" panose="02020603050405020304" pitchFamily="18" charset="0"/>
                <a:cs typeface="Times New Roman" panose="02020603050405020304" pitchFamily="18" charset="0"/>
              </a:rPr>
              <a:t>бластоцист</a:t>
            </a:r>
            <a:r>
              <a:rPr lang="ru-RU" dirty="0">
                <a:latin typeface="Times New Roman" panose="02020603050405020304" pitchFamily="18" charset="0"/>
                <a:cs typeface="Times New Roman" panose="02020603050405020304" pitchFamily="18" charset="0"/>
              </a:rPr>
              <a:t> ферментом </a:t>
            </a:r>
            <a:r>
              <a:rPr lang="ru-RU" dirty="0" err="1">
                <a:latin typeface="Times New Roman" panose="02020603050405020304" pitchFamily="18" charset="0"/>
                <a:cs typeface="Times New Roman" panose="02020603050405020304" pitchFamily="18" charset="0"/>
              </a:rPr>
              <a:t>проназой</a:t>
            </a:r>
            <a:endParaRPr lang="ru-RU" dirty="0"/>
          </a:p>
        </p:txBody>
      </p:sp>
      <p:sp>
        <p:nvSpPr>
          <p:cNvPr id="4" name="Объект 3"/>
          <p:cNvSpPr>
            <a:spLocks noGrp="1"/>
          </p:cNvSpPr>
          <p:nvPr>
            <p:ph sz="half" idx="2"/>
          </p:nvPr>
        </p:nvSpPr>
        <p:spPr/>
        <p:txBody>
          <a:bodyPr>
            <a:normAutofit fontScale="77500" lnSpcReduction="20000"/>
          </a:bodyPr>
          <a:lstStyle/>
          <a:p>
            <a:endParaRPr lang="ru-RU"/>
          </a:p>
        </p:txBody>
      </p:sp>
      <p:sp>
        <p:nvSpPr>
          <p:cNvPr id="5" name="Прямоугольник 4"/>
          <p:cNvSpPr/>
          <p:nvPr/>
        </p:nvSpPr>
        <p:spPr>
          <a:xfrm>
            <a:off x="2286000" y="1997839"/>
            <a:ext cx="4572000" cy="369332"/>
          </a:xfrm>
          <a:prstGeom prst="rect">
            <a:avLst/>
          </a:prstGeom>
        </p:spPr>
        <p:txBody>
          <a:bodyPr>
            <a:spAutoFit/>
          </a:bodyPr>
          <a:lstStyle/>
          <a:p>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2717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xfrm>
            <a:off x="0" y="0"/>
            <a:ext cx="5580112" cy="6858000"/>
          </a:xfrm>
        </p:spPr>
        <p:txBody>
          <a:bodyPr>
            <a:noAutofit/>
          </a:bodyPr>
          <a:lstStyle/>
          <a:p>
            <a:pPr marL="0" indent="0" algn="just">
              <a:buNone/>
            </a:pPr>
            <a:r>
              <a:rPr lang="ru-RU" sz="2400" dirty="0">
                <a:latin typeface="Times New Roman" panose="02020603050405020304" pitchFamily="18" charset="0"/>
                <a:cs typeface="Times New Roman" panose="02020603050405020304" pitchFamily="18" charset="0"/>
              </a:rPr>
              <a:t>Для поддержания недифференцированного состояния (что весьма непросто, ибо стволовые клетки самой природой запрограммированы на дифференцировку)  стволовые клетки выращивают в специальной среде на т.н. фидерном слое клеток (традиционно, это </a:t>
            </a:r>
            <a:r>
              <a:rPr lang="ru-RU" sz="2400" dirty="0" err="1">
                <a:latin typeface="Times New Roman" panose="02020603050405020304" pitchFamily="18" charset="0"/>
                <a:cs typeface="Times New Roman" panose="02020603050405020304" pitchFamily="18" charset="0"/>
              </a:rPr>
              <a:t>митотически</a:t>
            </a:r>
            <a:r>
              <a:rPr lang="ru-RU" sz="2400" dirty="0">
                <a:latin typeface="Times New Roman" panose="02020603050405020304" pitchFamily="18" charset="0"/>
                <a:cs typeface="Times New Roman" panose="02020603050405020304" pitchFamily="18" charset="0"/>
              </a:rPr>
              <a:t> инактивированные эмбриональные мышиные фибробласты [</a:t>
            </a:r>
            <a:r>
              <a:rPr lang="en-US" sz="2400" dirty="0">
                <a:latin typeface="Times New Roman" panose="02020603050405020304" pitchFamily="18" charset="0"/>
                <a:cs typeface="Times New Roman" panose="02020603050405020304" pitchFamily="18" charset="0"/>
              </a:rPr>
              <a:t>mouse embryo fibroblasts</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MEF</a:t>
            </a:r>
            <a:r>
              <a:rPr lang="ru-RU" sz="2400" dirty="0">
                <a:latin typeface="Times New Roman" panose="02020603050405020304" pitchFamily="18" charset="0"/>
                <a:cs typeface="Times New Roman" panose="02020603050405020304" pitchFamily="18" charset="0"/>
              </a:rPr>
              <a:t>], но могут быть и другие клетки) – эти клетки позволяют ЭСК находиться в </a:t>
            </a:r>
            <a:r>
              <a:rPr lang="ru-RU" sz="2400" dirty="0" err="1">
                <a:latin typeface="Times New Roman" panose="02020603050405020304" pitchFamily="18" charset="0"/>
                <a:cs typeface="Times New Roman" panose="02020603050405020304" pitchFamily="18" charset="0"/>
              </a:rPr>
              <a:t>адгезированном</a:t>
            </a:r>
            <a:r>
              <a:rPr lang="ru-RU" sz="2400" dirty="0">
                <a:latin typeface="Times New Roman" panose="02020603050405020304" pitchFamily="18" charset="0"/>
                <a:cs typeface="Times New Roman" panose="02020603050405020304" pitchFamily="18" charset="0"/>
              </a:rPr>
              <a:t> состоянии (что необходимо, для регулировки их пролиферации и дифференцировки) и поставляют питательные вещества. В последние годы, впрочем, начинают развиваться методики культивирования ЭСК без применения фидерного слоя. ЭСК размножаются и, пока они еще не начали дифференцироваться, их пересевают (пассируют). Пересев (пассаж), как правило, производят каждые 2-3 дня, чтобы предотвратить дифференцировку. </a:t>
            </a:r>
          </a:p>
          <a:p>
            <a:pPr algn="just"/>
            <a:endParaRPr lang="ru-RU" sz="1600"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4781872" y="255179"/>
            <a:ext cx="4362128" cy="6602821"/>
          </a:xfrm>
        </p:spPr>
        <p:txBody>
          <a:bodyPr>
            <a:normAutofit/>
          </a:bodyPr>
          <a:lstStyle/>
          <a:p>
            <a:endParaRPr lang="ru-RU" dirty="0"/>
          </a:p>
        </p:txBody>
      </p:sp>
    </p:spTree>
    <p:extLst>
      <p:ext uri="{BB962C8B-B14F-4D97-AF65-F5344CB8AC3E}">
        <p14:creationId xmlns:p14="http://schemas.microsoft.com/office/powerpoint/2010/main" val="1714472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xfrm>
            <a:off x="251520" y="274638"/>
            <a:ext cx="4244280" cy="6466730"/>
          </a:xfrm>
        </p:spPr>
        <p:txBody>
          <a:bodyPr>
            <a:normAutofit fontScale="77500" lnSpcReduction="20000"/>
          </a:bodyPr>
          <a:lstStyle/>
          <a:p>
            <a:pPr algn="just"/>
            <a:r>
              <a:rPr lang="ru-RU" dirty="0">
                <a:latin typeface="Times New Roman" panose="02020603050405020304" pitchFamily="18" charset="0"/>
                <a:cs typeface="Times New Roman" panose="02020603050405020304" pitchFamily="18" charset="0"/>
              </a:rPr>
              <a:t>Существуют определенные параметры, по которым можно установить </a:t>
            </a:r>
            <a:r>
              <a:rPr lang="ru-RU" dirty="0" err="1">
                <a:latin typeface="Times New Roman" panose="02020603050405020304" pitchFamily="18" charset="0"/>
                <a:cs typeface="Times New Roman" panose="02020603050405020304" pitchFamily="18" charset="0"/>
              </a:rPr>
              <a:t>плюрипотентность</a:t>
            </a:r>
            <a:r>
              <a:rPr lang="ru-RU" dirty="0">
                <a:latin typeface="Times New Roman" panose="02020603050405020304" pitchFamily="18" charset="0"/>
                <a:cs typeface="Times New Roman" panose="02020603050405020304" pitchFamily="18" charset="0"/>
              </a:rPr>
              <a:t> и исключить дифференцировку ЭСК. К ним относится, в частности, анализ </a:t>
            </a:r>
            <a:r>
              <a:rPr lang="ru-RU" dirty="0" err="1">
                <a:latin typeface="Times New Roman" panose="02020603050405020304" pitchFamily="18" charset="0"/>
                <a:cs typeface="Times New Roman" panose="02020603050405020304" pitchFamily="18" charset="0"/>
              </a:rPr>
              <a:t>плюрипотентности</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vitro</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 Если начать выращивать ЭСК в суспензии, они начинают формировать </a:t>
            </a:r>
            <a:r>
              <a:rPr lang="ru-RU" dirty="0" err="1">
                <a:latin typeface="Times New Roman" panose="02020603050405020304" pitchFamily="18" charset="0"/>
                <a:cs typeface="Times New Roman" panose="02020603050405020304" pitchFamily="18" charset="0"/>
              </a:rPr>
              <a:t>эмбриоидные</a:t>
            </a:r>
            <a:r>
              <a:rPr lang="ru-RU" dirty="0">
                <a:latin typeface="Times New Roman" panose="02020603050405020304" pitchFamily="18" charset="0"/>
                <a:cs typeface="Times New Roman" panose="02020603050405020304" pitchFamily="18" charset="0"/>
              </a:rPr>
              <a:t> тела, из которых можно изолировать производные всех трех зародышевых листков. Можно индуцировать дифференцировку ЭСК и альтернативным способом: оставить колонии на фидерном слое без пересева на срок, превышающий неде</a:t>
            </a:r>
            <a:r>
              <a:rPr lang="ru-RU" dirty="0"/>
              <a:t>лю.</a:t>
            </a:r>
          </a:p>
          <a:p>
            <a:endParaRPr lang="ru-RU" dirty="0"/>
          </a:p>
        </p:txBody>
      </p:sp>
      <p:sp>
        <p:nvSpPr>
          <p:cNvPr id="4" name="Объект 3"/>
          <p:cNvSpPr>
            <a:spLocks noGrp="1"/>
          </p:cNvSpPr>
          <p:nvPr>
            <p:ph sz="half" idx="2"/>
          </p:nvPr>
        </p:nvSpPr>
        <p:spPr/>
        <p:txBody>
          <a:bodyPr>
            <a:normAutofit fontScale="77500" lnSpcReduction="20000"/>
          </a:bodyPr>
          <a:lstStyle/>
          <a:p>
            <a:endParaRPr lang="ru-RU"/>
          </a:p>
        </p:txBody>
      </p:sp>
    </p:spTree>
    <p:extLst>
      <p:ext uri="{BB962C8B-B14F-4D97-AF65-F5344CB8AC3E}">
        <p14:creationId xmlns:p14="http://schemas.microsoft.com/office/powerpoint/2010/main" val="258916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xfrm>
            <a:off x="0" y="116632"/>
            <a:ext cx="4495800" cy="6741368"/>
          </a:xfrm>
        </p:spPr>
        <p:txBody>
          <a:bodyPr>
            <a:normAutofit fontScale="25000" lnSpcReduction="20000"/>
          </a:bodyPr>
          <a:lstStyle/>
          <a:p>
            <a:pPr marL="0" indent="0" algn="just">
              <a:buNone/>
            </a:pPr>
            <a:r>
              <a:rPr lang="ru-RU" sz="9600" dirty="0">
                <a:latin typeface="Times New Roman" panose="02020603050405020304" pitchFamily="18" charset="0"/>
                <a:cs typeface="Times New Roman" panose="02020603050405020304" pitchFamily="18" charset="0"/>
              </a:rPr>
              <a:t>Также применяется анализ </a:t>
            </a:r>
            <a:r>
              <a:rPr lang="ru-RU" sz="9600" dirty="0" err="1">
                <a:latin typeface="Times New Roman" panose="02020603050405020304" pitchFamily="18" charset="0"/>
                <a:cs typeface="Times New Roman" panose="02020603050405020304" pitchFamily="18" charset="0"/>
              </a:rPr>
              <a:t>плюрипотентности</a:t>
            </a:r>
            <a:r>
              <a:rPr lang="ru-RU" sz="9600" dirty="0">
                <a:latin typeface="Times New Roman" panose="02020603050405020304" pitchFamily="18" charset="0"/>
                <a:cs typeface="Times New Roman" panose="02020603050405020304" pitchFamily="18" charset="0"/>
              </a:rPr>
              <a:t> </a:t>
            </a:r>
            <a:r>
              <a:rPr lang="en-US" sz="9600" dirty="0">
                <a:latin typeface="Times New Roman" panose="02020603050405020304" pitchFamily="18" charset="0"/>
                <a:cs typeface="Times New Roman" panose="02020603050405020304" pitchFamily="18" charset="0"/>
              </a:rPr>
              <a:t>in vivo</a:t>
            </a:r>
            <a:r>
              <a:rPr lang="ru-RU" sz="9600" dirty="0">
                <a:latin typeface="Times New Roman" panose="02020603050405020304" pitchFamily="18" charset="0"/>
                <a:cs typeface="Times New Roman" panose="02020603050405020304" pitchFamily="18" charset="0"/>
              </a:rPr>
              <a:t>: при трансплантации ЭСК мышам с тяжелым комбинированным иммунодефицитом, из ЭСК формируются опухоли – тератомы, состоящие из клеток-производных эктодермы, мезодермы и эндодермы.  </a:t>
            </a:r>
          </a:p>
          <a:p>
            <a:pPr marL="0" indent="0" algn="just">
              <a:buNone/>
            </a:pPr>
            <a:r>
              <a:rPr lang="ru-RU" sz="9600" dirty="0">
                <a:latin typeface="Times New Roman" panose="02020603050405020304" pitchFamily="18" charset="0"/>
                <a:cs typeface="Times New Roman" panose="02020603050405020304" pitchFamily="18" charset="0"/>
              </a:rPr>
              <a:t>После того, как удается получить стабильную линию ЭСК остается, пожалуй, наиболее сложная задача – заставить эти клетки дифференцироваться в нужном направлении, с тем, чтобы использоваться их, например, в терапевтических целях. </a:t>
            </a:r>
            <a:endParaRPr lang="ru-RU" dirty="0"/>
          </a:p>
        </p:txBody>
      </p:sp>
      <p:sp>
        <p:nvSpPr>
          <p:cNvPr id="4" name="Объект 3"/>
          <p:cNvSpPr>
            <a:spLocks noGrp="1"/>
          </p:cNvSpPr>
          <p:nvPr>
            <p:ph sz="half" idx="2"/>
          </p:nvPr>
        </p:nvSpPr>
        <p:spPr>
          <a:xfrm>
            <a:off x="4572000" y="188640"/>
            <a:ext cx="4680520" cy="5912967"/>
          </a:xfrm>
        </p:spPr>
        <p:txBody>
          <a:bodyPr>
            <a:noAutofit/>
          </a:bodyPr>
          <a:lstStyle/>
          <a:p>
            <a:pPr marL="0" indent="0" algn="just">
              <a:buNone/>
            </a:pPr>
            <a:r>
              <a:rPr lang="ru-RU" sz="2400" dirty="0">
                <a:latin typeface="Times New Roman" panose="02020603050405020304" pitchFamily="18" charset="0"/>
                <a:cs typeface="Times New Roman" panose="02020603050405020304" pitchFamily="18" charset="0"/>
              </a:rPr>
              <a:t>В общем, для достижения этой цели существует несколько подходов, которые применяют изолированно или в комбинациях:</a:t>
            </a:r>
          </a:p>
          <a:p>
            <a:pPr marL="0" lvl="0" indent="0" algn="just">
              <a:buNone/>
            </a:pPr>
            <a:r>
              <a:rPr lang="ru-RU" sz="2400" dirty="0">
                <a:latin typeface="Times New Roman" panose="02020603050405020304" pitchFamily="18" charset="0"/>
                <a:cs typeface="Times New Roman" panose="02020603050405020304" pitchFamily="18" charset="0"/>
              </a:rPr>
              <a:t>добавление в </a:t>
            </a:r>
            <a:r>
              <a:rPr lang="ru-RU" sz="2400" dirty="0" err="1">
                <a:latin typeface="Times New Roman" panose="02020603050405020304" pitchFamily="18" charset="0"/>
                <a:cs typeface="Times New Roman" panose="02020603050405020304" pitchFamily="18" charset="0"/>
              </a:rPr>
              <a:t>культуральную</a:t>
            </a:r>
            <a:r>
              <a:rPr lang="ru-RU" sz="2400" dirty="0">
                <a:latin typeface="Times New Roman" panose="02020603050405020304" pitchFamily="18" charset="0"/>
                <a:cs typeface="Times New Roman" panose="02020603050405020304" pitchFamily="18" charset="0"/>
              </a:rPr>
              <a:t> среду определенных ростовых факторов</a:t>
            </a:r>
          </a:p>
          <a:p>
            <a:pPr marL="0" lvl="0" indent="0" algn="just">
              <a:buNone/>
            </a:pPr>
            <a:r>
              <a:rPr lang="ru-RU" sz="2400" dirty="0">
                <a:latin typeface="Times New Roman" panose="02020603050405020304" pitchFamily="18" charset="0"/>
                <a:cs typeface="Times New Roman" panose="02020603050405020304" pitchFamily="18" charset="0"/>
              </a:rPr>
              <a:t>совместное культивирование и трансплантация ЭСК с другими клетками, индуцирующими дифференцировку (часто это клетки </a:t>
            </a:r>
            <a:r>
              <a:rPr lang="ru-RU" sz="2400" dirty="0" err="1">
                <a:latin typeface="Times New Roman" panose="02020603050405020304" pitchFamily="18" charset="0"/>
                <a:cs typeface="Times New Roman" panose="02020603050405020304" pitchFamily="18" charset="0"/>
              </a:rPr>
              <a:t>мезенхимального</a:t>
            </a:r>
            <a:r>
              <a:rPr lang="ru-RU" sz="2400" dirty="0">
                <a:latin typeface="Times New Roman" panose="02020603050405020304" pitchFamily="18" charset="0"/>
                <a:cs typeface="Times New Roman" panose="02020603050405020304" pitchFamily="18" charset="0"/>
              </a:rPr>
              <a:t> происхождения)</a:t>
            </a:r>
          </a:p>
          <a:p>
            <a:pPr marL="0" lvl="0" indent="0" algn="just">
              <a:buNone/>
            </a:pPr>
            <a:r>
              <a:rPr lang="ru-RU" sz="2400" dirty="0">
                <a:latin typeface="Times New Roman" panose="02020603050405020304" pitchFamily="18" charset="0"/>
                <a:cs typeface="Times New Roman" panose="02020603050405020304" pitchFamily="18" charset="0"/>
              </a:rPr>
              <a:t>имплантация ЭСК в органы животных</a:t>
            </a:r>
          </a:p>
          <a:p>
            <a:pPr marL="0" lvl="0" indent="0" algn="just">
              <a:buNone/>
            </a:pPr>
            <a:r>
              <a:rPr lang="ru-RU" sz="2400" dirty="0">
                <a:latin typeface="Times New Roman" panose="02020603050405020304" pitchFamily="18" charset="0"/>
                <a:cs typeface="Times New Roman" panose="02020603050405020304" pitchFamily="18" charset="0"/>
              </a:rPr>
              <a:t>стимуляция экспрессии генов, действующих на ранних стадиях эмбриогенеза</a:t>
            </a:r>
          </a:p>
          <a:p>
            <a:pPr algn="just"/>
            <a:endParaRPr lang="ru-RU" sz="2400" dirty="0"/>
          </a:p>
          <a:p>
            <a:pPr algn="just"/>
            <a:endParaRPr lang="ru-RU" sz="2400" dirty="0"/>
          </a:p>
        </p:txBody>
      </p:sp>
    </p:spTree>
    <p:extLst>
      <p:ext uri="{BB962C8B-B14F-4D97-AF65-F5344CB8AC3E}">
        <p14:creationId xmlns:p14="http://schemas.microsoft.com/office/powerpoint/2010/main" val="3079697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xfrm>
            <a:off x="107504" y="274638"/>
            <a:ext cx="4388296" cy="6466730"/>
          </a:xfrm>
        </p:spPr>
        <p:txBody>
          <a:bodyPr>
            <a:normAutofit fontScale="62500" lnSpcReduction="20000"/>
          </a:bodyPr>
          <a:lstStyle/>
          <a:p>
            <a:pPr algn="just"/>
            <a:r>
              <a:rPr lang="ru-RU" dirty="0">
                <a:latin typeface="Times New Roman" panose="02020603050405020304" pitchFamily="18" charset="0"/>
                <a:cs typeface="Times New Roman" panose="02020603050405020304" pitchFamily="18" charset="0"/>
              </a:rPr>
              <a:t>Применяют также изолирование клеток-предшественников с необходимыми свойствами при помощи метода </a:t>
            </a:r>
            <a:r>
              <a:rPr lang="en-US" dirty="0">
                <a:latin typeface="Times New Roman" panose="02020603050405020304" pitchFamily="18" charset="0"/>
                <a:cs typeface="Times New Roman" panose="02020603050405020304" pitchFamily="18" charset="0"/>
              </a:rPr>
              <a:t>FACS</a:t>
            </a:r>
            <a:r>
              <a:rPr lang="ru-RU" dirty="0">
                <a:latin typeface="Times New Roman" panose="02020603050405020304" pitchFamily="18" charset="0"/>
                <a:cs typeface="Times New Roman" panose="02020603050405020304" pitchFamily="18" charset="0"/>
              </a:rPr>
              <a:t> (флуоресцентно-активированной сортировки клеток) или изолирование клеток с определенным набором активированных генов.</a:t>
            </a:r>
          </a:p>
          <a:p>
            <a:pPr algn="just"/>
            <a:r>
              <a:rPr lang="ru-RU" dirty="0">
                <a:latin typeface="Times New Roman" panose="02020603050405020304" pitchFamily="18" charset="0"/>
                <a:cs typeface="Times New Roman" panose="02020603050405020304" pitchFamily="18" charset="0"/>
              </a:rPr>
              <a:t> В будущем станет возможным, однако на сегодняшний день проблема применения ЭСК в терапевтических целях только начинает исследоваться. Так, существуют эксперименты, изучающие возможность применения человеческих ЭСК на модели различных заболеваний у животных: диабета, </a:t>
            </a:r>
            <a:r>
              <a:rPr lang="ru-RU" dirty="0" err="1">
                <a:latin typeface="Times New Roman" panose="02020603050405020304" pitchFamily="18" charset="0"/>
                <a:cs typeface="Times New Roman" panose="02020603050405020304" pitchFamily="18" charset="0"/>
              </a:rPr>
              <a:t>нейродегенеративных</a:t>
            </a:r>
            <a:r>
              <a:rPr lang="ru-RU" dirty="0">
                <a:latin typeface="Times New Roman" panose="02020603050405020304" pitchFamily="18" charset="0"/>
                <a:cs typeface="Times New Roman" panose="02020603050405020304" pitchFamily="18" charset="0"/>
              </a:rPr>
              <a:t> и </a:t>
            </a:r>
            <a:r>
              <a:rPr lang="ru-RU" dirty="0" err="1">
                <a:latin typeface="Times New Roman" panose="02020603050405020304" pitchFamily="18" charset="0"/>
                <a:cs typeface="Times New Roman" panose="02020603050405020304" pitchFamily="18" charset="0"/>
              </a:rPr>
              <a:t>демиелинизирующих</a:t>
            </a:r>
            <a:r>
              <a:rPr lang="ru-RU" dirty="0">
                <a:latin typeface="Times New Roman" panose="02020603050405020304" pitchFamily="18" charset="0"/>
                <a:cs typeface="Times New Roman" panose="02020603050405020304" pitchFamily="18" charset="0"/>
              </a:rPr>
              <a:t> заболеваний, а также иммунодефицита. До клиники исследования по большей части еще не дошли, что и не удивительно, ведь эксперименты по изучению ЭСК начались лишь в 1998 году, когда эти клетки научились выделять и выращивать, за прошедшее с тех пор десятилетие наука, безусловно, добилась многого, но возникло и множество новых вопросов. </a:t>
            </a:r>
          </a:p>
          <a:p>
            <a:endParaRPr lang="ru-RU" dirty="0"/>
          </a:p>
          <a:p>
            <a:endParaRPr lang="ru-RU" dirty="0"/>
          </a:p>
        </p:txBody>
      </p:sp>
      <p:sp>
        <p:nvSpPr>
          <p:cNvPr id="4" name="Объект 3"/>
          <p:cNvSpPr>
            <a:spLocks noGrp="1"/>
          </p:cNvSpPr>
          <p:nvPr>
            <p:ph sz="half" idx="2"/>
          </p:nvPr>
        </p:nvSpPr>
        <p:spPr/>
        <p:txBody>
          <a:bodyPr>
            <a:normAutofit fontScale="62500" lnSpcReduction="20000"/>
          </a:bodyPr>
          <a:lstStyle/>
          <a:p>
            <a:endParaRPr lang="ru-RU"/>
          </a:p>
        </p:txBody>
      </p:sp>
    </p:spTree>
    <p:extLst>
      <p:ext uri="{BB962C8B-B14F-4D97-AF65-F5344CB8AC3E}">
        <p14:creationId xmlns:p14="http://schemas.microsoft.com/office/powerpoint/2010/main" val="2465221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xfrm>
            <a:off x="0" y="0"/>
            <a:ext cx="4644008" cy="7101408"/>
          </a:xfrm>
        </p:spPr>
        <p:txBody>
          <a:bodyPr>
            <a:normAutofit fontScale="32500" lnSpcReduction="20000"/>
          </a:bodyPr>
          <a:lstStyle/>
          <a:p>
            <a:pPr marL="0" indent="0" algn="just">
              <a:buNone/>
            </a:pPr>
            <a:r>
              <a:rPr lang="ru-RU" sz="6000" dirty="0">
                <a:latin typeface="Times New Roman" panose="02020603050405020304" pitchFamily="18" charset="0"/>
                <a:cs typeface="Times New Roman" panose="02020603050405020304" pitchFamily="18" charset="0"/>
              </a:rPr>
              <a:t>Существует ряд проблем и сложностей, ограничивающих потенциальное применение ЭСК в практической медицине. Не в последнюю очередь, это вопросы этики: эмбрион – эта форма жизни, которую, как правило, необходимо разрушить с тем, чтобы получить человеческие ЭСК. Конечно,  остается  возможность получения ЭСК  из бластомеров (клеток </a:t>
            </a:r>
            <a:r>
              <a:rPr lang="ru-RU" sz="6000" dirty="0" err="1">
                <a:latin typeface="Times New Roman" panose="02020603050405020304" pitchFamily="18" charset="0"/>
                <a:cs typeface="Times New Roman" panose="02020603050405020304" pitchFamily="18" charset="0"/>
              </a:rPr>
              <a:t>преимплантационного</a:t>
            </a:r>
            <a:r>
              <a:rPr lang="ru-RU" sz="6000" dirty="0">
                <a:latin typeface="Times New Roman" panose="02020603050405020304" pitchFamily="18" charset="0"/>
                <a:cs typeface="Times New Roman" panose="02020603050405020304" pitchFamily="18" charset="0"/>
              </a:rPr>
              <a:t> эмбриона в стадии бластулы), при этом «остаток» эмбриона можно имплантировать обратно в матку и из него разовьется плод (существует даже диагностическая процедура, когда на исследование берут один из бластомеров), однако до сих пор не доказано, что такое весьма инвазивное вмешательство не оказывает никакого влияния на здоровье и развитие будущего ребенка. </a:t>
            </a:r>
          </a:p>
          <a:p>
            <a:endParaRPr lang="ru-RU" dirty="0"/>
          </a:p>
        </p:txBody>
      </p:sp>
      <p:sp>
        <p:nvSpPr>
          <p:cNvPr id="4" name="Объект 3"/>
          <p:cNvSpPr>
            <a:spLocks noGrp="1"/>
          </p:cNvSpPr>
          <p:nvPr>
            <p:ph sz="half" idx="2"/>
          </p:nvPr>
        </p:nvSpPr>
        <p:spPr>
          <a:xfrm>
            <a:off x="4788024" y="0"/>
            <a:ext cx="4355976" cy="6126163"/>
          </a:xfrm>
        </p:spPr>
        <p:txBody>
          <a:bodyPr>
            <a:noAutofit/>
          </a:bodyPr>
          <a:lstStyle/>
          <a:p>
            <a:pPr marL="0" indent="0">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41604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TotalTime>
  <Words>1857</Words>
  <Application>Microsoft Office PowerPoint</Application>
  <PresentationFormat>Экран (4:3)</PresentationFormat>
  <Paragraphs>55</Paragraphs>
  <Slides>18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Arial</vt:lpstr>
      <vt:lpstr>Calibri</vt:lpstr>
      <vt:lpstr>Times New Roman</vt:lpstr>
      <vt:lpstr>Тема Office</vt:lpstr>
      <vt:lpstr>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В.Ф.Войно-Ясенецкого" Министерства здравоохранения Российской Федерации Фармацевтический колледж    Лекция № 14   Стволовые клетки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Воронова Марина Федоровна</cp:lastModifiedBy>
  <cp:revision>19</cp:revision>
  <dcterms:created xsi:type="dcterms:W3CDTF">2018-09-12T13:16:46Z</dcterms:created>
  <dcterms:modified xsi:type="dcterms:W3CDTF">2020-02-05T07:15:00Z</dcterms:modified>
</cp:coreProperties>
</file>