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D1B1FC-9084-4A94-9F04-2C9E43E41F6B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23E634-357D-425C-A0F8-D83853421E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700808"/>
            <a:ext cx="7772400" cy="1828800"/>
          </a:xfrm>
        </p:spPr>
        <p:txBody>
          <a:bodyPr/>
          <a:lstStyle/>
          <a:p>
            <a:r>
              <a:rPr lang="ru-RU" dirty="0" smtClean="0"/>
              <a:t>Личность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08264"/>
          </a:xfrm>
        </p:spPr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3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Структура личности по Д.А. Леонтьеву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Внутренний мир личности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(уровень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отношений человека с миром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2900" dirty="0" smtClean="0"/>
              <a:t>включает </a:t>
            </a:r>
            <a:r>
              <a:rPr lang="ru-RU" sz="2900" dirty="0" smtClean="0"/>
              <a:t>в себя своеобразным образом преломленную и обобщенную внешнюю реальность, окрашенную тем смыслом, который она имеет для человека. Основные составляющие: смыслы, ценности, отношения.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Потребности и ценности </a:t>
            </a:r>
            <a:r>
              <a:rPr lang="ru-RU" dirty="0" smtClean="0"/>
              <a:t>определяют, что для человека значимо, а что нет, и почему. </a:t>
            </a:r>
          </a:p>
          <a:p>
            <a:pPr lvl="2">
              <a:spcBef>
                <a:spcPts val="1200"/>
              </a:spcBef>
            </a:pPr>
            <a:r>
              <a:rPr lang="ru-RU" b="1" dirty="0" smtClean="0"/>
              <a:t>Потребностями</a:t>
            </a:r>
            <a:r>
              <a:rPr lang="ru-RU" dirty="0" smtClean="0"/>
              <a:t> называются внутренние (психические) состояния, переживаемые человеком, когда он испытывает настоятельную нужду в чем-либо. </a:t>
            </a:r>
            <a:endParaRPr lang="ru-RU" dirty="0" smtClean="0"/>
          </a:p>
          <a:p>
            <a:pPr lvl="2">
              <a:spcBef>
                <a:spcPts val="1200"/>
              </a:spcBef>
            </a:pPr>
            <a:r>
              <a:rPr lang="ru-RU" b="1" dirty="0" smtClean="0"/>
              <a:t>Личностные </a:t>
            </a:r>
            <a:r>
              <a:rPr lang="ru-RU" b="1" dirty="0" smtClean="0"/>
              <a:t>ценности </a:t>
            </a:r>
            <a:r>
              <a:rPr lang="ru-RU" dirty="0" smtClean="0"/>
              <a:t>связывают внутренний мир отдельной личности с жизнедеятельностью общества и отдельными социальными группами. Личностная ценность – </a:t>
            </a:r>
            <a:r>
              <a:rPr lang="ru-RU" dirty="0" smtClean="0"/>
              <a:t>идеальное </a:t>
            </a:r>
            <a:r>
              <a:rPr lang="ru-RU" dirty="0" smtClean="0"/>
              <a:t>представление о должном, задающее направление жизнедеятельности и выступающее источником смыслов. 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Отношения</a:t>
            </a:r>
            <a:r>
              <a:rPr lang="ru-RU" dirty="0" smtClean="0"/>
              <a:t> характеризуют тот конкретный смысл, который имеет для человека отдельные объекты, явления, люди и их классы. Источником отношений служит индивидуальный опыт, а высшими инстанциями, определяющими смысл для нас тех или иных людей, вещей и событий – наши потребности и ценности. 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Личностный </a:t>
            </a:r>
            <a:r>
              <a:rPr lang="ru-RU" b="1" dirty="0" smtClean="0"/>
              <a:t>смысл </a:t>
            </a:r>
            <a:r>
              <a:rPr lang="ru-RU" dirty="0" smtClean="0"/>
              <a:t>— индивидуализированное отражение действительного отношения личности к тем объектам, ради которых развертывается ее деятельность, осознаваемое как "значение—для—меня".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Структура личности по Д.А. Леонтьеву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Экзистенциальный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уровень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ядерных структур): </a:t>
            </a:r>
            <a:r>
              <a:rPr lang="ru-RU" dirty="0" smtClean="0"/>
              <a:t>свобода, ответственность, духовность. 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Свобода</a:t>
            </a:r>
            <a:r>
              <a:rPr lang="ru-RU" dirty="0" smtClean="0"/>
              <a:t> подразумевает возможность преодоление всех форм и видов детерминации, внешних по отношению к человеческому глубинному экзистенциальному Я. </a:t>
            </a:r>
            <a:r>
              <a:rPr lang="ru-RU" dirty="0" smtClean="0"/>
              <a:t>Свобода </a:t>
            </a:r>
            <a:r>
              <a:rPr lang="ru-RU" dirty="0" smtClean="0"/>
              <a:t>является специфической формой активности. </a:t>
            </a:r>
          </a:p>
          <a:p>
            <a:pPr lvl="1">
              <a:spcBef>
                <a:spcPts val="1200"/>
              </a:spcBef>
            </a:pPr>
            <a:r>
              <a:rPr lang="ru-RU" b="1" dirty="0" smtClean="0"/>
              <a:t>Ответственность</a:t>
            </a:r>
            <a:r>
              <a:rPr lang="ru-RU" u="sng" dirty="0" smtClean="0"/>
              <a:t> </a:t>
            </a:r>
            <a:r>
              <a:rPr lang="ru-RU" dirty="0" smtClean="0"/>
              <a:t>– осознание человеком своей способности выступать причиной изменений в окружающем мире и в собственной жизни, а также сознательное управление этой способностью</a:t>
            </a:r>
            <a:r>
              <a:rPr lang="ru-RU" dirty="0" smtClean="0"/>
              <a:t>. Ответственность – предпосылка </a:t>
            </a:r>
            <a:r>
              <a:rPr lang="ru-RU" dirty="0" smtClean="0"/>
              <a:t>внутренней </a:t>
            </a:r>
            <a:r>
              <a:rPr lang="ru-RU" dirty="0" smtClean="0"/>
              <a:t>свободы.</a:t>
            </a:r>
            <a:endParaRPr lang="ru-RU" dirty="0" smtClean="0"/>
          </a:p>
          <a:p>
            <a:pPr lvl="1">
              <a:spcBef>
                <a:spcPts val="1200"/>
              </a:spcBef>
            </a:pPr>
            <a:r>
              <a:rPr lang="ru-RU" b="1" dirty="0" smtClean="0"/>
              <a:t>Духовность</a:t>
            </a:r>
            <a:r>
              <a:rPr lang="ru-RU" dirty="0" smtClean="0"/>
              <a:t> – это </a:t>
            </a:r>
            <a:r>
              <a:rPr lang="ru-RU" dirty="0" smtClean="0"/>
              <a:t>не особая структура, а определенный способ существования человека. Суть его состоит в том, что на смену иерархии узко личностных потребностей, жизненных отношении и личностных ценностей определяющей принятие решения у большинства людей, приходит ориентация на широкий спектр общечеловеческих и культурных ценностей, которые не находятся между собой в иерархических отношениях, а допускают альтернативность</a:t>
            </a:r>
            <a:r>
              <a:rPr lang="ru-RU" dirty="0" smtClean="0"/>
              <a:t>.  </a:t>
            </a:r>
            <a:r>
              <a:rPr lang="ru-RU" dirty="0" smtClean="0"/>
              <a:t>Духовность есть то, что сплавляет воедино все механизмы высшего уровня.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Что </a:t>
            </a:r>
            <a:r>
              <a:rPr lang="ru-RU" sz="3200" dirty="0" smtClean="0"/>
              <a:t>такое личность, индивид, индивидуальность?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Как описывается личность в психоаналитической теории? Назовите ее компоненты.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Опишите структуру личности по Д.А.Леонтьеву. Какие уровни в ней выделяются?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Опишите уровень психофизиологических предпосылок личности.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Опишите экспрессивно-инструментальный уровень личности.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Опишите внутренний мир как уровень личности.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Опишите экзистенциальный уровень личности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500" b="1" dirty="0" smtClean="0"/>
              <a:t>Рекомендуемая литература</a:t>
            </a:r>
            <a:endParaRPr lang="ru-RU" sz="2500" dirty="0" smtClean="0"/>
          </a:p>
          <a:p>
            <a:r>
              <a:rPr lang="ru-RU" sz="2500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Ступени личностного развития человека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Структура личности в психоаналитической </a:t>
            </a:r>
            <a:r>
              <a:rPr lang="ru-RU" dirty="0" smtClean="0"/>
              <a:t>теории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Структура личности по Д.А. </a:t>
            </a:r>
            <a:r>
              <a:rPr lang="ru-RU" dirty="0" err="1" smtClean="0"/>
              <a:t>Ленотьеву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Ступени личностного развития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4 аксиомы относительно личности: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Личность присуща каждому человеку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Личность есть то, что отличает человека от животных, у которых личности нет.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Личность есть продукт исторического развития, возникает на определенной ступени эволюции человеческого общества.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Личность </a:t>
            </a:r>
            <a:r>
              <a:rPr lang="ru-RU" dirty="0" smtClean="0"/>
              <a:t>есть индивидуальная отличительная характеристика, то есть то, что отличает одного человека от другого.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Ступени личностного развития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5797272" cy="418795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Индивид</a:t>
            </a:r>
            <a:r>
              <a:rPr lang="ru-RU" dirty="0" smtClean="0"/>
              <a:t> — единичный представитель человеческого рода, отдельно взятый человек, безотносительно к его реальным антропологическим и социальным особенностям.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Индивидуальность</a:t>
            </a:r>
            <a:r>
              <a:rPr lang="ru-RU" dirty="0" smtClean="0"/>
              <a:t> — это неповторимый, самобытный способ бытия конкретной личности в качестве субъекта самостоятельной деятельности, индивидуальная форма общественной жизни человека. 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Личность</a:t>
            </a:r>
            <a:r>
              <a:rPr lang="ru-RU" dirty="0" smtClean="0"/>
              <a:t> – это системное качество, приобретаемое индивидом в предметной деятельности и общении, характеризующее его со стороны включенности в общественные отношения.</a:t>
            </a: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237065" y="332656"/>
            <a:ext cx="2583408" cy="4410075"/>
            <a:chOff x="2203" y="8221"/>
            <a:chExt cx="2880" cy="6945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2354" y="8788"/>
              <a:ext cx="0" cy="60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8" name="Group 4"/>
            <p:cNvGrpSpPr>
              <a:grpSpLocks noChangeAspect="1"/>
            </p:cNvGrpSpPr>
            <p:nvPr/>
          </p:nvGrpSpPr>
          <p:grpSpPr bwMode="auto">
            <a:xfrm>
              <a:off x="2203" y="8221"/>
              <a:ext cx="2880" cy="6945"/>
              <a:chOff x="2269" y="8046"/>
              <a:chExt cx="2259" cy="5377"/>
            </a:xfrm>
          </p:grpSpPr>
          <p:sp>
            <p:nvSpPr>
              <p:cNvPr id="102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2269" y="8046"/>
                <a:ext cx="2259" cy="5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2551" y="8464"/>
                <a:ext cx="1694" cy="125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Индивид 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(индивидом  рождаются)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2551" y="9997"/>
                <a:ext cx="1694" cy="125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Личность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(личностью становятся)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V="1">
                <a:off x="3398" y="9718"/>
                <a:ext cx="0" cy="2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3398" y="11251"/>
                <a:ext cx="0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2563" y="11744"/>
                <a:ext cx="1694" cy="153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Индивидуаль-ность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(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индивидуаль-ность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отстаивают)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Структура личности в психоаналитической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476672"/>
            <a:ext cx="8280920" cy="4203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Структура личности в психоаналитической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Оно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dirty="0" smtClean="0"/>
              <a:t>– функционирует целиком в бессознательном и тесно связано с инстинктивными биологическими побуждениями </a:t>
            </a:r>
            <a:r>
              <a:rPr lang="ru-RU" dirty="0" smtClean="0"/>
              <a:t>которые </a:t>
            </a:r>
            <a:r>
              <a:rPr lang="ru-RU" dirty="0" smtClean="0"/>
              <a:t>наполняют наше поведение энергией</a:t>
            </a:r>
            <a:r>
              <a:rPr lang="ru-RU" dirty="0" smtClean="0"/>
              <a:t>. Подчиняется </a:t>
            </a:r>
            <a:r>
              <a:rPr lang="ru-RU" b="1" dirty="0" smtClean="0"/>
              <a:t>принципу удовольствия</a:t>
            </a:r>
            <a:r>
              <a:rPr lang="ru-RU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Я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Ego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dirty="0" smtClean="0"/>
              <a:t>– </a:t>
            </a:r>
            <a:r>
              <a:rPr lang="ru-RU" dirty="0" smtClean="0"/>
              <a:t>это компонент психического аппарата, ответственный за принятие решений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Подчиняется </a:t>
            </a:r>
            <a:r>
              <a:rPr lang="ru-RU" b="1" dirty="0" smtClean="0"/>
              <a:t>принципу реальности</a:t>
            </a:r>
            <a:r>
              <a:rPr lang="ru-RU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Сверх-Я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Super-Ego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</a:t>
            </a:r>
            <a:r>
              <a:rPr lang="ru-RU" dirty="0" smtClean="0"/>
              <a:t>это</a:t>
            </a:r>
            <a:r>
              <a:rPr lang="en-US" dirty="0" smtClean="0"/>
              <a:t> </a:t>
            </a:r>
            <a:r>
              <a:rPr lang="ru-RU" dirty="0" smtClean="0"/>
              <a:t>последний </a:t>
            </a:r>
            <a:r>
              <a:rPr lang="ru-RU" dirty="0" smtClean="0"/>
              <a:t>компонент развивающейся личности, представляющие </a:t>
            </a:r>
            <a:r>
              <a:rPr lang="ru-RU" dirty="0" err="1" smtClean="0"/>
              <a:t>интернализованую</a:t>
            </a:r>
            <a:r>
              <a:rPr lang="ru-RU" dirty="0" smtClean="0"/>
              <a:t> версию общественных норм и стандартов </a:t>
            </a:r>
            <a:r>
              <a:rPr lang="ru-RU" dirty="0" smtClean="0"/>
              <a:t>поведения. </a:t>
            </a:r>
            <a:r>
              <a:rPr lang="ru-RU" dirty="0" smtClean="0"/>
              <a:t>В </a:t>
            </a:r>
            <a:r>
              <a:rPr lang="ru-RU" dirty="0" err="1" smtClean="0"/>
              <a:t>сверх-я</a:t>
            </a:r>
            <a:r>
              <a:rPr lang="ru-RU" dirty="0" smtClean="0"/>
              <a:t> выделяется </a:t>
            </a:r>
            <a:r>
              <a:rPr lang="ru-RU" b="1" dirty="0" smtClean="0"/>
              <a:t>совесть</a:t>
            </a:r>
            <a:r>
              <a:rPr lang="ru-RU" dirty="0" smtClean="0"/>
              <a:t> и </a:t>
            </a:r>
            <a:r>
              <a:rPr lang="ru-RU" b="1" dirty="0" smtClean="0"/>
              <a:t>эго-идеал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Структура личности по Д.А. </a:t>
            </a:r>
            <a:r>
              <a:rPr lang="ru-RU" dirty="0" smtClean="0"/>
              <a:t>Леонтьеву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5221208" cy="41879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3 уровня анализа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личности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0.   </a:t>
            </a:r>
            <a:r>
              <a:rPr lang="ru-RU" dirty="0" smtClean="0"/>
              <a:t>Уровень </a:t>
            </a:r>
            <a:r>
              <a:rPr lang="ru-RU" dirty="0" smtClean="0"/>
              <a:t>психофизиологических предпосылок личности.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Экспрессивно-инструментальный </a:t>
            </a:r>
            <a:r>
              <a:rPr lang="ru-RU" dirty="0" smtClean="0"/>
              <a:t>уровень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Уровень </a:t>
            </a:r>
            <a:r>
              <a:rPr lang="ru-RU" dirty="0" smtClean="0"/>
              <a:t>отношений человека с миром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Экзистенциальный уровень или уровень ядерных структур личности </a:t>
            </a:r>
          </a:p>
          <a:p>
            <a:endParaRPr lang="ru-RU" dirty="0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5652120" y="1124744"/>
            <a:ext cx="2953122" cy="3075152"/>
            <a:chOff x="1866" y="5510"/>
            <a:chExt cx="3630" cy="3780"/>
          </a:xfrm>
          <a:solidFill>
            <a:schemeClr val="bg1">
              <a:lumMod val="75000"/>
            </a:schemeClr>
          </a:solidFill>
        </p:grpSpPr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1866" y="5510"/>
              <a:ext cx="3630" cy="3780"/>
            </a:xfrm>
            <a:prstGeom prst="ellipse">
              <a:avLst/>
            </a:prstGeom>
            <a:grp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2241" y="5971"/>
              <a:ext cx="2880" cy="288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2781" y="6419"/>
              <a:ext cx="1800" cy="180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3306" y="6985"/>
              <a:ext cx="720" cy="72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Структура личности по Д.А. Леонтьеву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психофизиологических предпосылок личности</a:t>
            </a:r>
            <a:r>
              <a:rPr lang="ru-RU" dirty="0" smtClean="0"/>
              <a:t>: темперамент, задатки.</a:t>
            </a:r>
          </a:p>
          <a:p>
            <a:pPr lvl="1"/>
            <a:r>
              <a:rPr lang="ru-RU" b="1" dirty="0" smtClean="0"/>
              <a:t>Темперамент</a:t>
            </a:r>
            <a:r>
              <a:rPr lang="ru-RU" dirty="0" smtClean="0"/>
              <a:t> – это характеристика индивида со стороны динамических особенностей его психической деятельности, то есть темпа, быстроты, ритма, интенсивности, составляющих эту деятельность психологии и состояния.</a:t>
            </a:r>
          </a:p>
          <a:p>
            <a:pPr lvl="1"/>
            <a:r>
              <a:rPr lang="ru-RU" b="1" dirty="0" smtClean="0"/>
              <a:t>Задатки</a:t>
            </a:r>
            <a:r>
              <a:rPr lang="ru-RU" dirty="0" smtClean="0"/>
              <a:t> – это врожденные физиологические особенности человека, которые служат основой развития способностей. Неспецифичны по отношению к способностям.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Структура личности по Д.А. Леонтьеву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Экспрессивно-инструментный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уровень </a:t>
            </a:r>
            <a:r>
              <a:rPr lang="ru-RU" dirty="0" smtClean="0"/>
              <a:t>– это </a:t>
            </a:r>
            <a:r>
              <a:rPr lang="ru-RU" dirty="0" smtClean="0"/>
              <a:t>типичные для личности формы или способы внешнего проявления, взаимодействия с миром, его внешнюю </a:t>
            </a:r>
            <a:r>
              <a:rPr lang="ru-RU" dirty="0" smtClean="0"/>
              <a:t>оболочку (характер</a:t>
            </a:r>
            <a:r>
              <a:rPr lang="ru-RU" dirty="0" smtClean="0"/>
              <a:t>, роли, </a:t>
            </a:r>
            <a:r>
              <a:rPr lang="ru-RU" dirty="0" smtClean="0"/>
              <a:t>способности). </a:t>
            </a:r>
          </a:p>
          <a:p>
            <a:pPr lvl="0">
              <a:spcBef>
                <a:spcPts val="600"/>
              </a:spcBef>
            </a:pP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b="1" dirty="0" smtClean="0"/>
              <a:t>Характер</a:t>
            </a:r>
            <a:r>
              <a:rPr lang="ru-RU" dirty="0" smtClean="0"/>
              <a:t> – это такие характеристики человека, которые описывают способы его поведения в разных </a:t>
            </a:r>
            <a:r>
              <a:rPr lang="ru-RU" dirty="0" smtClean="0"/>
              <a:t>ситуациях. Характер </a:t>
            </a:r>
            <a:r>
              <a:rPr lang="ru-RU" dirty="0" smtClean="0"/>
              <a:t>выполняет роль как бы амортизатора, своеобразного буфера между личностью и средой, поэтому он во многом средой определяется (формируется в деятельности и общении). 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Способности</a:t>
            </a:r>
            <a:r>
              <a:rPr lang="ru-RU" dirty="0" smtClean="0"/>
              <a:t> – это свойства личности, характеризующее успешность ее в той или иной деятельности и возможность выполнения этой деятельности без избыточных усилий.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Роли</a:t>
            </a:r>
            <a:r>
              <a:rPr lang="ru-RU" dirty="0" smtClean="0"/>
              <a:t>. Социальные роли как элемент структуры личности задается тем, что, попадая в определенную систему отношений с другими людьми в том или ином качестве, человек сталкивается с определенными требованиями, которые неизбежно и неминуемо, предъявляются тому, кто попадает на это место, с частотой ожиданий, что в определенной ситуации он будет вести себя определенным образом.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918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Личность</vt:lpstr>
      <vt:lpstr>ПЛАН ЛЕКЦИИ</vt:lpstr>
      <vt:lpstr>1. Ступени личностного развития человека</vt:lpstr>
      <vt:lpstr>1. Ступени личностного развития человека</vt:lpstr>
      <vt:lpstr>2. Структура личности в психоаналитической теории</vt:lpstr>
      <vt:lpstr>2. Структура личности в психоаналитической теории</vt:lpstr>
      <vt:lpstr>3. Структура личности по Д.А. Леонтьеву</vt:lpstr>
      <vt:lpstr>3. Структура личности по Д.А. Леонтьеву</vt:lpstr>
      <vt:lpstr>3. Структура личности по Д.А. Леонтьеву</vt:lpstr>
      <vt:lpstr>3. Структура личности по Д.А. Леонтьеву</vt:lpstr>
      <vt:lpstr>3. Структура личности по Д.А. Леонтьеву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</dc:title>
  <dc:creator>Настя</dc:creator>
  <cp:lastModifiedBy>Настя</cp:lastModifiedBy>
  <cp:revision>6</cp:revision>
  <dcterms:created xsi:type="dcterms:W3CDTF">2012-06-10T13:43:38Z</dcterms:created>
  <dcterms:modified xsi:type="dcterms:W3CDTF">2012-06-10T14:40:20Z</dcterms:modified>
</cp:coreProperties>
</file>