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8" r:id="rId4"/>
    <p:sldId id="261" r:id="rId5"/>
    <p:sldId id="269" r:id="rId6"/>
    <p:sldId id="262" r:id="rId7"/>
    <p:sldId id="263" r:id="rId8"/>
    <p:sldId id="276" r:id="rId9"/>
    <p:sldId id="264" r:id="rId10"/>
    <p:sldId id="266" r:id="rId11"/>
    <p:sldId id="267" r:id="rId12"/>
    <p:sldId id="275" r:id="rId13"/>
    <p:sldId id="270" r:id="rId14"/>
    <p:sldId id="27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FF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notesMaster" Target="notesMasters/notesMaster1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734FEF1A-A475-4537-8093-02BE231FA8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CF74392-0388-48C2-ABAE-B1122960B4D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9FA6739-5A68-413B-96D6-BD25F143DFAC}" type="datetimeFigureOut">
              <a:rPr lang="uk-UA"/>
              <a:pPr>
                <a:defRPr/>
              </a:pPr>
              <a:t>14.03.2019</a:t>
            </a:fld>
            <a:endParaRPr lang="uk-UA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CB7C93F4-6C59-490B-8A4F-8253A13EA9E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E90A5A92-9B82-4B33-8B2E-CA32065BBC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667E787-3DC5-46B3-B3C8-12451CF48A6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EF8AD70-01A5-4EDB-BB6F-03D649A91C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21A3524-BE13-4232-B2A4-050A9E895BBB}" type="slidenum">
              <a:rPr lang="uk-UA" altLang="en-US"/>
              <a:pPr/>
              <a:t>‹#›</a:t>
            </a:fld>
            <a:endParaRPr lang="uk-U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>
            <a:extLst>
              <a:ext uri="{FF2B5EF4-FFF2-40B4-BE49-F238E27FC236}">
                <a16:creationId xmlns:a16="http://schemas.microsoft.com/office/drawing/2014/main" id="{6FFD9F64-F6FE-4092-B919-F3387E967CE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>
            <a:extLst>
              <a:ext uri="{FF2B5EF4-FFF2-40B4-BE49-F238E27FC236}">
                <a16:creationId xmlns:a16="http://schemas.microsoft.com/office/drawing/2014/main" id="{D4F20316-6CFD-4794-89CF-0A631415CA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altLang="en-US"/>
          </a:p>
        </p:txBody>
      </p:sp>
      <p:sp>
        <p:nvSpPr>
          <p:cNvPr id="28676" name="Номер слайда 3">
            <a:extLst>
              <a:ext uri="{FF2B5EF4-FFF2-40B4-BE49-F238E27FC236}">
                <a16:creationId xmlns:a16="http://schemas.microsoft.com/office/drawing/2014/main" id="{E61BBA90-6412-4CEC-95A7-0EE6C628CC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/>
            <a:fld id="{ABD39CFE-A781-46F8-AC29-26096DDD0BFD}" type="slidenum">
              <a:rPr lang="uk-UA" altLang="en-US">
                <a:latin typeface="Calibri" panose="020F0502020204030204" pitchFamily="34" charset="0"/>
              </a:rPr>
              <a:pPr eaLnBrk="1" hangingPunct="1"/>
              <a:t>1</a:t>
            </a:fld>
            <a:endParaRPr lang="uk-U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>
            <a:extLst>
              <a:ext uri="{FF2B5EF4-FFF2-40B4-BE49-F238E27FC236}">
                <a16:creationId xmlns:a16="http://schemas.microsoft.com/office/drawing/2014/main" id="{70748283-9A2C-4A43-97F4-311C3C05178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Заметки 2">
            <a:extLst>
              <a:ext uri="{FF2B5EF4-FFF2-40B4-BE49-F238E27FC236}">
                <a16:creationId xmlns:a16="http://schemas.microsoft.com/office/drawing/2014/main" id="{F464177D-2A59-41F0-9C3C-F6BF1C11CE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altLang="en-US"/>
          </a:p>
        </p:txBody>
      </p:sp>
      <p:sp>
        <p:nvSpPr>
          <p:cNvPr id="40964" name="Номер слайда 3">
            <a:extLst>
              <a:ext uri="{FF2B5EF4-FFF2-40B4-BE49-F238E27FC236}">
                <a16:creationId xmlns:a16="http://schemas.microsoft.com/office/drawing/2014/main" id="{8A3117F0-AB49-4435-A684-C6AD2652DE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/>
            <a:fld id="{55120EAF-2F9D-406D-8783-1EDAC97BEC59}" type="slidenum">
              <a:rPr lang="uk-UA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uk-U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>
            <a:extLst>
              <a:ext uri="{FF2B5EF4-FFF2-40B4-BE49-F238E27FC236}">
                <a16:creationId xmlns:a16="http://schemas.microsoft.com/office/drawing/2014/main" id="{3E25463B-89F2-464D-9535-549DA7A6AF4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Заметки 2">
            <a:extLst>
              <a:ext uri="{FF2B5EF4-FFF2-40B4-BE49-F238E27FC236}">
                <a16:creationId xmlns:a16="http://schemas.microsoft.com/office/drawing/2014/main" id="{0E1BBA5D-F3D5-4EB0-8693-DB0428BF8F7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altLang="en-US"/>
          </a:p>
        </p:txBody>
      </p:sp>
      <p:sp>
        <p:nvSpPr>
          <p:cNvPr id="41988" name="Номер слайда 3">
            <a:extLst>
              <a:ext uri="{FF2B5EF4-FFF2-40B4-BE49-F238E27FC236}">
                <a16:creationId xmlns:a16="http://schemas.microsoft.com/office/drawing/2014/main" id="{55D4B0C7-4C5F-4F1E-B85E-615EEC6F41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/>
            <a:fld id="{61B65CF9-8590-43D4-B8AB-9B103E640DEB}" type="slidenum">
              <a:rPr lang="uk-UA" altLang="en-US">
                <a:latin typeface="Calibri" panose="020F0502020204030204" pitchFamily="34" charset="0"/>
              </a:rPr>
              <a:pPr eaLnBrk="1" hangingPunct="1"/>
              <a:t>11</a:t>
            </a:fld>
            <a:endParaRPr lang="uk-U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>
            <a:extLst>
              <a:ext uri="{FF2B5EF4-FFF2-40B4-BE49-F238E27FC236}">
                <a16:creationId xmlns:a16="http://schemas.microsoft.com/office/drawing/2014/main" id="{989A01DA-5ECD-46DC-8565-441D853DA74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Заметки 2">
            <a:extLst>
              <a:ext uri="{FF2B5EF4-FFF2-40B4-BE49-F238E27FC236}">
                <a16:creationId xmlns:a16="http://schemas.microsoft.com/office/drawing/2014/main" id="{A0BD7418-B415-440C-B17F-044F3E3A5F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altLang="en-US"/>
          </a:p>
        </p:txBody>
      </p:sp>
      <p:sp>
        <p:nvSpPr>
          <p:cNvPr id="44036" name="Номер слайда 3">
            <a:extLst>
              <a:ext uri="{FF2B5EF4-FFF2-40B4-BE49-F238E27FC236}">
                <a16:creationId xmlns:a16="http://schemas.microsoft.com/office/drawing/2014/main" id="{AFB53A00-D537-40C4-A5F4-BACB975C62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/>
            <a:fld id="{6EB686FB-1CB8-499C-B1D9-2DB486D28C5A}" type="slidenum">
              <a:rPr lang="uk-UA" altLang="en-US">
                <a:latin typeface="Calibri" panose="020F0502020204030204" pitchFamily="34" charset="0"/>
              </a:rPr>
              <a:pPr eaLnBrk="1" hangingPunct="1"/>
              <a:t>12</a:t>
            </a:fld>
            <a:endParaRPr lang="uk-U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>
            <a:extLst>
              <a:ext uri="{FF2B5EF4-FFF2-40B4-BE49-F238E27FC236}">
                <a16:creationId xmlns:a16="http://schemas.microsoft.com/office/drawing/2014/main" id="{690A5217-5A65-4512-A91E-A8A35F42D9E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Заметки 2">
            <a:extLst>
              <a:ext uri="{FF2B5EF4-FFF2-40B4-BE49-F238E27FC236}">
                <a16:creationId xmlns:a16="http://schemas.microsoft.com/office/drawing/2014/main" id="{E3A22FCA-FF4A-4BE5-B422-22BD0FA1E3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altLang="en-US"/>
          </a:p>
        </p:txBody>
      </p:sp>
      <p:sp>
        <p:nvSpPr>
          <p:cNvPr id="45060" name="Номер слайда 3">
            <a:extLst>
              <a:ext uri="{FF2B5EF4-FFF2-40B4-BE49-F238E27FC236}">
                <a16:creationId xmlns:a16="http://schemas.microsoft.com/office/drawing/2014/main" id="{7EED943D-08A4-41BA-A5A1-CFD3531118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/>
            <a:fld id="{6417B31A-E487-4E28-AB01-C39E891FF478}" type="slidenum">
              <a:rPr lang="uk-UA" altLang="en-US">
                <a:latin typeface="Calibri" panose="020F0502020204030204" pitchFamily="34" charset="0"/>
              </a:rPr>
              <a:pPr eaLnBrk="1" hangingPunct="1"/>
              <a:t>13</a:t>
            </a:fld>
            <a:endParaRPr lang="uk-U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>
            <a:extLst>
              <a:ext uri="{FF2B5EF4-FFF2-40B4-BE49-F238E27FC236}">
                <a16:creationId xmlns:a16="http://schemas.microsoft.com/office/drawing/2014/main" id="{E1A2B2D6-B117-4305-BCEF-854CDBF411A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Заметки 2">
            <a:extLst>
              <a:ext uri="{FF2B5EF4-FFF2-40B4-BE49-F238E27FC236}">
                <a16:creationId xmlns:a16="http://schemas.microsoft.com/office/drawing/2014/main" id="{91D9EDF4-FC7F-4CDB-A534-4144641386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altLang="en-US"/>
          </a:p>
        </p:txBody>
      </p:sp>
      <p:sp>
        <p:nvSpPr>
          <p:cNvPr id="46084" name="Номер слайда 3">
            <a:extLst>
              <a:ext uri="{FF2B5EF4-FFF2-40B4-BE49-F238E27FC236}">
                <a16:creationId xmlns:a16="http://schemas.microsoft.com/office/drawing/2014/main" id="{749AC261-7F0A-4355-9696-CEFD0DC7B2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/>
            <a:fld id="{0735BB4D-7C48-4FDC-A9D1-68F1F5EBC280}" type="slidenum">
              <a:rPr lang="uk-UA" altLang="en-US">
                <a:latin typeface="Calibri" panose="020F0502020204030204" pitchFamily="34" charset="0"/>
              </a:rPr>
              <a:pPr eaLnBrk="1" hangingPunct="1"/>
              <a:t>14</a:t>
            </a:fld>
            <a:endParaRPr lang="uk-U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>
            <a:extLst>
              <a:ext uri="{FF2B5EF4-FFF2-40B4-BE49-F238E27FC236}">
                <a16:creationId xmlns:a16="http://schemas.microsoft.com/office/drawing/2014/main" id="{1C9587A8-0986-49E5-ABC8-97E1E53391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>
            <a:extLst>
              <a:ext uri="{FF2B5EF4-FFF2-40B4-BE49-F238E27FC236}">
                <a16:creationId xmlns:a16="http://schemas.microsoft.com/office/drawing/2014/main" id="{F07D1B18-23F9-47BB-9D83-C12998B85A2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altLang="en-US"/>
          </a:p>
        </p:txBody>
      </p:sp>
      <p:sp>
        <p:nvSpPr>
          <p:cNvPr id="29700" name="Номер слайда 3">
            <a:extLst>
              <a:ext uri="{FF2B5EF4-FFF2-40B4-BE49-F238E27FC236}">
                <a16:creationId xmlns:a16="http://schemas.microsoft.com/office/drawing/2014/main" id="{3ACACD87-8BA3-4F5D-9A81-BCD4CF2DA2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/>
            <a:fld id="{DFECF050-6209-4234-A8A6-A7FA0B668FD2}" type="slidenum">
              <a:rPr lang="uk-UA" altLang="en-US">
                <a:latin typeface="Calibri" panose="020F0502020204030204" pitchFamily="34" charset="0"/>
              </a:rPr>
              <a:pPr eaLnBrk="1" hangingPunct="1"/>
              <a:t>2</a:t>
            </a:fld>
            <a:endParaRPr lang="uk-U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>
            <a:extLst>
              <a:ext uri="{FF2B5EF4-FFF2-40B4-BE49-F238E27FC236}">
                <a16:creationId xmlns:a16="http://schemas.microsoft.com/office/drawing/2014/main" id="{EA7C5FC9-D0FB-4003-AD4F-17BE0FB2FF9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>
            <a:extLst>
              <a:ext uri="{FF2B5EF4-FFF2-40B4-BE49-F238E27FC236}">
                <a16:creationId xmlns:a16="http://schemas.microsoft.com/office/drawing/2014/main" id="{2D71B2B2-E401-418D-9C1E-C55112171A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altLang="en-US"/>
          </a:p>
        </p:txBody>
      </p:sp>
      <p:sp>
        <p:nvSpPr>
          <p:cNvPr id="30724" name="Номер слайда 3">
            <a:extLst>
              <a:ext uri="{FF2B5EF4-FFF2-40B4-BE49-F238E27FC236}">
                <a16:creationId xmlns:a16="http://schemas.microsoft.com/office/drawing/2014/main" id="{7C28CC90-F436-4795-B34C-9D8C3FB422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/>
            <a:fld id="{26D88570-202E-4B40-845E-FDBC90813DC2}" type="slidenum">
              <a:rPr lang="uk-UA" altLang="en-US">
                <a:latin typeface="Calibri" panose="020F0502020204030204" pitchFamily="34" charset="0"/>
              </a:rPr>
              <a:pPr eaLnBrk="1" hangingPunct="1"/>
              <a:t>3</a:t>
            </a:fld>
            <a:endParaRPr lang="uk-U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>
            <a:extLst>
              <a:ext uri="{FF2B5EF4-FFF2-40B4-BE49-F238E27FC236}">
                <a16:creationId xmlns:a16="http://schemas.microsoft.com/office/drawing/2014/main" id="{D77F1665-1BC6-4F5B-98D5-C21E78F690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>
            <a:extLst>
              <a:ext uri="{FF2B5EF4-FFF2-40B4-BE49-F238E27FC236}">
                <a16:creationId xmlns:a16="http://schemas.microsoft.com/office/drawing/2014/main" id="{9A248AC7-C7CA-4DF6-B9F5-1F233F4148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altLang="en-US"/>
          </a:p>
        </p:txBody>
      </p:sp>
      <p:sp>
        <p:nvSpPr>
          <p:cNvPr id="33796" name="Номер слайда 3">
            <a:extLst>
              <a:ext uri="{FF2B5EF4-FFF2-40B4-BE49-F238E27FC236}">
                <a16:creationId xmlns:a16="http://schemas.microsoft.com/office/drawing/2014/main" id="{ADF22635-F6B4-486C-B2A1-F658DF2753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/>
            <a:fld id="{E731F8A0-47CE-4D14-BFFE-29EC870BE332}" type="slidenum">
              <a:rPr lang="uk-UA" altLang="en-US">
                <a:latin typeface="Calibri" panose="020F0502020204030204" pitchFamily="34" charset="0"/>
              </a:rPr>
              <a:pPr eaLnBrk="1" hangingPunct="1"/>
              <a:t>4</a:t>
            </a:fld>
            <a:endParaRPr lang="uk-U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>
            <a:extLst>
              <a:ext uri="{FF2B5EF4-FFF2-40B4-BE49-F238E27FC236}">
                <a16:creationId xmlns:a16="http://schemas.microsoft.com/office/drawing/2014/main" id="{DD9FDD41-4BA1-4AB3-8F72-5304088930F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Заметки 2">
            <a:extLst>
              <a:ext uri="{FF2B5EF4-FFF2-40B4-BE49-F238E27FC236}">
                <a16:creationId xmlns:a16="http://schemas.microsoft.com/office/drawing/2014/main" id="{9ED686BD-1519-4289-A1BB-CEC7377FA16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altLang="en-US"/>
          </a:p>
        </p:txBody>
      </p:sp>
      <p:sp>
        <p:nvSpPr>
          <p:cNvPr id="34820" name="Номер слайда 3">
            <a:extLst>
              <a:ext uri="{FF2B5EF4-FFF2-40B4-BE49-F238E27FC236}">
                <a16:creationId xmlns:a16="http://schemas.microsoft.com/office/drawing/2014/main" id="{3E14B663-DCF1-4660-A43F-864A1173F6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/>
            <a:fld id="{6E94F5B2-099B-4D02-AE27-5B2FEE373E30}" type="slidenum">
              <a:rPr lang="uk-UA" altLang="en-US">
                <a:latin typeface="Calibri" panose="020F0502020204030204" pitchFamily="34" charset="0"/>
              </a:rPr>
              <a:pPr eaLnBrk="1" hangingPunct="1"/>
              <a:t>5</a:t>
            </a:fld>
            <a:endParaRPr lang="uk-U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>
            <a:extLst>
              <a:ext uri="{FF2B5EF4-FFF2-40B4-BE49-F238E27FC236}">
                <a16:creationId xmlns:a16="http://schemas.microsoft.com/office/drawing/2014/main" id="{1ED63A3B-F965-4885-AAF2-2677AB64F84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Заметки 2">
            <a:extLst>
              <a:ext uri="{FF2B5EF4-FFF2-40B4-BE49-F238E27FC236}">
                <a16:creationId xmlns:a16="http://schemas.microsoft.com/office/drawing/2014/main" id="{9C8D34F2-33D7-4AB9-B985-904A5B1D54A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altLang="en-US"/>
          </a:p>
        </p:txBody>
      </p:sp>
      <p:sp>
        <p:nvSpPr>
          <p:cNvPr id="35844" name="Номер слайда 3">
            <a:extLst>
              <a:ext uri="{FF2B5EF4-FFF2-40B4-BE49-F238E27FC236}">
                <a16:creationId xmlns:a16="http://schemas.microsoft.com/office/drawing/2014/main" id="{27A709D3-7290-475C-B053-DC131E1258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/>
            <a:fld id="{073E91FF-E51C-4553-8E46-019E0716DFE0}" type="slidenum">
              <a:rPr lang="uk-UA" altLang="en-US">
                <a:latin typeface="Calibri" panose="020F0502020204030204" pitchFamily="34" charset="0"/>
              </a:rPr>
              <a:pPr eaLnBrk="1" hangingPunct="1"/>
              <a:t>6</a:t>
            </a:fld>
            <a:endParaRPr lang="uk-U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>
            <a:extLst>
              <a:ext uri="{FF2B5EF4-FFF2-40B4-BE49-F238E27FC236}">
                <a16:creationId xmlns:a16="http://schemas.microsoft.com/office/drawing/2014/main" id="{55B292A7-DC03-4849-8B5F-C515E4B65D3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>
            <a:extLst>
              <a:ext uri="{FF2B5EF4-FFF2-40B4-BE49-F238E27FC236}">
                <a16:creationId xmlns:a16="http://schemas.microsoft.com/office/drawing/2014/main" id="{9BAD8992-9D8F-4350-9A7D-3A8498A1F3F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altLang="en-US"/>
          </a:p>
        </p:txBody>
      </p:sp>
      <p:sp>
        <p:nvSpPr>
          <p:cNvPr id="36868" name="Номер слайда 3">
            <a:extLst>
              <a:ext uri="{FF2B5EF4-FFF2-40B4-BE49-F238E27FC236}">
                <a16:creationId xmlns:a16="http://schemas.microsoft.com/office/drawing/2014/main" id="{651249D1-4FCB-4528-9DA8-5EB1878D10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/>
            <a:fld id="{6A22FD8B-10D3-4F87-8371-84AB76111E61}" type="slidenum">
              <a:rPr lang="uk-UA" altLang="en-US">
                <a:latin typeface="Calibri" panose="020F0502020204030204" pitchFamily="34" charset="0"/>
              </a:rPr>
              <a:pPr eaLnBrk="1" hangingPunct="1"/>
              <a:t>7</a:t>
            </a:fld>
            <a:endParaRPr lang="uk-U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>
            <a:extLst>
              <a:ext uri="{FF2B5EF4-FFF2-40B4-BE49-F238E27FC236}">
                <a16:creationId xmlns:a16="http://schemas.microsoft.com/office/drawing/2014/main" id="{2FD73F8E-DC86-47CC-A1C7-CB5C02B186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>
            <a:extLst>
              <a:ext uri="{FF2B5EF4-FFF2-40B4-BE49-F238E27FC236}">
                <a16:creationId xmlns:a16="http://schemas.microsoft.com/office/drawing/2014/main" id="{8BB3E805-94EE-4018-93C9-8198F1CB65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altLang="en-US"/>
          </a:p>
        </p:txBody>
      </p:sp>
      <p:sp>
        <p:nvSpPr>
          <p:cNvPr id="37892" name="Номер слайда 3">
            <a:extLst>
              <a:ext uri="{FF2B5EF4-FFF2-40B4-BE49-F238E27FC236}">
                <a16:creationId xmlns:a16="http://schemas.microsoft.com/office/drawing/2014/main" id="{2EC3D8C8-8CDB-46FF-94E0-B429A94E58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/>
            <a:fld id="{C9903527-5DE5-4AEE-B126-8430F40D2BF9}" type="slidenum">
              <a:rPr lang="uk-UA" altLang="en-US">
                <a:latin typeface="Calibri" panose="020F0502020204030204" pitchFamily="34" charset="0"/>
              </a:rPr>
              <a:pPr eaLnBrk="1" hangingPunct="1"/>
              <a:t>8</a:t>
            </a:fld>
            <a:endParaRPr lang="uk-U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>
            <a:extLst>
              <a:ext uri="{FF2B5EF4-FFF2-40B4-BE49-F238E27FC236}">
                <a16:creationId xmlns:a16="http://schemas.microsoft.com/office/drawing/2014/main" id="{E14A1D0B-F9BF-4D9D-A55F-85E32EBCEC9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>
            <a:extLst>
              <a:ext uri="{FF2B5EF4-FFF2-40B4-BE49-F238E27FC236}">
                <a16:creationId xmlns:a16="http://schemas.microsoft.com/office/drawing/2014/main" id="{EFBC146D-2F18-4642-B4A4-0AAAC1AED00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altLang="en-US"/>
          </a:p>
        </p:txBody>
      </p:sp>
      <p:sp>
        <p:nvSpPr>
          <p:cNvPr id="38916" name="Номер слайда 3">
            <a:extLst>
              <a:ext uri="{FF2B5EF4-FFF2-40B4-BE49-F238E27FC236}">
                <a16:creationId xmlns:a16="http://schemas.microsoft.com/office/drawing/2014/main" id="{74E77527-E606-4D85-AD75-6CB71117C5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/>
            <a:fld id="{30913C09-7997-41D4-9E02-ED1C9D1294FB}" type="slidenum">
              <a:rPr lang="uk-UA" altLang="en-US">
                <a:latin typeface="Calibri" panose="020F0502020204030204" pitchFamily="34" charset="0"/>
              </a:rPr>
              <a:pPr eaLnBrk="1" hangingPunct="1"/>
              <a:t>9</a:t>
            </a:fld>
            <a:endParaRPr lang="uk-U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themeOverride" Target="../theme/themeOverride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themeOverride" Target="../theme/themeOverride2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29">
            <a:extLst>
              <a:ext uri="{FF2B5EF4-FFF2-40B4-BE49-F238E27FC236}">
                <a16:creationId xmlns:a16="http://schemas.microsoft.com/office/drawing/2014/main" id="{FAC5D51C-7835-43FA-9164-1EB1AC035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0DB47-9B72-47A9-81AE-5CB4E9DC334F}" type="datetimeFigureOut">
              <a:rPr lang="en-US"/>
              <a:pPr>
                <a:defRPr/>
              </a:pPr>
              <a:t>3/14/2019</a:t>
            </a:fld>
            <a:endParaRPr lang="en-US"/>
          </a:p>
        </p:txBody>
      </p:sp>
      <p:sp>
        <p:nvSpPr>
          <p:cNvPr id="5" name="Нижний колонтитул 18">
            <a:extLst>
              <a:ext uri="{FF2B5EF4-FFF2-40B4-BE49-F238E27FC236}">
                <a16:creationId xmlns:a16="http://schemas.microsoft.com/office/drawing/2014/main" id="{026CC6A3-8B85-41E0-9232-A480B3D76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6">
            <a:extLst>
              <a:ext uri="{FF2B5EF4-FFF2-40B4-BE49-F238E27FC236}">
                <a16:creationId xmlns:a16="http://schemas.microsoft.com/office/drawing/2014/main" id="{FB6541AC-380B-459B-A583-E85845143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8C9055DB-8F70-4B4B-A57C-1EE2A177BE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46291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>
            <a:extLst>
              <a:ext uri="{FF2B5EF4-FFF2-40B4-BE49-F238E27FC236}">
                <a16:creationId xmlns:a16="http://schemas.microsoft.com/office/drawing/2014/main" id="{869CACA7-6575-40F1-830A-A2717A7C9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C57F7-D2A9-4062-AFAB-69E24A323762}" type="datetimeFigureOut">
              <a:rPr lang="en-US"/>
              <a:pPr>
                <a:defRPr/>
              </a:pPr>
              <a:t>3/14/2019</a:t>
            </a:fld>
            <a:endParaRPr lang="en-US"/>
          </a:p>
        </p:txBody>
      </p:sp>
      <p:sp>
        <p:nvSpPr>
          <p:cNvPr id="5" name="Нижний колонтитул 21">
            <a:extLst>
              <a:ext uri="{FF2B5EF4-FFF2-40B4-BE49-F238E27FC236}">
                <a16:creationId xmlns:a16="http://schemas.microsoft.com/office/drawing/2014/main" id="{CFB23CB2-FA68-401F-A9DD-AF0394D26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>
            <a:extLst>
              <a:ext uri="{FF2B5EF4-FFF2-40B4-BE49-F238E27FC236}">
                <a16:creationId xmlns:a16="http://schemas.microsoft.com/office/drawing/2014/main" id="{CC012267-F0D0-4C79-B371-B1C2D639E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EEFFA-F0F9-412C-91EC-BC3B556FA0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8549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>
            <a:extLst>
              <a:ext uri="{FF2B5EF4-FFF2-40B4-BE49-F238E27FC236}">
                <a16:creationId xmlns:a16="http://schemas.microsoft.com/office/drawing/2014/main" id="{E146513B-C987-4581-8CA7-E6855D223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73C37-8BF4-47CC-964A-3CAA5459B87A}" type="datetimeFigureOut">
              <a:rPr lang="en-US"/>
              <a:pPr>
                <a:defRPr/>
              </a:pPr>
              <a:t>3/14/2019</a:t>
            </a:fld>
            <a:endParaRPr lang="en-US"/>
          </a:p>
        </p:txBody>
      </p:sp>
      <p:sp>
        <p:nvSpPr>
          <p:cNvPr id="5" name="Нижний колонтитул 21">
            <a:extLst>
              <a:ext uri="{FF2B5EF4-FFF2-40B4-BE49-F238E27FC236}">
                <a16:creationId xmlns:a16="http://schemas.microsoft.com/office/drawing/2014/main" id="{D334D14A-D599-468E-AF52-BDDA97686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>
            <a:extLst>
              <a:ext uri="{FF2B5EF4-FFF2-40B4-BE49-F238E27FC236}">
                <a16:creationId xmlns:a16="http://schemas.microsoft.com/office/drawing/2014/main" id="{FAF8C32F-DA87-4D70-BFC1-C2EF48697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F9B7E-08AC-429F-B519-02A9CACD41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134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>
            <a:extLst>
              <a:ext uri="{FF2B5EF4-FFF2-40B4-BE49-F238E27FC236}">
                <a16:creationId xmlns:a16="http://schemas.microsoft.com/office/drawing/2014/main" id="{BEDF933D-7CD1-41BE-9B4E-3668C41BB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59F24-D8D2-4921-B7FA-D9A5036CDE8F}" type="datetimeFigureOut">
              <a:rPr lang="en-US"/>
              <a:pPr>
                <a:defRPr/>
              </a:pPr>
              <a:t>3/14/2019</a:t>
            </a:fld>
            <a:endParaRPr lang="en-US"/>
          </a:p>
        </p:txBody>
      </p:sp>
      <p:sp>
        <p:nvSpPr>
          <p:cNvPr id="5" name="Нижний колонтитул 21">
            <a:extLst>
              <a:ext uri="{FF2B5EF4-FFF2-40B4-BE49-F238E27FC236}">
                <a16:creationId xmlns:a16="http://schemas.microsoft.com/office/drawing/2014/main" id="{4DCC066D-A7C2-4A1A-849E-CA6F6A5BE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>
            <a:extLst>
              <a:ext uri="{FF2B5EF4-FFF2-40B4-BE49-F238E27FC236}">
                <a16:creationId xmlns:a16="http://schemas.microsoft.com/office/drawing/2014/main" id="{80C770F6-01E8-43AB-9665-073454277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B2AB2-B09B-4DD8-8F47-7DF3C94C8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561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A2E216-6C0A-40D7-AF0D-E4448D611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C49B0-D74D-46A4-9BD3-0A1649159D87}" type="datetimeFigureOut">
              <a:rPr lang="en-US"/>
              <a:pPr>
                <a:defRPr/>
              </a:pPr>
              <a:t>3/14/2019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93A6AE-9FB4-4F7D-9722-3A9F892AA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A88A4A-DBBB-4A1A-A4DC-E4CD4FD44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0D6751C1-60B5-4985-AB2B-7D5B683A25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03439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>
            <a:extLst>
              <a:ext uri="{FF2B5EF4-FFF2-40B4-BE49-F238E27FC236}">
                <a16:creationId xmlns:a16="http://schemas.microsoft.com/office/drawing/2014/main" id="{8387D5EC-08A1-46CE-AFAA-CAACEB349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BCCCE-5BCD-4C9E-9251-F949C8C5359D}" type="datetimeFigureOut">
              <a:rPr lang="en-US"/>
              <a:pPr>
                <a:defRPr/>
              </a:pPr>
              <a:t>3/14/2019</a:t>
            </a:fld>
            <a:endParaRPr lang="en-US"/>
          </a:p>
        </p:txBody>
      </p:sp>
      <p:sp>
        <p:nvSpPr>
          <p:cNvPr id="6" name="Нижний колонтитул 21">
            <a:extLst>
              <a:ext uri="{FF2B5EF4-FFF2-40B4-BE49-F238E27FC236}">
                <a16:creationId xmlns:a16="http://schemas.microsoft.com/office/drawing/2014/main" id="{81F2CF80-89E4-469D-82CD-1A6656121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>
            <a:extLst>
              <a:ext uri="{FF2B5EF4-FFF2-40B4-BE49-F238E27FC236}">
                <a16:creationId xmlns:a16="http://schemas.microsoft.com/office/drawing/2014/main" id="{6DCE2AC2-1004-4365-A56A-6DB663A95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35430-8895-46A8-BBE3-1CCA18EB1E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00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9">
            <a:extLst>
              <a:ext uri="{FF2B5EF4-FFF2-40B4-BE49-F238E27FC236}">
                <a16:creationId xmlns:a16="http://schemas.microsoft.com/office/drawing/2014/main" id="{5DD075B9-D4A9-4401-8483-37E677CBC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2288D-2782-4B44-9D46-2E1BCD42441E}" type="datetimeFigureOut">
              <a:rPr lang="en-US"/>
              <a:pPr>
                <a:defRPr/>
              </a:pPr>
              <a:t>3/14/2019</a:t>
            </a:fld>
            <a:endParaRPr lang="en-US"/>
          </a:p>
        </p:txBody>
      </p:sp>
      <p:sp>
        <p:nvSpPr>
          <p:cNvPr id="8" name="Нижний колонтитул 21">
            <a:extLst>
              <a:ext uri="{FF2B5EF4-FFF2-40B4-BE49-F238E27FC236}">
                <a16:creationId xmlns:a16="http://schemas.microsoft.com/office/drawing/2014/main" id="{1E712D4F-103F-4442-A0AC-9F6A814EF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7">
            <a:extLst>
              <a:ext uri="{FF2B5EF4-FFF2-40B4-BE49-F238E27FC236}">
                <a16:creationId xmlns:a16="http://schemas.microsoft.com/office/drawing/2014/main" id="{2B215D6B-F475-4CED-9A61-9F0CD16BD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46863-E724-4482-A2E4-A4D0FB7725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900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9">
            <a:extLst>
              <a:ext uri="{FF2B5EF4-FFF2-40B4-BE49-F238E27FC236}">
                <a16:creationId xmlns:a16="http://schemas.microsoft.com/office/drawing/2014/main" id="{7201465D-1294-4B5B-B032-D9C08350B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89A69-2E96-49F1-8DFA-4F3B159EABE4}" type="datetimeFigureOut">
              <a:rPr lang="en-US"/>
              <a:pPr>
                <a:defRPr/>
              </a:pPr>
              <a:t>3/14/2019</a:t>
            </a:fld>
            <a:endParaRPr lang="en-US"/>
          </a:p>
        </p:txBody>
      </p:sp>
      <p:sp>
        <p:nvSpPr>
          <p:cNvPr id="4" name="Нижний колонтитул 21">
            <a:extLst>
              <a:ext uri="{FF2B5EF4-FFF2-40B4-BE49-F238E27FC236}">
                <a16:creationId xmlns:a16="http://schemas.microsoft.com/office/drawing/2014/main" id="{73D7B07B-EFF6-46C4-99C0-B07FBCF29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17">
            <a:extLst>
              <a:ext uri="{FF2B5EF4-FFF2-40B4-BE49-F238E27FC236}">
                <a16:creationId xmlns:a16="http://schemas.microsoft.com/office/drawing/2014/main" id="{4F536D7C-7233-4002-82FD-95BD7C8DC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29668C-1586-45F5-8FC2-8B139F2C74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357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>
            <a:extLst>
              <a:ext uri="{FF2B5EF4-FFF2-40B4-BE49-F238E27FC236}">
                <a16:creationId xmlns:a16="http://schemas.microsoft.com/office/drawing/2014/main" id="{362B447A-06B4-472D-94C6-50373D13B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A8CD8-9C09-4FDD-B94E-05BB02CC24A2}" type="datetimeFigureOut">
              <a:rPr lang="en-US"/>
              <a:pPr>
                <a:defRPr/>
              </a:pPr>
              <a:t>3/14/2019</a:t>
            </a:fld>
            <a:endParaRPr lang="en-US"/>
          </a:p>
        </p:txBody>
      </p:sp>
      <p:sp>
        <p:nvSpPr>
          <p:cNvPr id="3" name="Нижний колонтитул 21">
            <a:extLst>
              <a:ext uri="{FF2B5EF4-FFF2-40B4-BE49-F238E27FC236}">
                <a16:creationId xmlns:a16="http://schemas.microsoft.com/office/drawing/2014/main" id="{F1B9C18F-5900-4EE5-9FE3-E6C39EDB3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17">
            <a:extLst>
              <a:ext uri="{FF2B5EF4-FFF2-40B4-BE49-F238E27FC236}">
                <a16:creationId xmlns:a16="http://schemas.microsoft.com/office/drawing/2014/main" id="{34D91503-C2CD-4886-AE83-065648D4C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5455E-8E02-4C9C-89C0-CF9DECA3B0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125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>
            <a:extLst>
              <a:ext uri="{FF2B5EF4-FFF2-40B4-BE49-F238E27FC236}">
                <a16:creationId xmlns:a16="http://schemas.microsoft.com/office/drawing/2014/main" id="{FD8FC5C4-232E-47E0-A0EA-ED5FAABDA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CB165-D46D-498E-A54A-0FCE98EDF878}" type="datetimeFigureOut">
              <a:rPr lang="en-US"/>
              <a:pPr>
                <a:defRPr/>
              </a:pPr>
              <a:t>3/14/2019</a:t>
            </a:fld>
            <a:endParaRPr lang="en-US"/>
          </a:p>
        </p:txBody>
      </p:sp>
      <p:sp>
        <p:nvSpPr>
          <p:cNvPr id="6" name="Нижний колонтитул 21">
            <a:extLst>
              <a:ext uri="{FF2B5EF4-FFF2-40B4-BE49-F238E27FC236}">
                <a16:creationId xmlns:a16="http://schemas.microsoft.com/office/drawing/2014/main" id="{A2AAA626-1E65-4591-8987-E6E1737BB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>
            <a:extLst>
              <a:ext uri="{FF2B5EF4-FFF2-40B4-BE49-F238E27FC236}">
                <a16:creationId xmlns:a16="http://schemas.microsoft.com/office/drawing/2014/main" id="{4B265371-A226-4F54-BB8A-9D17ED6FB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4B5FF-6CB0-4589-9BF4-38BA0987E2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65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13">
            <a:extLst>
              <a:ext uri="{FF2B5EF4-FFF2-40B4-BE49-F238E27FC236}">
                <a16:creationId xmlns:a16="http://schemas.microsoft.com/office/drawing/2014/main" id="{B8D92652-0F06-46C7-8F6F-379151B9DAC8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4">
            <a:extLst>
              <a:ext uri="{FF2B5EF4-FFF2-40B4-BE49-F238E27FC236}">
                <a16:creationId xmlns:a16="http://schemas.microsoft.com/office/drawing/2014/main" id="{FB958395-542F-43CB-AEB1-B7876AA09A49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15">
            <a:extLst>
              <a:ext uri="{FF2B5EF4-FFF2-40B4-BE49-F238E27FC236}">
                <a16:creationId xmlns:a16="http://schemas.microsoft.com/office/drawing/2014/main" id="{733E9BCA-5488-479C-B84E-C655A03281FC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6">
            <a:extLst>
              <a:ext uri="{FF2B5EF4-FFF2-40B4-BE49-F238E27FC236}">
                <a16:creationId xmlns:a16="http://schemas.microsoft.com/office/drawing/2014/main" id="{A5BE2035-3223-4116-AE95-843D179D574A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/>
          </a:p>
        </p:txBody>
      </p:sp>
      <p:sp>
        <p:nvSpPr>
          <p:cNvPr id="9" name="Дата 4">
            <a:extLst>
              <a:ext uri="{FF2B5EF4-FFF2-40B4-BE49-F238E27FC236}">
                <a16:creationId xmlns:a16="http://schemas.microsoft.com/office/drawing/2014/main" id="{6C5FCB82-0C43-461F-8F18-2691CC57E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7869C-4FE5-4E66-8605-588A024B07BF}" type="datetimeFigureOut">
              <a:rPr lang="en-US"/>
              <a:pPr>
                <a:defRPr/>
              </a:pPr>
              <a:t>3/14/2019</a:t>
            </a:fld>
            <a:endParaRPr lang="en-US"/>
          </a:p>
        </p:txBody>
      </p:sp>
      <p:sp>
        <p:nvSpPr>
          <p:cNvPr id="10" name="Нижний колонтитул 5">
            <a:extLst>
              <a:ext uri="{FF2B5EF4-FFF2-40B4-BE49-F238E27FC236}">
                <a16:creationId xmlns:a16="http://schemas.microsoft.com/office/drawing/2014/main" id="{D6F81653-B247-4723-B4DE-563DAAAAC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Номер слайда 6">
            <a:extLst>
              <a:ext uri="{FF2B5EF4-FFF2-40B4-BE49-F238E27FC236}">
                <a16:creationId xmlns:a16="http://schemas.microsoft.com/office/drawing/2014/main" id="{DF91DC42-1545-4000-B5D4-394986AD7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38936D92-C57F-4F25-84D1-F5EE7D4664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7118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>
            <a:extLst>
              <a:ext uri="{FF2B5EF4-FFF2-40B4-BE49-F238E27FC236}">
                <a16:creationId xmlns:a16="http://schemas.microsoft.com/office/drawing/2014/main" id="{7669B85B-0B74-43F3-92DF-889A8FACE312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>
            <a:extLst>
              <a:ext uri="{FF2B5EF4-FFF2-40B4-BE49-F238E27FC236}">
                <a16:creationId xmlns:a16="http://schemas.microsoft.com/office/drawing/2014/main" id="{EE614CEA-BAB8-4235-889E-447E56DB552C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>
            <a:extLst>
              <a:ext uri="{FF2B5EF4-FFF2-40B4-BE49-F238E27FC236}">
                <a16:creationId xmlns:a16="http://schemas.microsoft.com/office/drawing/2014/main" id="{669FEE61-87A0-44D1-8269-C15BA7C966A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  <a:endParaRPr lang="en-US" altLang="en-US"/>
          </a:p>
        </p:txBody>
      </p:sp>
      <p:sp>
        <p:nvSpPr>
          <p:cNvPr id="1029" name="Текст 29">
            <a:extLst>
              <a:ext uri="{FF2B5EF4-FFF2-40B4-BE49-F238E27FC236}">
                <a16:creationId xmlns:a16="http://schemas.microsoft.com/office/drawing/2014/main" id="{61486155-0DBD-4BBB-B6E8-70E85EB2336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  <a:endParaRPr lang="en-US" altLang="en-US"/>
          </a:p>
        </p:txBody>
      </p:sp>
      <p:sp>
        <p:nvSpPr>
          <p:cNvPr id="10" name="Дата 9">
            <a:extLst>
              <a:ext uri="{FF2B5EF4-FFF2-40B4-BE49-F238E27FC236}">
                <a16:creationId xmlns:a16="http://schemas.microsoft.com/office/drawing/2014/main" id="{9204DFB9-6A2E-458F-9B67-EB51556B96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A27F03-EE53-4929-9755-EAED521B185E}" type="datetimeFigureOut">
              <a:rPr lang="en-US"/>
              <a:pPr>
                <a:defRPr/>
              </a:pPr>
              <a:t>3/14/2019</a:t>
            </a:fld>
            <a:endParaRPr lang="en-US"/>
          </a:p>
        </p:txBody>
      </p:sp>
      <p:sp>
        <p:nvSpPr>
          <p:cNvPr id="22" name="Нижний колонтитул 21">
            <a:extLst>
              <a:ext uri="{FF2B5EF4-FFF2-40B4-BE49-F238E27FC236}">
                <a16:creationId xmlns:a16="http://schemas.microsoft.com/office/drawing/2014/main" id="{0904CADF-A3B8-47FE-8D48-D926EB15A5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>
            <a:extLst>
              <a:ext uri="{FF2B5EF4-FFF2-40B4-BE49-F238E27FC236}">
                <a16:creationId xmlns:a16="http://schemas.microsoft.com/office/drawing/2014/main" id="{F010C0E1-4921-4349-8467-D0AECEA4C5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fld id="{11E90828-697C-4A9E-BBEC-7E813545DD63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3" name="Группа 1">
            <a:extLst>
              <a:ext uri="{FF2B5EF4-FFF2-40B4-BE49-F238E27FC236}">
                <a16:creationId xmlns:a16="http://schemas.microsoft.com/office/drawing/2014/main" id="{DBC7BFE2-1B90-4DC1-8C98-3D8E0C8CA4EA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>
              <a:extLst>
                <a:ext uri="{FF2B5EF4-FFF2-40B4-BE49-F238E27FC236}">
                  <a16:creationId xmlns:a16="http://schemas.microsoft.com/office/drawing/2014/main" id="{F3E4A400-962F-4F56-8D26-7A2E75E49ECA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>
              <a:extLst>
                <a:ext uri="{FF2B5EF4-FFF2-40B4-BE49-F238E27FC236}">
                  <a16:creationId xmlns:a16="http://schemas.microsoft.com/office/drawing/2014/main" id="{AD562431-9787-404D-BF4F-B0734364BB89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8" r:id="rId3"/>
    <p:sldLayoutId id="2147483705" r:id="rId4"/>
    <p:sldLayoutId id="2147483704" r:id="rId5"/>
    <p:sldLayoutId id="2147483703" r:id="rId6"/>
    <p:sldLayoutId id="2147483702" r:id="rId7"/>
    <p:sldLayoutId id="2147483701" r:id="rId8"/>
    <p:sldLayoutId id="2147483709" r:id="rId9"/>
    <p:sldLayoutId id="2147483700" r:id="rId10"/>
    <p:sldLayoutId id="214748369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 /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 /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 /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6.jpeg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 /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8.jpeg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0.png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 /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 /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Подзаголовок 2">
            <a:extLst>
              <a:ext uri="{FF2B5EF4-FFF2-40B4-BE49-F238E27FC236}">
                <a16:creationId xmlns:a16="http://schemas.microsoft.com/office/drawing/2014/main" id="{3CB24938-FBAA-48D9-877A-C6005ABFF2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7156" y="1529197"/>
            <a:ext cx="4457513" cy="3777816"/>
          </a:xfrm>
        </p:spPr>
        <p:txBody>
          <a:bodyPr/>
          <a:lstStyle/>
          <a:p>
            <a:pPr marR="0" algn="ctr"/>
            <a:r>
              <a:rPr lang="ru-RU" altLang="en-US" sz="4800">
                <a:latin typeface="Times New Roman" panose="02020603050405020304" pitchFamily="18" charset="0"/>
              </a:rPr>
              <a:t>Гормоны эпифиза , их функциональное значение</a:t>
            </a:r>
          </a:p>
        </p:txBody>
      </p:sp>
      <p:pic>
        <p:nvPicPr>
          <p:cNvPr id="5124" name="Рисунок 4" descr="1237712_f520.jpg">
            <a:extLst>
              <a:ext uri="{FF2B5EF4-FFF2-40B4-BE49-F238E27FC236}">
                <a16:creationId xmlns:a16="http://schemas.microsoft.com/office/drawing/2014/main" id="{8BE66030-9A2C-4ECF-8E99-4BF5D71231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2600"/>
            <a:ext cx="3924300" cy="35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90A63D0-2777-EF41-9A32-C1BA6F07FC6D}"/>
              </a:ext>
            </a:extLst>
          </p:cNvPr>
          <p:cNvSpPr txBox="1"/>
          <p:nvPr/>
        </p:nvSpPr>
        <p:spPr>
          <a:xfrm>
            <a:off x="6135033" y="4919008"/>
            <a:ext cx="349729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/>
              <a:t>Выполнил: </a:t>
            </a:r>
          </a:p>
          <a:p>
            <a:r>
              <a:rPr lang="ru-RU" sz="1200"/>
              <a:t>Черных Захар Владимирович</a:t>
            </a:r>
          </a:p>
          <a:p>
            <a:r>
              <a:rPr lang="ru-RU" sz="1200"/>
              <a:t>Студент I курса </a:t>
            </a:r>
          </a:p>
          <a:p>
            <a:r>
              <a:rPr lang="ru-RU" sz="1200"/>
              <a:t>Института стоматологии</a:t>
            </a:r>
          </a:p>
          <a:p>
            <a:endParaRPr lang="ru-RU" sz="1200"/>
          </a:p>
          <a:p>
            <a:r>
              <a:rPr lang="ru-RU" sz="1200"/>
              <a:t>Преподаватель: </a:t>
            </a:r>
          </a:p>
          <a:p>
            <a:r>
              <a:rPr lang="ru-RU" sz="1200"/>
              <a:t>Пац Юрий Степанович </a:t>
            </a:r>
          </a:p>
          <a:p>
            <a:r>
              <a:rPr lang="ru-RU" sz="1200"/>
              <a:t>Уебная дисциплина:</a:t>
            </a:r>
          </a:p>
          <a:p>
            <a:r>
              <a:rPr lang="ru-RU" sz="1200"/>
              <a:t>Нормальная физиология – физиология челюстно-лицевой области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945454-EC78-A841-A026-AD9437002E42}"/>
              </a:ext>
            </a:extLst>
          </p:cNvPr>
          <p:cNvSpPr txBox="1"/>
          <p:nvPr/>
        </p:nvSpPr>
        <p:spPr>
          <a:xfrm rot="10800000" flipV="1">
            <a:off x="1141039" y="0"/>
            <a:ext cx="65922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/>
              <a:t>Красноярский государственный медицинский университет.</a:t>
            </a:r>
          </a:p>
          <a:p>
            <a:r>
              <a:rPr lang="ru-RU"/>
              <a:t>                                          12.03.2019</a:t>
            </a: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>
            <a:extLst>
              <a:ext uri="{FF2B5EF4-FFF2-40B4-BE49-F238E27FC236}">
                <a16:creationId xmlns:a16="http://schemas.microsoft.com/office/drawing/2014/main" id="{BBE053FC-3853-4BF4-AC4A-92F8F4592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altLang="en-US"/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46EBA3AA-8928-425F-8FEE-47CC633E5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uk-UA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uk-UA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uk-UA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uk-UA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uk-UA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dirty="0" err="1"/>
              <a:t>Максимальное</a:t>
            </a:r>
            <a:r>
              <a:rPr lang="uk-UA" dirty="0"/>
              <a:t> </a:t>
            </a:r>
            <a:r>
              <a:rPr lang="uk-UA" dirty="0" err="1"/>
              <a:t>количество</a:t>
            </a:r>
            <a:r>
              <a:rPr lang="uk-UA" dirty="0"/>
              <a:t> </a:t>
            </a:r>
            <a:r>
              <a:rPr lang="uk-UA" dirty="0" err="1"/>
              <a:t>мелатонина</a:t>
            </a:r>
            <a:r>
              <a:rPr lang="uk-UA" dirty="0"/>
              <a:t> </a:t>
            </a:r>
            <a:r>
              <a:rPr lang="uk-UA" dirty="0" err="1"/>
              <a:t>вырабатывается</a:t>
            </a:r>
            <a:r>
              <a:rPr lang="uk-UA" dirty="0"/>
              <a:t> </a:t>
            </a:r>
            <a:r>
              <a:rPr lang="uk-UA" dirty="0" err="1"/>
              <a:t>ночью</a:t>
            </a:r>
            <a:r>
              <a:rPr lang="uk-UA" dirty="0"/>
              <a:t>, пик </a:t>
            </a:r>
            <a:r>
              <a:rPr lang="uk-UA" dirty="0" err="1"/>
              <a:t>активности</a:t>
            </a:r>
            <a:r>
              <a:rPr lang="uk-UA" dirty="0"/>
              <a:t> </a:t>
            </a:r>
            <a:r>
              <a:rPr lang="uk-UA" dirty="0" err="1"/>
              <a:t>приходится</a:t>
            </a:r>
            <a:r>
              <a:rPr lang="uk-UA" dirty="0"/>
              <a:t> </a:t>
            </a:r>
            <a:r>
              <a:rPr lang="uk-UA" dirty="0" err="1"/>
              <a:t>примерно</a:t>
            </a:r>
            <a:r>
              <a:rPr lang="uk-UA" dirty="0"/>
              <a:t> на </a:t>
            </a:r>
            <a:r>
              <a:rPr lang="uk-UA" b="1" dirty="0"/>
              <a:t>2 </a:t>
            </a:r>
            <a:r>
              <a:rPr lang="uk-UA" b="1" dirty="0" err="1"/>
              <a:t>часа</a:t>
            </a:r>
            <a:r>
              <a:rPr lang="uk-UA" b="1" dirty="0"/>
              <a:t> </a:t>
            </a:r>
            <a:r>
              <a:rPr lang="uk-UA" b="1" dirty="0" err="1"/>
              <a:t>ночи</a:t>
            </a:r>
            <a:r>
              <a:rPr lang="uk-UA" dirty="0"/>
              <a:t>, а уже к 9 часам </a:t>
            </a:r>
            <a:r>
              <a:rPr lang="uk-UA" dirty="0" err="1"/>
              <a:t>утра</a:t>
            </a:r>
            <a:r>
              <a:rPr lang="uk-UA" dirty="0"/>
              <a:t> </a:t>
            </a:r>
            <a:r>
              <a:rPr lang="uk-UA" dirty="0" err="1"/>
              <a:t>его</a:t>
            </a:r>
            <a:r>
              <a:rPr lang="uk-UA" dirty="0"/>
              <a:t> </a:t>
            </a:r>
            <a:r>
              <a:rPr lang="uk-UA" dirty="0" err="1"/>
              <a:t>содержание</a:t>
            </a:r>
            <a:r>
              <a:rPr lang="uk-UA" dirty="0"/>
              <a:t> в крови </a:t>
            </a:r>
            <a:r>
              <a:rPr lang="uk-UA" dirty="0" err="1"/>
              <a:t>падает</a:t>
            </a:r>
            <a:r>
              <a:rPr lang="uk-UA" dirty="0"/>
              <a:t> до </a:t>
            </a:r>
            <a:r>
              <a:rPr lang="uk-UA" dirty="0" err="1"/>
              <a:t>минимальных</a:t>
            </a:r>
            <a:r>
              <a:rPr lang="uk-UA" dirty="0"/>
              <a:t> значений.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dirty="0" err="1"/>
              <a:t>Экспериментально</a:t>
            </a:r>
            <a:r>
              <a:rPr lang="uk-UA" dirty="0"/>
              <a:t> установлено, </a:t>
            </a:r>
            <a:r>
              <a:rPr lang="uk-UA" dirty="0" err="1"/>
              <a:t>что</a:t>
            </a:r>
            <a:r>
              <a:rPr lang="uk-UA" dirty="0"/>
              <a:t> </a:t>
            </a:r>
            <a:r>
              <a:rPr lang="uk-UA" dirty="0" err="1"/>
              <a:t>мелатонин</a:t>
            </a:r>
            <a:r>
              <a:rPr lang="uk-UA" dirty="0"/>
              <a:t> при </a:t>
            </a:r>
            <a:r>
              <a:rPr lang="uk-UA" dirty="0" err="1"/>
              <a:t>приеме</a:t>
            </a:r>
            <a:r>
              <a:rPr lang="uk-UA" dirty="0"/>
              <a:t> </a:t>
            </a:r>
            <a:r>
              <a:rPr lang="uk-UA" dirty="0" err="1"/>
              <a:t>внутрь</a:t>
            </a:r>
            <a:r>
              <a:rPr lang="uk-UA" dirty="0"/>
              <a:t> </a:t>
            </a:r>
            <a:r>
              <a:rPr lang="uk-UA" dirty="0" err="1"/>
              <a:t>оказывает</a:t>
            </a:r>
            <a:r>
              <a:rPr lang="uk-UA" dirty="0"/>
              <a:t> </a:t>
            </a:r>
            <a:r>
              <a:rPr lang="uk-UA" dirty="0" err="1"/>
              <a:t>снотворное</a:t>
            </a:r>
            <a:r>
              <a:rPr lang="uk-UA" dirty="0"/>
              <a:t> </a:t>
            </a:r>
            <a:r>
              <a:rPr lang="uk-UA" dirty="0" err="1"/>
              <a:t>действие</a:t>
            </a:r>
            <a:r>
              <a:rPr lang="uk-UA" dirty="0"/>
              <a:t>, не </a:t>
            </a:r>
            <a:r>
              <a:rPr lang="uk-UA" dirty="0" err="1"/>
              <a:t>нарушая</a:t>
            </a:r>
            <a:r>
              <a:rPr lang="uk-UA" dirty="0"/>
              <a:t> </a:t>
            </a:r>
            <a:r>
              <a:rPr lang="uk-UA" dirty="0" err="1"/>
              <a:t>фазы</a:t>
            </a:r>
            <a:r>
              <a:rPr lang="uk-UA" dirty="0"/>
              <a:t> </a:t>
            </a:r>
            <a:r>
              <a:rPr lang="uk-UA" dirty="0" err="1"/>
              <a:t>сна</a:t>
            </a:r>
            <a:r>
              <a:rPr lang="uk-UA" dirty="0"/>
              <a:t>, </a:t>
            </a:r>
            <a:r>
              <a:rPr lang="uk-UA" dirty="0" err="1"/>
              <a:t>отмечен</a:t>
            </a:r>
            <a:r>
              <a:rPr lang="uk-UA" dirty="0"/>
              <a:t> </a:t>
            </a:r>
            <a:r>
              <a:rPr lang="uk-UA" dirty="0" err="1"/>
              <a:t>гипотензивный</a:t>
            </a:r>
            <a:r>
              <a:rPr lang="uk-UA" dirty="0"/>
              <a:t> </a:t>
            </a:r>
            <a:r>
              <a:rPr lang="uk-UA" dirty="0" err="1"/>
              <a:t>эффект</a:t>
            </a:r>
            <a:r>
              <a:rPr lang="uk-UA" dirty="0"/>
              <a:t>, </a:t>
            </a:r>
            <a:r>
              <a:rPr lang="uk-UA" dirty="0" err="1"/>
              <a:t>нормализация</a:t>
            </a:r>
            <a:r>
              <a:rPr lang="uk-UA" dirty="0"/>
              <a:t> </a:t>
            </a:r>
            <a:r>
              <a:rPr lang="uk-UA" dirty="0" err="1"/>
              <a:t>иммунных</a:t>
            </a:r>
            <a:r>
              <a:rPr lang="uk-UA" dirty="0"/>
              <a:t> </a:t>
            </a:r>
            <a:r>
              <a:rPr lang="uk-UA" dirty="0" err="1"/>
              <a:t>реакций</a:t>
            </a:r>
            <a:r>
              <a:rPr lang="uk-UA" dirty="0"/>
              <a:t> </a:t>
            </a:r>
            <a:r>
              <a:rPr lang="uk-UA" dirty="0" err="1"/>
              <a:t>организма</a:t>
            </a:r>
            <a:r>
              <a:rPr lang="uk-UA" dirty="0"/>
              <a:t> и </a:t>
            </a:r>
            <a:r>
              <a:rPr lang="uk-UA" dirty="0" err="1"/>
              <a:t>нейтрализация</a:t>
            </a:r>
            <a:r>
              <a:rPr lang="uk-UA" dirty="0"/>
              <a:t> </a:t>
            </a:r>
            <a:r>
              <a:rPr lang="uk-UA" dirty="0" err="1"/>
              <a:t>воздействия</a:t>
            </a:r>
            <a:r>
              <a:rPr lang="uk-UA" dirty="0"/>
              <a:t> </a:t>
            </a:r>
            <a:r>
              <a:rPr lang="uk-UA" dirty="0" err="1"/>
              <a:t>стресс-гормонов</a:t>
            </a:r>
            <a:r>
              <a:rPr lang="uk-UA" dirty="0"/>
              <a:t> на </a:t>
            </a:r>
            <a:r>
              <a:rPr lang="uk-UA" dirty="0" err="1"/>
              <a:t>ткани</a:t>
            </a:r>
            <a:endParaRPr lang="uk-UA" dirty="0"/>
          </a:p>
        </p:txBody>
      </p:sp>
      <p:pic>
        <p:nvPicPr>
          <p:cNvPr id="21508" name="Picture 2" descr="C:\Users\МКС\Desktop\Епіфіз все\сон.jpg">
            <a:extLst>
              <a:ext uri="{FF2B5EF4-FFF2-40B4-BE49-F238E27FC236}">
                <a16:creationId xmlns:a16="http://schemas.microsoft.com/office/drawing/2014/main" id="{43BAD0D5-C4C9-4EE2-965D-9ADFAC01D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0"/>
            <a:ext cx="6629400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>
            <a:extLst>
              <a:ext uri="{FF2B5EF4-FFF2-40B4-BE49-F238E27FC236}">
                <a16:creationId xmlns:a16="http://schemas.microsoft.com/office/drawing/2014/main" id="{24A077A6-2A94-431C-90FF-2DF4B1986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altLang="en-US"/>
          </a:p>
        </p:txBody>
      </p:sp>
      <p:sp>
        <p:nvSpPr>
          <p:cNvPr id="22531" name="Содержимое 2">
            <a:extLst>
              <a:ext uri="{FF2B5EF4-FFF2-40B4-BE49-F238E27FC236}">
                <a16:creationId xmlns:a16="http://schemas.microsoft.com/office/drawing/2014/main" id="{4A244474-3C11-4889-999B-B623FC8B8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057400"/>
            <a:ext cx="8229600" cy="4389438"/>
          </a:xfrm>
        </p:spPr>
        <p:txBody>
          <a:bodyPr/>
          <a:lstStyle/>
          <a:p>
            <a:endParaRPr lang="uk-UA" altLang="en-US"/>
          </a:p>
          <a:p>
            <a:endParaRPr lang="uk-UA" altLang="en-US"/>
          </a:p>
          <a:p>
            <a:endParaRPr lang="uk-UA" altLang="en-US"/>
          </a:p>
          <a:p>
            <a:endParaRPr lang="uk-UA" altLang="en-US"/>
          </a:p>
          <a:p>
            <a:r>
              <a:rPr lang="uk-UA" altLang="en-US"/>
              <a:t> Один из исследователей, Вальтер Пьерпаоли, называет эпифиз "</a:t>
            </a:r>
            <a:r>
              <a:rPr lang="uk-UA" altLang="en-US" i="1" u="sng"/>
              <a:t>дирижером</a:t>
            </a:r>
            <a:r>
              <a:rPr lang="uk-UA" altLang="en-US"/>
              <a:t>" эндокринной системы, так как на основании своих исследований пришел к выводу о том, что активность гипофиза и гипоталамуса управляется шишковидной железой</a:t>
            </a:r>
          </a:p>
        </p:txBody>
      </p:sp>
      <p:pic>
        <p:nvPicPr>
          <p:cNvPr id="22532" name="Picture 2" descr="C:\Users\МКС\Desktop\Епіфіз все\дирижер.gif">
            <a:extLst>
              <a:ext uri="{FF2B5EF4-FFF2-40B4-BE49-F238E27FC236}">
                <a16:creationId xmlns:a16="http://schemas.microsoft.com/office/drawing/2014/main" id="{C79CA546-D4AA-4D10-8905-7E42074F87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8600"/>
            <a:ext cx="33528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>
            <a:extLst>
              <a:ext uri="{FF2B5EF4-FFF2-40B4-BE49-F238E27FC236}">
                <a16:creationId xmlns:a16="http://schemas.microsoft.com/office/drawing/2014/main" id="{7CE0763F-65E4-4B61-BC14-CBB157676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altLang="en-US"/>
          </a:p>
        </p:txBody>
      </p:sp>
      <p:sp>
        <p:nvSpPr>
          <p:cNvPr id="24579" name="Содержимое 2">
            <a:extLst>
              <a:ext uri="{FF2B5EF4-FFF2-40B4-BE49-F238E27FC236}">
                <a16:creationId xmlns:a16="http://schemas.microsoft.com/office/drawing/2014/main" id="{EFDDC749-6500-439F-A050-2CE6F1817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altLang="en-US"/>
          </a:p>
          <a:p>
            <a:endParaRPr lang="uk-UA" altLang="en-US"/>
          </a:p>
          <a:p>
            <a:endParaRPr lang="uk-UA" altLang="en-US"/>
          </a:p>
          <a:p>
            <a:endParaRPr lang="uk-UA" altLang="en-US"/>
          </a:p>
          <a:p>
            <a:r>
              <a:rPr lang="uk-UA" altLang="en-US" sz="2000"/>
              <a:t>Максимальная секреция мелатонина отмечена в детском возрасте. </a:t>
            </a:r>
          </a:p>
          <a:p>
            <a:r>
              <a:rPr lang="uk-UA" altLang="en-US" sz="2000"/>
              <a:t> В  11-14  лет</a:t>
            </a:r>
            <a:r>
              <a:rPr lang="en-US" altLang="en-US" sz="2000"/>
              <a:t> </a:t>
            </a:r>
            <a:r>
              <a:rPr lang="uk-UA" altLang="en-US" sz="2000"/>
              <a:t>снижение продукции мелатонина эпифизом  "запускает"  гормональные  механизмы</a:t>
            </a:r>
            <a:r>
              <a:rPr lang="en-US" altLang="en-US" sz="2000"/>
              <a:t> </a:t>
            </a:r>
            <a:r>
              <a:rPr lang="uk-UA" altLang="en-US" sz="2000"/>
              <a:t>полового  созревания.  </a:t>
            </a:r>
          </a:p>
          <a:p>
            <a:r>
              <a:rPr lang="uk-UA" altLang="en-US" sz="2000"/>
              <a:t>И  еще  одно  значимое  снижение  активности   железы</a:t>
            </a:r>
            <a:r>
              <a:rPr lang="en-US" altLang="en-US" sz="2000"/>
              <a:t> </a:t>
            </a:r>
            <a:r>
              <a:rPr lang="uk-UA" altLang="en-US" sz="2000"/>
              <a:t>совпадает по времени с наступлением менопаузы.</a:t>
            </a:r>
          </a:p>
        </p:txBody>
      </p:sp>
      <p:pic>
        <p:nvPicPr>
          <p:cNvPr id="24580" name="Picture 2" descr="C:\Users\МКС\Desktop\Епіфіз все\яичники.jpg">
            <a:extLst>
              <a:ext uri="{FF2B5EF4-FFF2-40B4-BE49-F238E27FC236}">
                <a16:creationId xmlns:a16="http://schemas.microsoft.com/office/drawing/2014/main" id="{E3AB993C-E813-412B-959B-C7E32B828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292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3" descr="C:\Users\МКС\Desktop\Епіфіз все\яички.jpg">
            <a:extLst>
              <a:ext uri="{FF2B5EF4-FFF2-40B4-BE49-F238E27FC236}">
                <a16:creationId xmlns:a16="http://schemas.microsoft.com/office/drawing/2014/main" id="{0DE8DCF7-309B-4558-9EF4-B97579BBCC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0"/>
            <a:ext cx="4114800" cy="353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>
            <a:extLst>
              <a:ext uri="{FF2B5EF4-FFF2-40B4-BE49-F238E27FC236}">
                <a16:creationId xmlns:a16="http://schemas.microsoft.com/office/drawing/2014/main" id="{A52729E9-08CE-421E-965C-E1322ABE3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altLang="en-US"/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8C742240-1FB6-4E48-98D6-772A8E038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uk-UA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uk-UA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uk-UA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uk-UA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uk-UA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uk-UA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dirty="0"/>
              <a:t>        </a:t>
            </a:r>
            <a:r>
              <a:rPr lang="uk-UA" dirty="0" err="1"/>
              <a:t>Есть</a:t>
            </a:r>
            <a:r>
              <a:rPr lang="uk-UA" dirty="0"/>
              <a:t> </a:t>
            </a:r>
            <a:r>
              <a:rPr lang="uk-UA" dirty="0" err="1"/>
              <a:t>теория</a:t>
            </a:r>
            <a:r>
              <a:rPr lang="uk-UA" dirty="0"/>
              <a:t>, </a:t>
            </a:r>
            <a:r>
              <a:rPr lang="uk-UA" dirty="0" err="1"/>
              <a:t>что</a:t>
            </a:r>
            <a:r>
              <a:rPr lang="uk-UA" dirty="0"/>
              <a:t>  </a:t>
            </a:r>
            <a:r>
              <a:rPr lang="uk-UA" dirty="0" err="1"/>
              <a:t>именно</a:t>
            </a:r>
            <a:r>
              <a:rPr lang="uk-UA" dirty="0"/>
              <a:t>  </a:t>
            </a:r>
            <a:r>
              <a:rPr lang="uk-UA" dirty="0" err="1"/>
              <a:t>эпифиз</a:t>
            </a:r>
            <a:r>
              <a:rPr lang="uk-UA" dirty="0"/>
              <a:t>  </a:t>
            </a:r>
            <a:r>
              <a:rPr lang="uk-UA" dirty="0" err="1"/>
              <a:t>способен</a:t>
            </a:r>
            <a:r>
              <a:rPr lang="uk-UA" dirty="0"/>
              <a:t>  </a:t>
            </a:r>
            <a:r>
              <a:rPr lang="uk-UA" dirty="0" err="1"/>
              <a:t>улавливать</a:t>
            </a:r>
            <a:r>
              <a:rPr lang="uk-UA" dirty="0"/>
              <a:t>  </a:t>
            </a:r>
            <a:r>
              <a:rPr lang="uk-UA" dirty="0" err="1"/>
              <a:t>изменение</a:t>
            </a:r>
            <a:r>
              <a:rPr lang="uk-UA" dirty="0"/>
              <a:t> </a:t>
            </a:r>
            <a:r>
              <a:rPr lang="uk-UA" dirty="0" err="1"/>
              <a:t>электромагнитного</a:t>
            </a:r>
            <a:r>
              <a:rPr lang="uk-UA" dirty="0"/>
              <a:t> фона. На </a:t>
            </a:r>
            <a:r>
              <a:rPr lang="uk-UA" dirty="0" err="1"/>
              <a:t>это</a:t>
            </a:r>
            <a:r>
              <a:rPr lang="uk-UA" dirty="0"/>
              <a:t> </a:t>
            </a:r>
            <a:r>
              <a:rPr lang="uk-UA" dirty="0" err="1"/>
              <a:t>предположение</a:t>
            </a:r>
            <a:r>
              <a:rPr lang="uk-UA" dirty="0"/>
              <a:t> </a:t>
            </a:r>
            <a:r>
              <a:rPr lang="uk-UA" dirty="0" err="1"/>
              <a:t>наталкивает</a:t>
            </a:r>
            <a:r>
              <a:rPr lang="uk-UA" dirty="0"/>
              <a:t> ряд </a:t>
            </a:r>
            <a:r>
              <a:rPr lang="uk-UA" dirty="0" err="1"/>
              <a:t>фактов</a:t>
            </a:r>
            <a:r>
              <a:rPr lang="uk-UA" dirty="0"/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dirty="0"/>
              <a:t> Для </a:t>
            </a:r>
            <a:r>
              <a:rPr lang="uk-UA" dirty="0" err="1"/>
              <a:t>перелетных</a:t>
            </a:r>
            <a:r>
              <a:rPr lang="uk-UA" dirty="0"/>
              <a:t> </a:t>
            </a:r>
            <a:r>
              <a:rPr lang="uk-UA" dirty="0" err="1"/>
              <a:t>птиц</a:t>
            </a:r>
            <a:r>
              <a:rPr lang="uk-UA" dirty="0"/>
              <a:t> </a:t>
            </a:r>
            <a:r>
              <a:rPr lang="uk-UA" dirty="0" err="1"/>
              <a:t>эпифиз</a:t>
            </a:r>
            <a:r>
              <a:rPr lang="uk-UA" dirty="0"/>
              <a:t> </a:t>
            </a:r>
            <a:r>
              <a:rPr lang="uk-UA" dirty="0" err="1"/>
              <a:t>является</a:t>
            </a:r>
            <a:r>
              <a:rPr lang="uk-UA" dirty="0"/>
              <a:t> </a:t>
            </a:r>
            <a:r>
              <a:rPr lang="uk-UA" dirty="0" err="1"/>
              <a:t>навигационном</a:t>
            </a:r>
            <a:r>
              <a:rPr lang="uk-UA" dirty="0"/>
              <a:t> прибором.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dirty="0"/>
              <a:t> При </a:t>
            </a:r>
            <a:r>
              <a:rPr lang="uk-UA" dirty="0" err="1"/>
              <a:t>воздействии</a:t>
            </a:r>
            <a:r>
              <a:rPr lang="uk-UA" dirty="0"/>
              <a:t> на </a:t>
            </a:r>
            <a:r>
              <a:rPr lang="uk-UA" dirty="0" err="1"/>
              <a:t>организм</a:t>
            </a:r>
            <a:r>
              <a:rPr lang="uk-UA" dirty="0"/>
              <a:t> </a:t>
            </a:r>
            <a:r>
              <a:rPr lang="uk-UA" dirty="0" err="1"/>
              <a:t>человека</a:t>
            </a:r>
            <a:r>
              <a:rPr lang="uk-UA" dirty="0"/>
              <a:t> </a:t>
            </a:r>
            <a:r>
              <a:rPr lang="uk-UA" dirty="0" err="1"/>
              <a:t>электромагнитным</a:t>
            </a:r>
            <a:r>
              <a:rPr lang="uk-UA" dirty="0"/>
              <a:t> полем </a:t>
            </a:r>
            <a:r>
              <a:rPr lang="uk-UA" dirty="0" err="1"/>
              <a:t>работающих</a:t>
            </a:r>
            <a:r>
              <a:rPr lang="uk-UA" dirty="0"/>
              <a:t> </a:t>
            </a:r>
            <a:r>
              <a:rPr lang="uk-UA" dirty="0" err="1"/>
              <a:t>бытовых</a:t>
            </a:r>
            <a:r>
              <a:rPr lang="uk-UA" dirty="0"/>
              <a:t>    и    </a:t>
            </a:r>
            <a:r>
              <a:rPr lang="uk-UA" dirty="0" err="1"/>
              <a:t>промышленных</a:t>
            </a:r>
            <a:r>
              <a:rPr lang="uk-UA" dirty="0"/>
              <a:t>    </a:t>
            </a:r>
            <a:r>
              <a:rPr lang="uk-UA" dirty="0" err="1"/>
              <a:t>электроприборов</a:t>
            </a:r>
            <a:r>
              <a:rPr lang="uk-UA" dirty="0"/>
              <a:t>    </a:t>
            </a:r>
            <a:r>
              <a:rPr lang="uk-UA" dirty="0" err="1"/>
              <a:t>достоверно</a:t>
            </a:r>
            <a:r>
              <a:rPr lang="uk-UA" dirty="0"/>
              <a:t>     </a:t>
            </a:r>
            <a:r>
              <a:rPr lang="uk-UA" dirty="0" err="1"/>
              <a:t>угнетается</a:t>
            </a:r>
            <a:r>
              <a:rPr lang="uk-UA" dirty="0"/>
              <a:t> </a:t>
            </a:r>
            <a:r>
              <a:rPr lang="uk-UA" dirty="0" err="1"/>
              <a:t>противоопухолевый</a:t>
            </a:r>
            <a:r>
              <a:rPr lang="uk-UA" dirty="0"/>
              <a:t> </a:t>
            </a:r>
            <a:r>
              <a:rPr lang="uk-UA" dirty="0" err="1"/>
              <a:t>эффект</a:t>
            </a:r>
            <a:r>
              <a:rPr lang="uk-UA" dirty="0"/>
              <a:t> </a:t>
            </a:r>
            <a:r>
              <a:rPr lang="uk-UA" dirty="0" err="1"/>
              <a:t>мелатонина</a:t>
            </a:r>
            <a:r>
              <a:rPr lang="uk-UA" dirty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dirty="0"/>
              <a:t> </a:t>
            </a:r>
            <a:r>
              <a:rPr lang="uk-UA" dirty="0" err="1"/>
              <a:t>Корреляция</a:t>
            </a:r>
            <a:r>
              <a:rPr lang="uk-UA" dirty="0"/>
              <a:t> </a:t>
            </a:r>
            <a:r>
              <a:rPr lang="uk-UA" dirty="0" err="1"/>
              <a:t>ночного</a:t>
            </a:r>
            <a:r>
              <a:rPr lang="uk-UA" dirty="0"/>
              <a:t>  пика  </a:t>
            </a:r>
            <a:r>
              <a:rPr lang="uk-UA" dirty="0" err="1"/>
              <a:t>секреции</a:t>
            </a:r>
            <a:r>
              <a:rPr lang="uk-UA" dirty="0"/>
              <a:t>  </a:t>
            </a:r>
            <a:r>
              <a:rPr lang="uk-UA" dirty="0" err="1"/>
              <a:t>мелатонина</a:t>
            </a:r>
            <a:r>
              <a:rPr lang="uk-UA" dirty="0"/>
              <a:t>  с  </a:t>
            </a:r>
            <a:r>
              <a:rPr lang="uk-UA" dirty="0" err="1"/>
              <a:t>ночными</a:t>
            </a:r>
            <a:r>
              <a:rPr lang="uk-UA" dirty="0"/>
              <a:t>  </a:t>
            </a:r>
            <a:r>
              <a:rPr lang="uk-UA" dirty="0" err="1"/>
              <a:t>импульсами</a:t>
            </a:r>
            <a:r>
              <a:rPr lang="uk-UA" dirty="0"/>
              <a:t> </a:t>
            </a:r>
            <a:r>
              <a:rPr lang="uk-UA" dirty="0" err="1"/>
              <a:t>магнитного</a:t>
            </a:r>
            <a:r>
              <a:rPr lang="uk-UA" dirty="0"/>
              <a:t> поля </a:t>
            </a:r>
            <a:r>
              <a:rPr lang="uk-UA" dirty="0" err="1"/>
              <a:t>Земли</a:t>
            </a:r>
            <a:r>
              <a:rPr lang="uk-UA" dirty="0"/>
              <a:t>, </a:t>
            </a:r>
            <a:r>
              <a:rPr lang="uk-UA" dirty="0" err="1"/>
              <a:t>около</a:t>
            </a:r>
            <a:r>
              <a:rPr lang="uk-UA" dirty="0"/>
              <a:t> 2 </a:t>
            </a:r>
            <a:r>
              <a:rPr lang="uk-UA" dirty="0" err="1"/>
              <a:t>часов</a:t>
            </a:r>
            <a:r>
              <a:rPr lang="uk-UA" dirty="0"/>
              <a:t> </a:t>
            </a:r>
            <a:r>
              <a:rPr lang="uk-UA" dirty="0" err="1"/>
              <a:t>ночи</a:t>
            </a:r>
            <a:endParaRPr lang="uk-UA" dirty="0"/>
          </a:p>
        </p:txBody>
      </p:sp>
      <p:pic>
        <p:nvPicPr>
          <p:cNvPr id="25604" name="Picture 2" descr="C:\Users\МКС\Desktop\Епіфіз все\магнит.gif">
            <a:extLst>
              <a:ext uri="{FF2B5EF4-FFF2-40B4-BE49-F238E27FC236}">
                <a16:creationId xmlns:a16="http://schemas.microsoft.com/office/drawing/2014/main" id="{EEB869D2-022A-4C55-8030-D59A23251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0"/>
            <a:ext cx="48006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>
            <a:extLst>
              <a:ext uri="{FF2B5EF4-FFF2-40B4-BE49-F238E27FC236}">
                <a16:creationId xmlns:a16="http://schemas.microsoft.com/office/drawing/2014/main" id="{CBDA9E2F-AA89-4DF7-9A54-9B76D813A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352800"/>
            <a:ext cx="8229600" cy="1143000"/>
          </a:xfrm>
        </p:spPr>
        <p:txBody>
          <a:bodyPr/>
          <a:lstStyle/>
          <a:p>
            <a:pPr algn="ctr"/>
            <a:r>
              <a:rPr lang="uk-UA" altLang="en-US"/>
              <a:t>Спасибо за внимание</a:t>
            </a:r>
          </a:p>
        </p:txBody>
      </p:sp>
      <p:sp>
        <p:nvSpPr>
          <p:cNvPr id="26627" name="Содержимое 2">
            <a:extLst>
              <a:ext uri="{FF2B5EF4-FFF2-40B4-BE49-F238E27FC236}">
                <a16:creationId xmlns:a16="http://schemas.microsoft.com/office/drawing/2014/main" id="{DA6989F0-DD4F-4D04-BA62-DB2B672BE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BBE55CE9-49D0-4F3D-B21A-EB531D608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68563"/>
            <a:ext cx="8229600" cy="4389437"/>
          </a:xfrm>
        </p:spPr>
        <p:txBody>
          <a:bodyPr>
            <a:normAutofit fontScale="6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uk-UA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uk-UA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uk-UA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uk-UA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uk-UA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uk-UA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uk-UA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uk-UA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uk-UA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uk-UA" sz="3100" b="1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3100" b="1" dirty="0">
                <a:latin typeface="Times New Roman" pitchFamily="18" charset="0"/>
                <a:cs typeface="Times New Roman" pitchFamily="18" charset="0"/>
              </a:rPr>
              <a:t>     ЭПИФИЗ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шишковидная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пинеальная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железа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небольшое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расположенное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позвоночных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под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кожей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головы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глубине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мозга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функционирует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либо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качестве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воспринимающего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свет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органа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либо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железа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внутренней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секреции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активность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которой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зависит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освещенности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147" name="Picture 3" descr="C:\Users\МКС\Desktop\Епіфіз все\15_corpora_quad_P1141738mdlabeled.jpg">
            <a:extLst>
              <a:ext uri="{FF2B5EF4-FFF2-40B4-BE49-F238E27FC236}">
                <a16:creationId xmlns:a16="http://schemas.microsoft.com/office/drawing/2014/main" id="{CDCD441F-EF93-4932-8223-492150758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8600"/>
            <a:ext cx="44958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:a16="http://schemas.microsoft.com/office/drawing/2014/main" id="{ECAE44CD-3D7A-4C12-A19B-3C9E14E9E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altLang="en-US"/>
          </a:p>
        </p:txBody>
      </p:sp>
      <p:pic>
        <p:nvPicPr>
          <p:cNvPr id="7171" name="Содержимое 3" descr="m4.jpg">
            <a:extLst>
              <a:ext uri="{FF2B5EF4-FFF2-40B4-BE49-F238E27FC236}">
                <a16:creationId xmlns:a16="http://schemas.microsoft.com/office/drawing/2014/main" id="{BA6691B1-495B-463F-BA84-26942E8490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838200"/>
            <a:ext cx="8077200" cy="572928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3927BE1B-3828-489D-B357-877C16597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381000"/>
            <a:ext cx="7162800" cy="2332038"/>
          </a:xfrm>
        </p:spPr>
        <p:txBody>
          <a:bodyPr>
            <a:normAutofit fontScale="2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uk-UA" b="1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uk-UA" b="1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uk-UA" b="1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uk-UA" b="1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uk-UA" b="1" dirty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8000" b="1" dirty="0" err="1"/>
              <a:t>Интересные</a:t>
            </a:r>
            <a:r>
              <a:rPr lang="uk-UA" sz="8000" b="1" dirty="0"/>
              <a:t> </a:t>
            </a:r>
            <a:r>
              <a:rPr lang="uk-UA" sz="8000" b="1" dirty="0" err="1"/>
              <a:t>факты</a:t>
            </a:r>
            <a:r>
              <a:rPr lang="uk-UA" sz="8000" b="1" dirty="0"/>
              <a:t> об </a:t>
            </a:r>
            <a:r>
              <a:rPr lang="uk-UA" sz="8000" b="1" dirty="0" err="1"/>
              <a:t>эпифизе</a:t>
            </a:r>
            <a:endParaRPr lang="uk-UA" sz="80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sz="8000" b="1" dirty="0" err="1">
                <a:latin typeface="Times New Roman" pitchFamily="18" charset="0"/>
                <a:cs typeface="Times New Roman" pitchFamily="18" charset="0"/>
              </a:rPr>
              <a:t>Шишковидное</a:t>
            </a:r>
            <a:r>
              <a:rPr lang="uk-UA" sz="8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8000" b="1" dirty="0" err="1">
                <a:latin typeface="Times New Roman" pitchFamily="18" charset="0"/>
                <a:cs typeface="Times New Roman" pitchFamily="18" charset="0"/>
              </a:rPr>
              <a:t>тело</a:t>
            </a:r>
            <a:r>
              <a:rPr lang="uk-UA" sz="8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8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8000" dirty="0" err="1">
                <a:latin typeface="Times New Roman" pitchFamily="18" charset="0"/>
                <a:cs typeface="Times New Roman" pitchFamily="18" charset="0"/>
              </a:rPr>
              <a:t>эпифиз</a:t>
            </a:r>
            <a:r>
              <a:rPr lang="uk-UA" sz="8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8000" dirty="0" err="1">
                <a:latin typeface="Times New Roman" pitchFamily="18" charset="0"/>
                <a:cs typeface="Times New Roman" pitchFamily="18" charset="0"/>
              </a:rPr>
              <a:t>пинеальная</a:t>
            </a:r>
            <a:r>
              <a:rPr lang="uk-UA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8000" dirty="0" err="1">
                <a:latin typeface="Times New Roman" pitchFamily="18" charset="0"/>
                <a:cs typeface="Times New Roman" pitchFamily="18" charset="0"/>
              </a:rPr>
              <a:t>железа</a:t>
            </a:r>
            <a:r>
              <a:rPr lang="uk-UA" sz="8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8000" dirty="0" err="1">
                <a:latin typeface="Times New Roman" pitchFamily="18" charset="0"/>
                <a:cs typeface="Times New Roman" pitchFamily="18" charset="0"/>
              </a:rPr>
              <a:t>верхний</a:t>
            </a:r>
            <a:r>
              <a:rPr lang="uk-UA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8000" dirty="0" err="1">
                <a:latin typeface="Times New Roman" pitchFamily="18" charset="0"/>
                <a:cs typeface="Times New Roman" pitchFamily="18" charset="0"/>
              </a:rPr>
              <a:t>мозговой</a:t>
            </a:r>
            <a:r>
              <a:rPr lang="uk-UA" sz="8000" dirty="0">
                <a:latin typeface="Times New Roman" pitchFamily="18" charset="0"/>
                <a:cs typeface="Times New Roman" pitchFamily="18" charset="0"/>
              </a:rPr>
              <a:t> придаток) - </a:t>
            </a:r>
            <a:r>
              <a:rPr lang="uk-UA" sz="8000" dirty="0" err="1"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uk-UA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8000" dirty="0" err="1">
                <a:latin typeface="Times New Roman" pitchFamily="18" charset="0"/>
                <a:cs typeface="Times New Roman" pitchFamily="18" charset="0"/>
              </a:rPr>
              <a:t>небольшое</a:t>
            </a:r>
            <a:r>
              <a:rPr lang="uk-UA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8000" dirty="0" err="1">
                <a:latin typeface="Times New Roman" pitchFamily="18" charset="0"/>
                <a:cs typeface="Times New Roman" pitchFamily="18" charset="0"/>
              </a:rPr>
              <a:t>овальное</a:t>
            </a:r>
            <a:r>
              <a:rPr lang="uk-UA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8000" dirty="0" err="1">
                <a:latin typeface="Times New Roman" pitchFamily="18" charset="0"/>
                <a:cs typeface="Times New Roman" pitchFamily="18" charset="0"/>
              </a:rPr>
              <a:t>железистое</a:t>
            </a:r>
            <a:r>
              <a:rPr lang="uk-UA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8000" dirty="0" err="1"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uk-UA" sz="8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8000" dirty="0" err="1">
                <a:latin typeface="Times New Roman" pitchFamily="18" charset="0"/>
                <a:cs typeface="Times New Roman" pitchFamily="18" charset="0"/>
              </a:rPr>
              <a:t>которое</a:t>
            </a:r>
            <a:r>
              <a:rPr lang="uk-UA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8000" dirty="0" err="1">
                <a:latin typeface="Times New Roman" pitchFamily="18" charset="0"/>
                <a:cs typeface="Times New Roman" pitchFamily="18" charset="0"/>
              </a:rPr>
              <a:t>относится</a:t>
            </a:r>
            <a:r>
              <a:rPr lang="uk-UA" sz="8000" dirty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uk-UA" sz="8000" dirty="0" err="1">
                <a:latin typeface="Times New Roman" pitchFamily="18" charset="0"/>
                <a:cs typeface="Times New Roman" pitchFamily="18" charset="0"/>
              </a:rPr>
              <a:t>промежуточному</a:t>
            </a:r>
            <a:r>
              <a:rPr lang="uk-UA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8000" dirty="0" err="1">
                <a:latin typeface="Times New Roman" pitchFamily="18" charset="0"/>
                <a:cs typeface="Times New Roman" pitchFamily="18" charset="0"/>
              </a:rPr>
              <a:t>мозгу</a:t>
            </a:r>
            <a:r>
              <a:rPr lang="uk-UA" sz="80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uk-UA" sz="8000" dirty="0" err="1">
                <a:latin typeface="Times New Roman" pitchFamily="18" charset="0"/>
                <a:cs typeface="Times New Roman" pitchFamily="18" charset="0"/>
              </a:rPr>
              <a:t>располагается</a:t>
            </a:r>
            <a:r>
              <a:rPr lang="uk-UA" sz="8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sz="8000" dirty="0" err="1">
                <a:latin typeface="Times New Roman" pitchFamily="18" charset="0"/>
                <a:cs typeface="Times New Roman" pitchFamily="18" charset="0"/>
              </a:rPr>
              <a:t>неглубокой</a:t>
            </a:r>
            <a:r>
              <a:rPr lang="uk-UA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8000" dirty="0" err="1">
                <a:latin typeface="Times New Roman" pitchFamily="18" charset="0"/>
                <a:cs typeface="Times New Roman" pitchFamily="18" charset="0"/>
              </a:rPr>
              <a:t>борозде</a:t>
            </a:r>
            <a:r>
              <a:rPr lang="uk-UA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8000" dirty="0" err="1">
                <a:latin typeface="Times New Roman" pitchFamily="18" charset="0"/>
                <a:cs typeface="Times New Roman" pitchFamily="18" charset="0"/>
              </a:rPr>
              <a:t>между</a:t>
            </a:r>
            <a:r>
              <a:rPr lang="uk-UA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8000" dirty="0" err="1">
                <a:latin typeface="Times New Roman" pitchFamily="18" charset="0"/>
                <a:cs typeface="Times New Roman" pitchFamily="18" charset="0"/>
              </a:rPr>
              <a:t>верхними</a:t>
            </a:r>
            <a:r>
              <a:rPr lang="uk-UA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8000" dirty="0" err="1">
                <a:latin typeface="Times New Roman" pitchFamily="18" charset="0"/>
                <a:cs typeface="Times New Roman" pitchFamily="18" charset="0"/>
              </a:rPr>
              <a:t>холмиками</a:t>
            </a:r>
            <a:r>
              <a:rPr lang="uk-UA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8000" dirty="0" err="1">
                <a:latin typeface="Times New Roman" pitchFamily="18" charset="0"/>
                <a:cs typeface="Times New Roman" pitchFamily="18" charset="0"/>
              </a:rPr>
              <a:t>среднего</a:t>
            </a:r>
            <a:r>
              <a:rPr lang="uk-UA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8000" dirty="0" err="1">
                <a:latin typeface="Times New Roman" pitchFamily="18" charset="0"/>
                <a:cs typeface="Times New Roman" pitchFamily="18" charset="0"/>
              </a:rPr>
              <a:t>мозга</a:t>
            </a:r>
            <a:r>
              <a:rPr lang="uk-UA" sz="8000" dirty="0">
                <a:latin typeface="Times New Roman" pitchFamily="18" charset="0"/>
                <a:cs typeface="Times New Roman" pitchFamily="18" charset="0"/>
              </a:rPr>
              <a:t> и над таламусом.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sz="8000" i="1" dirty="0" err="1">
                <a:latin typeface="Times New Roman" pitchFamily="18" charset="0"/>
                <a:cs typeface="Times New Roman" pitchFamily="18" charset="0"/>
              </a:rPr>
              <a:t>Масса</a:t>
            </a:r>
            <a:r>
              <a:rPr lang="uk-UA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8000" dirty="0" err="1">
                <a:latin typeface="Times New Roman" pitchFamily="18" charset="0"/>
                <a:cs typeface="Times New Roman" pitchFamily="18" charset="0"/>
              </a:rPr>
              <a:t>железы</a:t>
            </a:r>
            <a:r>
              <a:rPr lang="uk-UA" sz="8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uk-UA" sz="8000" dirty="0" err="1">
                <a:latin typeface="Times New Roman" pitchFamily="18" charset="0"/>
                <a:cs typeface="Times New Roman" pitchFamily="18" charset="0"/>
              </a:rPr>
              <a:t>взрослого</a:t>
            </a:r>
            <a:r>
              <a:rPr lang="uk-UA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8000" dirty="0" err="1">
                <a:latin typeface="Times New Roman" pitchFamily="18" charset="0"/>
                <a:cs typeface="Times New Roman" pitchFamily="18" charset="0"/>
              </a:rPr>
              <a:t>человека</a:t>
            </a:r>
            <a:r>
              <a:rPr lang="uk-UA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8000" dirty="0" err="1">
                <a:latin typeface="Times New Roman" pitchFamily="18" charset="0"/>
                <a:cs typeface="Times New Roman" pitchFamily="18" charset="0"/>
              </a:rPr>
              <a:t>около</a:t>
            </a:r>
            <a:r>
              <a:rPr lang="uk-UA" sz="8000" dirty="0">
                <a:latin typeface="Times New Roman" pitchFamily="18" charset="0"/>
                <a:cs typeface="Times New Roman" pitchFamily="18" charset="0"/>
              </a:rPr>
              <a:t> 0,2 г, </a:t>
            </a:r>
            <a:r>
              <a:rPr lang="uk-UA" sz="8000" i="1" dirty="0" err="1">
                <a:latin typeface="Times New Roman" pitchFamily="18" charset="0"/>
                <a:cs typeface="Times New Roman" pitchFamily="18" charset="0"/>
              </a:rPr>
              <a:t>длина</a:t>
            </a:r>
            <a:r>
              <a:rPr lang="uk-UA" sz="8000" dirty="0">
                <a:latin typeface="Times New Roman" pitchFamily="18" charset="0"/>
                <a:cs typeface="Times New Roman" pitchFamily="18" charset="0"/>
              </a:rPr>
              <a:t> 8-15 мм, </a:t>
            </a:r>
            <a:r>
              <a:rPr lang="uk-UA" sz="8000" i="1" dirty="0">
                <a:latin typeface="Times New Roman" pitchFamily="18" charset="0"/>
                <a:cs typeface="Times New Roman" pitchFamily="18" charset="0"/>
              </a:rPr>
              <a:t>ширина</a:t>
            </a:r>
            <a:r>
              <a:rPr lang="uk-UA" sz="8000" dirty="0">
                <a:latin typeface="Times New Roman" pitchFamily="18" charset="0"/>
                <a:cs typeface="Times New Roman" pitchFamily="18" charset="0"/>
              </a:rPr>
              <a:t> 6-10 мм, </a:t>
            </a:r>
            <a:r>
              <a:rPr lang="uk-UA" sz="8000" i="1" dirty="0" err="1">
                <a:latin typeface="Times New Roman" pitchFamily="18" charset="0"/>
                <a:cs typeface="Times New Roman" pitchFamily="18" charset="0"/>
              </a:rPr>
              <a:t>толщина</a:t>
            </a:r>
            <a:r>
              <a:rPr lang="uk-UA" sz="8000" dirty="0">
                <a:latin typeface="Times New Roman" pitchFamily="18" charset="0"/>
                <a:cs typeface="Times New Roman" pitchFamily="18" charset="0"/>
              </a:rPr>
              <a:t> 4-6 мм.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uk-UA" dirty="0"/>
          </a:p>
        </p:txBody>
      </p:sp>
      <p:pic>
        <p:nvPicPr>
          <p:cNvPr id="10243" name="Picture 2" descr="C:\Users\МКС\Desktop\Епіфіз все\pinealbrainstem.jpg">
            <a:extLst>
              <a:ext uri="{FF2B5EF4-FFF2-40B4-BE49-F238E27FC236}">
                <a16:creationId xmlns:a16="http://schemas.microsoft.com/office/drawing/2014/main" id="{BB8D27F7-554E-4274-8EB0-17CF99D52D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276600"/>
            <a:ext cx="5105400" cy="317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>
            <a:extLst>
              <a:ext uri="{FF2B5EF4-FFF2-40B4-BE49-F238E27FC236}">
                <a16:creationId xmlns:a16="http://schemas.microsoft.com/office/drawing/2014/main" id="{1A1A1F90-1266-4249-A758-90DCF769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altLang="en-US"/>
          </a:p>
        </p:txBody>
      </p:sp>
      <p:sp>
        <p:nvSpPr>
          <p:cNvPr id="11267" name="Содержимое 2">
            <a:extLst>
              <a:ext uri="{FF2B5EF4-FFF2-40B4-BE49-F238E27FC236}">
                <a16:creationId xmlns:a16="http://schemas.microsoft.com/office/drawing/2014/main" id="{FF1757B0-C093-4E71-85D5-638E3D66B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altLang="en-US"/>
              <a:t>В 1695 году в Москве врач В. Юровский представил к защите  диссертацию</a:t>
            </a:r>
            <a:r>
              <a:rPr lang="en-US" altLang="en-US"/>
              <a:t> </a:t>
            </a:r>
            <a:r>
              <a:rPr lang="uk-UA" altLang="en-US"/>
              <a:t>о шишковидной железе. На основании своих  анатомических  исследований  автор</a:t>
            </a:r>
            <a:r>
              <a:rPr lang="en-US" altLang="en-US"/>
              <a:t> </a:t>
            </a:r>
            <a:r>
              <a:rPr lang="uk-UA" altLang="en-US"/>
              <a:t>опровергал взгляды древних философов о </a:t>
            </a:r>
            <a:r>
              <a:rPr lang="uk-UA" altLang="en-US" b="1"/>
              <a:t>локализации  разума  в  эпифизе.</a:t>
            </a:r>
          </a:p>
        </p:txBody>
      </p:sp>
      <p:pic>
        <p:nvPicPr>
          <p:cNvPr id="11268" name="Рисунок 3" descr="295px-Brow_Chakra_Rajasthan_18th_Century.jpg">
            <a:extLst>
              <a:ext uri="{FF2B5EF4-FFF2-40B4-BE49-F238E27FC236}">
                <a16:creationId xmlns:a16="http://schemas.microsoft.com/office/drawing/2014/main" id="{5E18D8C0-70BF-4DC5-B2EA-D21FE37BA1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343400"/>
            <a:ext cx="280987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Содержимое 2">
            <a:extLst>
              <a:ext uri="{FF2B5EF4-FFF2-40B4-BE49-F238E27FC236}">
                <a16:creationId xmlns:a16="http://schemas.microsoft.com/office/drawing/2014/main" id="{9A6743E9-3903-4CA0-B4CA-6BE95079C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43000"/>
            <a:ext cx="8001000" cy="4876800"/>
          </a:xfrm>
        </p:spPr>
        <p:txBody>
          <a:bodyPr/>
          <a:lstStyle/>
          <a:p>
            <a:r>
              <a:rPr lang="uk-UA" altLang="en-US" sz="2000"/>
              <a:t>Снаружи шишковидное тело покрыто мягкой соединительнотканной оболочкой мозга, которая содержит множество анастомозируюших (соединяющихся между собой) кровеносных сосудов. </a:t>
            </a:r>
          </a:p>
          <a:p>
            <a:r>
              <a:rPr lang="uk-UA" altLang="en-US" sz="2000"/>
              <a:t>Клеточными элементами паренхимы являются специализированные железистые клетки - </a:t>
            </a:r>
            <a:r>
              <a:rPr lang="uk-UA" altLang="en-US" sz="2000" b="1"/>
              <a:t>пинеоциты</a:t>
            </a:r>
            <a:r>
              <a:rPr lang="uk-UA" altLang="en-US" sz="2000"/>
              <a:t> и глиальные клетки - </a:t>
            </a:r>
            <a:r>
              <a:rPr lang="uk-UA" altLang="en-US" sz="2000" b="1"/>
              <a:t>глиоциты.</a:t>
            </a:r>
            <a:r>
              <a:rPr lang="uk-UA" altLang="en-US" sz="2000"/>
              <a:t> </a:t>
            </a:r>
          </a:p>
        </p:txBody>
      </p:sp>
      <p:pic>
        <p:nvPicPr>
          <p:cNvPr id="12292" name="Рисунок 3" descr="pinealgland.jpg">
            <a:extLst>
              <a:ext uri="{FF2B5EF4-FFF2-40B4-BE49-F238E27FC236}">
                <a16:creationId xmlns:a16="http://schemas.microsoft.com/office/drawing/2014/main" id="{A8DCE9C5-75DB-4976-8565-D206771545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657600"/>
            <a:ext cx="4267200" cy="229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Рисунок 4" descr="pin42he.jpg">
            <a:extLst>
              <a:ext uri="{FF2B5EF4-FFF2-40B4-BE49-F238E27FC236}">
                <a16:creationId xmlns:a16="http://schemas.microsoft.com/office/drawing/2014/main" id="{8AAE79FD-693B-44E1-A7B9-2D3F65BBA2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505200"/>
            <a:ext cx="3676650" cy="294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>
            <a:extLst>
              <a:ext uri="{FF2B5EF4-FFF2-40B4-BE49-F238E27FC236}">
                <a16:creationId xmlns:a16="http://schemas.microsoft.com/office/drawing/2014/main" id="{5DD0FC4F-DFAD-431F-AFD5-E30C9B06B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altLang="en-US"/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2B851EA1-6556-43D6-9ED9-9A86E29F7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  <a:noFill/>
          <a:scene3d>
            <a:camera prst="orthographicFront"/>
            <a:lightRig rig="threePt" dir="t"/>
          </a:scene3d>
          <a:sp3d extrusionH="76200">
            <a:extrusionClr>
              <a:srgbClr val="7030A0"/>
            </a:extrusionClr>
          </a:sp3d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uk-UA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uk-UA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dirty="0"/>
              <a:t>        </a:t>
            </a:r>
            <a:r>
              <a:rPr lang="uk-UA" dirty="0" err="1"/>
              <a:t>Серотонин</a:t>
            </a:r>
            <a:endParaRPr lang="uk-UA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uk-UA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dirty="0" err="1"/>
              <a:t>Эпифиз</a:t>
            </a:r>
            <a:r>
              <a:rPr lang="uk-UA" dirty="0"/>
              <a:t> </a:t>
            </a:r>
            <a:r>
              <a:rPr lang="uk-UA" dirty="0" err="1"/>
              <a:t>вырабатывает</a:t>
            </a:r>
            <a:r>
              <a:rPr lang="uk-UA" dirty="0"/>
              <a:t> в первую </a:t>
            </a:r>
            <a:r>
              <a:rPr lang="uk-UA" dirty="0" err="1"/>
              <a:t>очередь</a:t>
            </a:r>
            <a:r>
              <a:rPr lang="uk-UA" dirty="0"/>
              <a:t> </a:t>
            </a:r>
            <a:r>
              <a:rPr lang="uk-UA" b="1" dirty="0" err="1"/>
              <a:t>серотонин</a:t>
            </a:r>
            <a:r>
              <a:rPr lang="uk-UA" dirty="0"/>
              <a:t> и </a:t>
            </a:r>
            <a:r>
              <a:rPr lang="uk-UA" b="1" dirty="0" err="1"/>
              <a:t>мелатонин</a:t>
            </a:r>
            <a:r>
              <a:rPr lang="uk-UA" dirty="0"/>
              <a:t>, а </a:t>
            </a:r>
            <a:r>
              <a:rPr lang="uk-UA" dirty="0" err="1"/>
              <a:t>также</a:t>
            </a:r>
            <a:r>
              <a:rPr lang="uk-UA" dirty="0"/>
              <a:t> </a:t>
            </a:r>
            <a:r>
              <a:rPr lang="uk-UA" dirty="0" err="1"/>
              <a:t>норадреналин</a:t>
            </a:r>
            <a:r>
              <a:rPr lang="uk-UA" dirty="0"/>
              <a:t>, </a:t>
            </a:r>
            <a:r>
              <a:rPr lang="uk-UA" dirty="0" err="1"/>
              <a:t>гистамин</a:t>
            </a:r>
            <a:r>
              <a:rPr lang="uk-UA" dirty="0"/>
              <a:t>. В </a:t>
            </a:r>
            <a:r>
              <a:rPr lang="uk-UA" dirty="0" err="1"/>
              <a:t>эпифизе</a:t>
            </a:r>
            <a:r>
              <a:rPr lang="uk-UA" dirty="0"/>
              <a:t> </a:t>
            </a:r>
            <a:r>
              <a:rPr lang="uk-UA" dirty="0" err="1"/>
              <a:t>обнаружены</a:t>
            </a:r>
            <a:r>
              <a:rPr lang="uk-UA" dirty="0"/>
              <a:t> </a:t>
            </a:r>
            <a:r>
              <a:rPr lang="uk-UA" dirty="0" err="1"/>
              <a:t>пептидные</a:t>
            </a:r>
            <a:r>
              <a:rPr lang="uk-UA" dirty="0"/>
              <a:t> </a:t>
            </a:r>
            <a:r>
              <a:rPr lang="uk-UA" dirty="0" err="1"/>
              <a:t>гормоны</a:t>
            </a:r>
            <a:r>
              <a:rPr lang="uk-UA" dirty="0"/>
              <a:t> и </a:t>
            </a:r>
            <a:r>
              <a:rPr lang="uk-UA" dirty="0" err="1"/>
              <a:t>биогенные</a:t>
            </a:r>
            <a:r>
              <a:rPr lang="uk-UA" dirty="0"/>
              <a:t> </a:t>
            </a:r>
            <a:r>
              <a:rPr lang="uk-UA" dirty="0" err="1"/>
              <a:t>амины</a:t>
            </a:r>
            <a:r>
              <a:rPr lang="uk-UA" dirty="0"/>
              <a:t>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dirty="0" err="1"/>
              <a:t>Основной</a:t>
            </a:r>
            <a:r>
              <a:rPr lang="uk-UA" dirty="0"/>
              <a:t> </a:t>
            </a:r>
            <a:r>
              <a:rPr lang="uk-UA" dirty="0" err="1"/>
              <a:t>функцией</a:t>
            </a:r>
            <a:r>
              <a:rPr lang="uk-UA" dirty="0"/>
              <a:t> </a:t>
            </a:r>
            <a:r>
              <a:rPr lang="uk-UA" dirty="0" err="1"/>
              <a:t>эпифиза</a:t>
            </a:r>
            <a:r>
              <a:rPr lang="uk-UA" dirty="0"/>
              <a:t> </a:t>
            </a:r>
            <a:r>
              <a:rPr lang="uk-UA" dirty="0" err="1"/>
              <a:t>является</a:t>
            </a:r>
            <a:r>
              <a:rPr lang="uk-UA" dirty="0"/>
              <a:t>: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uk-UA" dirty="0"/>
              <a:t> </a:t>
            </a:r>
            <a:r>
              <a:rPr lang="uk-UA" dirty="0" err="1"/>
              <a:t>регуляция</a:t>
            </a:r>
            <a:r>
              <a:rPr lang="uk-UA" dirty="0"/>
              <a:t> </a:t>
            </a:r>
            <a:r>
              <a:rPr lang="uk-UA" dirty="0" err="1"/>
              <a:t>циркадных</a:t>
            </a:r>
            <a:r>
              <a:rPr lang="uk-UA" dirty="0"/>
              <a:t> (</a:t>
            </a:r>
            <a:r>
              <a:rPr lang="uk-UA" dirty="0" err="1"/>
              <a:t>суточных</a:t>
            </a:r>
            <a:r>
              <a:rPr lang="uk-UA" dirty="0"/>
              <a:t>) </a:t>
            </a:r>
            <a:r>
              <a:rPr lang="uk-UA" dirty="0" err="1"/>
              <a:t>биологических</a:t>
            </a:r>
            <a:r>
              <a:rPr lang="uk-UA" dirty="0"/>
              <a:t> </a:t>
            </a:r>
            <a:r>
              <a:rPr lang="uk-UA" dirty="0" err="1"/>
              <a:t>ритмов</a:t>
            </a:r>
            <a:r>
              <a:rPr lang="uk-UA" dirty="0"/>
              <a:t>,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uk-UA" dirty="0" err="1"/>
              <a:t>эндокринных</a:t>
            </a:r>
            <a:r>
              <a:rPr lang="uk-UA" dirty="0"/>
              <a:t> </a:t>
            </a:r>
            <a:r>
              <a:rPr lang="uk-UA" dirty="0" err="1"/>
              <a:t>функций</a:t>
            </a:r>
            <a:r>
              <a:rPr lang="uk-UA" dirty="0"/>
              <a:t>,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uk-UA" dirty="0" err="1"/>
              <a:t>метаболизма</a:t>
            </a:r>
            <a:r>
              <a:rPr lang="uk-UA" dirty="0"/>
              <a:t> (</a:t>
            </a:r>
            <a:r>
              <a:rPr lang="uk-UA" dirty="0" err="1"/>
              <a:t>обмена</a:t>
            </a:r>
            <a:r>
              <a:rPr lang="uk-UA" dirty="0"/>
              <a:t> </a:t>
            </a:r>
            <a:r>
              <a:rPr lang="uk-UA" dirty="0" err="1"/>
              <a:t>веществ</a:t>
            </a:r>
            <a:r>
              <a:rPr lang="uk-UA" dirty="0"/>
              <a:t>),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uk-UA" dirty="0"/>
              <a:t> </a:t>
            </a:r>
            <a:r>
              <a:rPr lang="uk-UA" dirty="0" err="1"/>
              <a:t>приспособление</a:t>
            </a:r>
            <a:r>
              <a:rPr lang="uk-UA" dirty="0"/>
              <a:t> </a:t>
            </a:r>
            <a:r>
              <a:rPr lang="uk-UA" dirty="0" err="1"/>
              <a:t>организма</a:t>
            </a:r>
            <a:r>
              <a:rPr lang="uk-UA" dirty="0"/>
              <a:t> к </a:t>
            </a:r>
            <a:r>
              <a:rPr lang="uk-UA" dirty="0" err="1"/>
              <a:t>меняющимся</a:t>
            </a:r>
            <a:r>
              <a:rPr lang="uk-UA" dirty="0"/>
              <a:t> </a:t>
            </a:r>
            <a:r>
              <a:rPr lang="uk-UA" dirty="0" err="1"/>
              <a:t>условиям</a:t>
            </a:r>
            <a:r>
              <a:rPr lang="uk-UA" dirty="0"/>
              <a:t> </a:t>
            </a:r>
            <a:r>
              <a:rPr lang="uk-UA" dirty="0" err="1"/>
              <a:t>освещенности</a:t>
            </a:r>
            <a:r>
              <a:rPr lang="uk-UA" dirty="0"/>
              <a:t>.</a:t>
            </a:r>
          </a:p>
        </p:txBody>
      </p:sp>
      <p:pic>
        <p:nvPicPr>
          <p:cNvPr id="13318" name="Picture 2" descr="C:\Users\МКС\Desktop\Епіфіз все\серотонин.png">
            <a:extLst>
              <a:ext uri="{FF2B5EF4-FFF2-40B4-BE49-F238E27FC236}">
                <a16:creationId xmlns:a16="http://schemas.microsoft.com/office/drawing/2014/main" id="{423340B0-1BE0-4CDA-A957-C3C5DB9E20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0"/>
            <a:ext cx="3886200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3" descr="C:\Users\МКС\Desktop\Епіфіз все\мелатонин.gif">
            <a:extLst>
              <a:ext uri="{FF2B5EF4-FFF2-40B4-BE49-F238E27FC236}">
                <a16:creationId xmlns:a16="http://schemas.microsoft.com/office/drawing/2014/main" id="{B0205BC0-6D81-4BDE-8BFB-6A2098209F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0"/>
            <a:ext cx="38481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>
            <a:extLst>
              <a:ext uri="{FF2B5EF4-FFF2-40B4-BE49-F238E27FC236}">
                <a16:creationId xmlns:a16="http://schemas.microsoft.com/office/drawing/2014/main" id="{94138D09-7FFF-47BE-B0DF-6E8F82192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altLang="en-US"/>
          </a:p>
        </p:txBody>
      </p:sp>
      <p:pic>
        <p:nvPicPr>
          <p:cNvPr id="14339" name="Содержимое 3" descr="Околощитовидные железы. Паратирин. Паратгормон. Кальцитриол.">
            <a:extLst>
              <a:ext uri="{FF2B5EF4-FFF2-40B4-BE49-F238E27FC236}">
                <a16:creationId xmlns:a16="http://schemas.microsoft.com/office/drawing/2014/main" id="{FB2AB99C-9F2A-4845-8F04-99E702A7D2A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228600"/>
            <a:ext cx="8382000" cy="6096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>
            <a:extLst>
              <a:ext uri="{FF2B5EF4-FFF2-40B4-BE49-F238E27FC236}">
                <a16:creationId xmlns:a16="http://schemas.microsoft.com/office/drawing/2014/main" id="{FEFD981F-7347-410F-AF0B-C64EBF3DD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altLang="en-US"/>
          </a:p>
        </p:txBody>
      </p:sp>
      <p:pic>
        <p:nvPicPr>
          <p:cNvPr id="15363" name="Содержимое 3" descr="melatonin.jpg">
            <a:extLst>
              <a:ext uri="{FF2B5EF4-FFF2-40B4-BE49-F238E27FC236}">
                <a16:creationId xmlns:a16="http://schemas.microsoft.com/office/drawing/2014/main" id="{28A55C00-2907-485B-B15C-C2F33DE814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6705600" cy="4997450"/>
          </a:xfrm>
        </p:spPr>
      </p:pic>
      <p:sp>
        <p:nvSpPr>
          <p:cNvPr id="15364" name="TextBox 4">
            <a:extLst>
              <a:ext uri="{FF2B5EF4-FFF2-40B4-BE49-F238E27FC236}">
                <a16:creationId xmlns:a16="http://schemas.microsoft.com/office/drawing/2014/main" id="{C0AD0A0C-1652-40E5-98C7-124F1CF8F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038600"/>
            <a:ext cx="34290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just" eaLnBrk="1" hangingPunct="1"/>
            <a:r>
              <a:rPr lang="uk-UA" altLang="en-US" b="1"/>
              <a:t>Избыток света тормозит превращение серотонина в мелатонин. </a:t>
            </a:r>
          </a:p>
          <a:p>
            <a:pPr algn="just" eaLnBrk="1" hangingPunct="1"/>
            <a:r>
              <a:rPr lang="uk-UA" altLang="en-US" b="1"/>
              <a:t>В темноте, напротив, усиливается синтез мелатонина. </a:t>
            </a:r>
          </a:p>
          <a:p>
            <a:pPr algn="just" eaLnBrk="1" hangingPunct="1"/>
            <a:r>
              <a:rPr lang="uk-UA" altLang="en-US"/>
              <a:t>Этот процесс идет под влиянием ферментов, активность которых также зависит от освещенности</a:t>
            </a:r>
          </a:p>
          <a:p>
            <a:pPr eaLnBrk="1" hangingPunct="1"/>
            <a:endParaRPr lang="ru-RU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273</TotalTime>
  <Words>678</Words>
  <Application>Microsoft Office PowerPoint</Application>
  <PresentationFormat>Экран (4:3)</PresentationFormat>
  <Paragraphs>122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Эпифиз </dc:title>
  <dc:creator>МАКС</dc:creator>
  <cp:lastModifiedBy>Неизвестный пользователь</cp:lastModifiedBy>
  <cp:revision>33</cp:revision>
  <dcterms:created xsi:type="dcterms:W3CDTF">2009-10-17T19:48:14Z</dcterms:created>
  <dcterms:modified xsi:type="dcterms:W3CDTF">2019-03-14T04:24:33Z</dcterms:modified>
</cp:coreProperties>
</file>