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4" r:id="rId5"/>
    <p:sldId id="265" r:id="rId6"/>
    <p:sldId id="266" r:id="rId7"/>
    <p:sldId id="268" r:id="rId8"/>
    <p:sldId id="262" r:id="rId9"/>
    <p:sldId id="267" r:id="rId10"/>
    <p:sldId id="260" r:id="rId11"/>
    <p:sldId id="261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0C20C-C18E-4CCC-9E19-ED308FB955B8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18CD0-FBD3-4C51-8850-FA2695532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711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EEC9CC96-C4C2-4D8C-A284-27DD7D246477}" type="slidenum">
              <a:rPr lang="ru-RU" altLang="ru-RU" smtClean="0">
                <a:latin typeface="Arial" charset="0"/>
              </a:rPr>
              <a:pPr eaLnBrk="1" hangingPunct="1"/>
              <a:t>8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F4CC236A-7901-47EA-8514-8AEB64E4F0D4}" type="slidenum">
              <a:rPr lang="ru-RU" altLang="ru-RU" smtClean="0">
                <a:latin typeface="Arial" charset="0"/>
              </a:rPr>
              <a:pPr eaLnBrk="1" hangingPunct="1"/>
              <a:t>9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jpeg"/><Relationship Id="rId5" Type="http://schemas.openxmlformats.org/officeDocument/2006/relationships/image" Target="../media/image22.emf"/><Relationship Id="rId4" Type="http://schemas.openxmlformats.org/officeDocument/2006/relationships/oleObject" Target="../embeddings/Microsoft_Excel_Chart1.xls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jpeg"/><Relationship Id="rId5" Type="http://schemas.openxmlformats.org/officeDocument/2006/relationships/image" Target="../media/image26.emf"/><Relationship Id="rId4" Type="http://schemas.openxmlformats.org/officeDocument/2006/relationships/oleObject" Target="../embeddings/Microsoft_Excel_Chart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28684"/>
            <a:ext cx="7109261" cy="1202485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Красноярский государственный медицинский университет им. профессора  В.Ф. </a:t>
            </a:r>
            <a:r>
              <a:rPr lang="ru-RU" sz="3200" b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Войно-Ясенецкого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276872"/>
            <a:ext cx="6196405" cy="381983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истории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 инфекционных болезней и эпидемиологии с курсом ПО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предстоящим  75-летним юбилеем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имени профессора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В.Ф.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конференция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243408"/>
            <a:ext cx="2287761" cy="229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конференция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-243408"/>
            <a:ext cx="2287761" cy="229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конференция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0" y="-243409"/>
            <a:ext cx="2287761" cy="229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конференция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09" y="-253085"/>
            <a:ext cx="2287761" cy="229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68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5085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Студенческая наука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3285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Победители итоговых научно-студенческих конференций в 2014-2016 </a:t>
            </a:r>
            <a:r>
              <a:rPr lang="ru-RU" dirty="0" err="1" smtClean="0"/>
              <a:t>г.г</a:t>
            </a:r>
            <a:r>
              <a:rPr lang="ru-RU" dirty="0" smtClean="0"/>
              <a:t>. секция «Инфекционные болезни»: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Урсегова</a:t>
            </a:r>
            <a:r>
              <a:rPr lang="ru-RU" dirty="0" smtClean="0"/>
              <a:t> Галина</a:t>
            </a:r>
          </a:p>
          <a:p>
            <a:pPr marL="514350" indent="-514350">
              <a:buAutoNum type="arabicPeriod"/>
            </a:pPr>
            <a:r>
              <a:rPr lang="ru-RU" dirty="0" smtClean="0"/>
              <a:t>Елистратова Татьяна.</a:t>
            </a:r>
          </a:p>
          <a:p>
            <a:pPr marL="514350" indent="-514350">
              <a:buAutoNum type="arabicPeriod"/>
            </a:pPr>
            <a:r>
              <a:rPr lang="ru-RU" dirty="0" smtClean="0"/>
              <a:t>Богданова Дарья.</a:t>
            </a:r>
          </a:p>
          <a:p>
            <a:pPr marL="514350" indent="-514350">
              <a:buAutoNum type="arabicPeriod"/>
            </a:pPr>
            <a:r>
              <a:rPr lang="ru-RU" dirty="0" smtClean="0"/>
              <a:t>Анисимова Анна.</a:t>
            </a:r>
          </a:p>
          <a:p>
            <a:pPr marL="0" indent="0">
              <a:buNone/>
            </a:pPr>
            <a:r>
              <a:rPr lang="ru-RU" dirty="0" smtClean="0"/>
              <a:t>В 2015 году Елистратова </a:t>
            </a:r>
            <a:r>
              <a:rPr lang="ru-RU" dirty="0"/>
              <a:t>Т</a:t>
            </a:r>
            <a:r>
              <a:rPr lang="ru-RU" dirty="0" smtClean="0"/>
              <a:t>атьяна – победитель конкурса </a:t>
            </a:r>
            <a:r>
              <a:rPr lang="ru-RU" dirty="0"/>
              <a:t>им. проф. И.И. </a:t>
            </a:r>
            <a:r>
              <a:rPr lang="ru-RU" dirty="0" err="1"/>
              <a:t>Гительзона</a:t>
            </a:r>
            <a:endParaRPr lang="ru-RU" dirty="0"/>
          </a:p>
        </p:txBody>
      </p:sp>
      <p:pic>
        <p:nvPicPr>
          <p:cNvPr id="2052" name="Picture 4" descr="http://krasgmu.ru/sys/images/user/72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808" y="908720"/>
            <a:ext cx="1599383" cy="26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krasgmu.ru/sys/images/user/103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262" y="965745"/>
            <a:ext cx="1905000" cy="269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krasgmu.ru/sys/images/user/256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772" y="3933056"/>
            <a:ext cx="1905000" cy="283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krasgmu.ru/sys/images/user/609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802" y="4398454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01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Учебные олимпиады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700808"/>
            <a:ext cx="3250704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С 2014 года ежегодно кафедра проводит межфакультетские учебные олимпиады на темы:</a:t>
            </a:r>
          </a:p>
          <a:p>
            <a:pPr marL="0" indent="0">
              <a:buNone/>
            </a:pPr>
            <a:r>
              <a:rPr lang="ru-RU" dirty="0" smtClean="0"/>
              <a:t>1. Вирусные гепатиты.</a:t>
            </a:r>
          </a:p>
          <a:p>
            <a:pPr marL="0" indent="0">
              <a:buNone/>
            </a:pPr>
            <a:r>
              <a:rPr lang="ru-RU" dirty="0" smtClean="0"/>
              <a:t>2. Геморрагические лихорадки.</a:t>
            </a:r>
          </a:p>
          <a:p>
            <a:pPr marL="0" indent="0">
              <a:buNone/>
            </a:pPr>
            <a:r>
              <a:rPr lang="ru-RU" dirty="0" smtClean="0"/>
              <a:t>3. Кишечные инфекции.</a:t>
            </a:r>
            <a:endParaRPr lang="ru-RU" dirty="0"/>
          </a:p>
        </p:txBody>
      </p:sp>
      <p:pic>
        <p:nvPicPr>
          <p:cNvPr id="5" name="Picture 7" descr="C:\Users\Venom\Desktop\УЧЕБНАЯ ОЛИМПИАДА\IMG_50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764704"/>
            <a:ext cx="2952328" cy="191318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Venom\Desktop\УЧЕБНАЯ ОЛИМПИАДА\IMG_49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28935"/>
            <a:ext cx="3193686" cy="19138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ИСТОРИЯ КАФЕДРЫ\ОЛИМПИАДА\Олимпиада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674681"/>
            <a:ext cx="2857620" cy="210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Venom\Desktop\УЧЕБНАЯ ОЛИМПИАДА\IMG_50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505" y="4747232"/>
            <a:ext cx="2945049" cy="196336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65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17232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Кафедра инфекционных болезней и эпидемиологии с курсом ПО, 01.09.2016 год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Владелец\Desktop\Кафедра инф. болезней\2016\WP_20160905_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8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Venom\Desktop\ПОСЛЕДНИЕ ФОТО ДЛЯ ТЕП\IMG_48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2000"/>
            <a:ext cx="3744913" cy="24955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Venom\Desktop\ПОСЛЕДНИЕ ФОТО ДЛЯ ТЕП\IMG_48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762000"/>
            <a:ext cx="3744912" cy="24955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Venom\Desktop\ПОСЛЕДНИЕ ФОТО ДЛЯ ТЕП\IMG_48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3660775"/>
            <a:ext cx="2038350" cy="30575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Venom\Desktop\ПОСЛЕДНИЕ ФОТО ДЛЯ ТЕП\IMG_484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643313"/>
            <a:ext cx="2041525" cy="30622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Venom\Desktop\ПОСЛЕДНИЕ ФОТО ДЛЯ ТЕП\IMG_482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3333750"/>
            <a:ext cx="2271712" cy="3408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TextBox 2"/>
          <p:cNvSpPr txBox="1">
            <a:spLocks noChangeArrowheads="1"/>
          </p:cNvSpPr>
          <p:nvPr/>
        </p:nvSpPr>
        <p:spPr bwMode="auto">
          <a:xfrm>
            <a:off x="250825" y="260350"/>
            <a:ext cx="8281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ОСНОВНЫЕ КЛИНИЧЕСКИЕ БАЗЫ (МБУЗ ГКБСМП, ГКБ №5) </a:t>
            </a:r>
          </a:p>
        </p:txBody>
      </p:sp>
    </p:spTree>
    <p:extLst>
      <p:ext uri="{BB962C8B-B14F-4D97-AF65-F5344CB8AC3E}">
        <p14:creationId xmlns:p14="http://schemas.microsoft.com/office/powerpoint/2010/main" val="139462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Учебно-методическая работа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Picture 2" descr="G:\Кафедра инф. болезней\Экзамены\Апрель 2013 г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26" y="3284761"/>
            <a:ext cx="2687828" cy="20162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90" y="4725144"/>
            <a:ext cx="2700301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78696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 кафедре по дисциплинам «инфекционные болезни» и «эпидемиология» обучаются студенты 4 курса института стоматологии,5-6 курсов лечебного и педиатрического факультетов, курсанты ИПО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139" y="1052736"/>
            <a:ext cx="3341687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635349"/>
            <a:ext cx="1918593" cy="286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1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УЧЕБНЫЕ ПОСОБИЯ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3672408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С 2012 года кафедрой разработано и издано 17 учебных пособий, из них с грифом УМО – 3.</a:t>
            </a:r>
          </a:p>
          <a:p>
            <a:pPr marL="0" indent="0">
              <a:buNone/>
            </a:pPr>
            <a:r>
              <a:rPr lang="ru-RU" dirty="0" smtClean="0"/>
              <a:t>В 2014 году учебное пособие «Ранняя диагностика и лечение детских инфекций у взрослых на </a:t>
            </a:r>
            <a:r>
              <a:rPr lang="ru-RU" dirty="0" err="1" smtClean="0"/>
              <a:t>догоспитальном</a:t>
            </a:r>
            <a:r>
              <a:rPr lang="ru-RU" dirty="0" smtClean="0"/>
              <a:t> этапе и в условиях стационара» признано лучшим учебным пособием года.</a:t>
            </a:r>
            <a:endParaRPr lang="ru-RU" dirty="0"/>
          </a:p>
        </p:txBody>
      </p:sp>
      <p:pic>
        <p:nvPicPr>
          <p:cNvPr id="6146" name="Picture 2" descr="C:\Users\Владелец\Desktop\Кафедра инф. болезней\2016\WP_20160905_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16832"/>
            <a:ext cx="477582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76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936104"/>
          </a:xfrm>
        </p:spPr>
        <p:txBody>
          <a:bodyPr>
            <a:normAutofit fontScale="9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Инновации в учебной </a:t>
            </a:r>
            <a:r>
              <a:rPr lang="ru-RU" b="1" dirty="0" smtClean="0">
                <a:solidFill>
                  <a:srgbClr val="FF0000"/>
                </a:solidFill>
              </a:rPr>
              <a:t>работе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(занятие по ВИЧ-инфекции)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8674" name="Picture 2" descr="C:\Users\Venom\Desktop\проба ВИЧ\IMGP25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1628775"/>
            <a:ext cx="2689225" cy="2016125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Users\Venom\Desktop\проба ВИЧ\IMGP2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3500438"/>
            <a:ext cx="2703512" cy="2027237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C:\Users\Venom\Desktop\проба ВИЧ\IMGP25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1773238"/>
            <a:ext cx="2695575" cy="2022475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 descr="C:\Users\Venom\Desktop\проба ВИЧ\IMGP26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2997200"/>
            <a:ext cx="2687638" cy="2016125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C:\Users\Venom\Desktop\проба ВИЧ\IMGP26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4221163"/>
            <a:ext cx="2689225" cy="2016125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73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224136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400" b="1" dirty="0" smtClean="0">
                <a:solidFill>
                  <a:srgbClr val="FF0000"/>
                </a:solidFill>
              </a:rPr>
              <a:t>Инновации в учебной </a:t>
            </a:r>
            <a:r>
              <a:rPr lang="ru-RU" sz="3400" b="1" dirty="0" smtClean="0">
                <a:solidFill>
                  <a:srgbClr val="FF0000"/>
                </a:solidFill>
              </a:rPr>
              <a:t>работе</a:t>
            </a:r>
            <a:br>
              <a:rPr lang="ru-RU" sz="3400" b="1" dirty="0" smtClean="0">
                <a:solidFill>
                  <a:srgbClr val="FF0000"/>
                </a:solidFill>
              </a:rPr>
            </a:br>
            <a:r>
              <a:rPr lang="ru-RU" sz="3400" b="1" dirty="0" smtClean="0">
                <a:solidFill>
                  <a:srgbClr val="FF0000"/>
                </a:solidFill>
              </a:rPr>
              <a:t>(Деловая игра на тему </a:t>
            </a:r>
            <a:br>
              <a:rPr lang="ru-RU" sz="3400" b="1" dirty="0" smtClean="0">
                <a:solidFill>
                  <a:srgbClr val="FF0000"/>
                </a:solidFill>
              </a:rPr>
            </a:br>
            <a:r>
              <a:rPr lang="ru-RU" sz="3400" b="1" dirty="0" smtClean="0">
                <a:solidFill>
                  <a:srgbClr val="FF0000"/>
                </a:solidFill>
              </a:rPr>
              <a:t>«Тактика работы врача в очаге ООИ)</a:t>
            </a:r>
            <a:endParaRPr lang="ru-RU" sz="3400" b="1" dirty="0">
              <a:solidFill>
                <a:srgbClr val="FF0000"/>
              </a:solidFill>
            </a:endParaRPr>
          </a:p>
        </p:txBody>
      </p:sp>
      <p:pic>
        <p:nvPicPr>
          <p:cNvPr id="29699" name="Picture 3" descr="G:\Кафедра инф. болезней\Чума-2011 года. 19.05-11\DSC036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88" y="1700808"/>
            <a:ext cx="3416300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G:\Кафедра инф. болезней\Чума-2011 года. 19.05-11\DSC036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20" y="4221088"/>
            <a:ext cx="34163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G:\Кафедра инф. болезней\Чума-2011 года. 19.05-11\DSC036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88" y="4221088"/>
            <a:ext cx="34163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G:\Кафедра инф. болезней\Чума-2011 года. 19.05-11\DSC0358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61" y="1700808"/>
            <a:ext cx="34163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7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НАУЧНЫЕ  ДОСТИЖЕНИЯ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 2015г. Защита диссертации на соискание ученой степени д.м.н. на тему «Иксодовые клещевые </a:t>
            </a:r>
            <a:r>
              <a:rPr lang="ru-RU" dirty="0" err="1" smtClean="0"/>
              <a:t>боррелиозы</a:t>
            </a:r>
            <a:r>
              <a:rPr lang="ru-RU" dirty="0" smtClean="0"/>
              <a:t>: клиника, иммунологические аспекты, прогноз исходов заболевания»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доц. </a:t>
            </a:r>
            <a:r>
              <a:rPr lang="ru-RU" dirty="0" err="1" smtClean="0"/>
              <a:t>Миноранская</a:t>
            </a:r>
            <a:r>
              <a:rPr lang="ru-RU" dirty="0" smtClean="0"/>
              <a:t> Н.С.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8880"/>
            <a:ext cx="4421116" cy="331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752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3001965"/>
              </p:ext>
            </p:extLst>
          </p:nvPr>
        </p:nvGraphicFramePr>
        <p:xfrm>
          <a:off x="193675" y="1316038"/>
          <a:ext cx="5818485" cy="523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Диаграмма" r:id="rId4" imgW="6248400" imgH="5227392" progId="Excel.Chart.8">
                  <p:embed/>
                </p:oleObj>
              </mc:Choice>
              <mc:Fallback>
                <p:oleObj name="Диаграмма" r:id="rId4" imgW="6248400" imgH="522739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1316038"/>
                        <a:ext cx="5818485" cy="5237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504056"/>
          </a:xfrm>
        </p:spPr>
        <p:txBody>
          <a:bodyPr>
            <a:normAutofit fontScale="9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Научно-исследовательская работа</a:t>
            </a:r>
            <a:endParaRPr lang="ru-RU" sz="3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C:\Users\Venom\Desktop\ФОТОГРАФИИ НА ДОКЛАД\НИР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908720"/>
            <a:ext cx="2451100" cy="1670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Venom\Desktop\ФОТОГРАФИИ НА ДОКЛАД\НИР\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691" y="2703513"/>
            <a:ext cx="2689225" cy="2019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C:\Users\Venom\Desktop\ФОТОГРАФИИ НА ДОКЛАД\НИР\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4688315"/>
            <a:ext cx="2592387" cy="2093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6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9069572"/>
              </p:ext>
            </p:extLst>
          </p:nvPr>
        </p:nvGraphicFramePr>
        <p:xfrm>
          <a:off x="107504" y="980728"/>
          <a:ext cx="5902325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Диаграмма" r:id="rId4" imgW="5692194" imgH="5440680" progId="Excel.Chart.8">
                  <p:embed/>
                </p:oleObj>
              </mc:Choice>
              <mc:Fallback>
                <p:oleObj name="Диаграмма" r:id="rId4" imgW="5692194" imgH="544068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980728"/>
                        <a:ext cx="5902325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504056"/>
          </a:xfrm>
        </p:spPr>
        <p:txBody>
          <a:bodyPr>
            <a:normAutofit fontScale="9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Студенческое научное общество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8" name="Picture 4" descr="C:\Users\Venom\Desktop\ФОТОГРАФИИ НА ДОКЛАД\НИР\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449" y="2819400"/>
            <a:ext cx="2843808" cy="1752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 descr="C:\Users\Venom\Desktop\ФОТОГРАФИИ НА ДОКЛАД\НИР\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450" y="4806949"/>
            <a:ext cx="2843808" cy="1755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:\ИСТОРИЯ КАФЕДРЫ\ДЛЯ ИСТОРИИ КАФЕДРЫ\IMGP000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449" y="836712"/>
            <a:ext cx="28438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16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256</Words>
  <Application>Microsoft Office PowerPoint</Application>
  <PresentationFormat>Экран (4:3)</PresentationFormat>
  <Paragraphs>34</Paragraphs>
  <Slides>12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Microsoft Excel Chart</vt:lpstr>
      <vt:lpstr>Красноярский государственный медицинский университет им. профессора  В.Ф. Войно-Ясенецкого</vt:lpstr>
      <vt:lpstr>Презентация PowerPoint</vt:lpstr>
      <vt:lpstr>Учебно-методическая работа</vt:lpstr>
      <vt:lpstr>УЧЕБНЫЕ ПОСОБИЯ</vt:lpstr>
      <vt:lpstr>Инновации в учебной работе  (занятие по ВИЧ-инфекции)</vt:lpstr>
      <vt:lpstr>Инновации в учебной работе (Деловая игра на тему  «Тактика работы врача в очаге ООИ)</vt:lpstr>
      <vt:lpstr>НАУЧНЫЕ  ДОСТИЖЕНИЯ</vt:lpstr>
      <vt:lpstr>Научно-исследовательская работа</vt:lpstr>
      <vt:lpstr>Студенческое научное общество</vt:lpstr>
      <vt:lpstr>Студенческая наука</vt:lpstr>
      <vt:lpstr>Учебные олимпиады</vt:lpstr>
      <vt:lpstr>Кафедра инфекционных болезней и эпидемиологии с курсом ПО, 01.09.2016 год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Красноярский государственный медицинский университет им. профессора  В.Ф. Войно-Ясенецкого</dc:title>
  <dc:creator>Владелец</dc:creator>
  <cp:lastModifiedBy>Владелец</cp:lastModifiedBy>
  <cp:revision>12</cp:revision>
  <dcterms:created xsi:type="dcterms:W3CDTF">2016-09-05T04:10:32Z</dcterms:created>
  <dcterms:modified xsi:type="dcterms:W3CDTF">2016-09-05T07:06:46Z</dcterms:modified>
</cp:coreProperties>
</file>