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5" r:id="rId5"/>
    <p:sldId id="261" r:id="rId6"/>
    <p:sldId id="264" r:id="rId7"/>
    <p:sldId id="262" r:id="rId8"/>
    <p:sldId id="266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68978"/>
            <a:ext cx="4067944" cy="1989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700808"/>
            <a:ext cx="6836296" cy="1800200"/>
          </a:xfrm>
        </p:spPr>
        <p:txBody>
          <a:bodyPr>
            <a:noAutofit/>
          </a:bodyPr>
          <a:lstStyle/>
          <a:p>
            <a:r>
              <a:rPr lang="ru-RU" sz="3200" b="1" dirty="0">
                <a:ea typeface="Calibri" panose="020F0502020204030204" pitchFamily="34" charset="0"/>
              </a:rPr>
              <a:t>Региональный центр инжиниринга </a:t>
            </a:r>
            <a:br>
              <a:rPr lang="ru-RU" sz="3200" b="1" dirty="0">
                <a:ea typeface="Calibri" panose="020F0502020204030204" pitchFamily="34" charset="0"/>
              </a:rPr>
            </a:br>
            <a:r>
              <a:rPr lang="ru-RU" sz="3200" b="1" dirty="0">
                <a:ea typeface="Calibri" panose="020F0502020204030204" pitchFamily="34" charset="0"/>
              </a:rPr>
              <a:t>«Биотехнологии </a:t>
            </a:r>
            <a:r>
              <a:rPr lang="ru-RU" sz="3200" b="1" dirty="0" smtClean="0">
                <a:ea typeface="Calibri" panose="020F0502020204030204" pitchFamily="34" charset="0"/>
              </a:rPr>
              <a:t>и глубокая </a:t>
            </a:r>
            <a:r>
              <a:rPr lang="ru-RU" sz="3200" b="1" dirty="0">
                <a:ea typeface="Calibri" panose="020F0502020204030204" pitchFamily="34" charset="0"/>
              </a:rPr>
              <a:t>переработка растительного </a:t>
            </a:r>
            <a:r>
              <a:rPr lang="ru-RU" sz="3200" b="1" dirty="0" smtClean="0">
                <a:ea typeface="Calibri" panose="020F0502020204030204" pitchFamily="34" charset="0"/>
              </a:rPr>
              <a:t>сырья» РЦИ «БиоТех»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6109"/>
            <a:ext cx="1159387" cy="1128675"/>
          </a:xfrm>
          <a:prstGeom prst="rect">
            <a:avLst/>
          </a:prstGeom>
        </p:spPr>
      </p:pic>
      <p:pic>
        <p:nvPicPr>
          <p:cNvPr id="6" name="Picture 4" descr="http://urhtd.narod.ru/images/log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81609"/>
            <a:ext cx="5040560" cy="15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6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16632"/>
            <a:ext cx="5194920" cy="576064"/>
          </a:xfrm>
        </p:spPr>
        <p:txBody>
          <a:bodyPr>
            <a:normAutofit/>
          </a:bodyPr>
          <a:lstStyle/>
          <a:p>
            <a:r>
              <a:rPr lang="ru-RU" sz="2400" b="1" dirty="0"/>
              <a:t>Цель и задачи </a:t>
            </a:r>
            <a:r>
              <a:rPr lang="ru-RU" sz="2400" b="1" dirty="0" smtClean="0"/>
              <a:t>центра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1512168" cy="3245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68978"/>
            <a:ext cx="4067944" cy="1989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012" y="764704"/>
            <a:ext cx="7848872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663300"/>
                </a:solidFill>
              </a:rPr>
              <a:t>Программа </a:t>
            </a:r>
            <a:r>
              <a:rPr lang="ru-RU" sz="1600" b="1" dirty="0">
                <a:solidFill>
                  <a:srgbClr val="663300"/>
                </a:solidFill>
              </a:rPr>
              <a:t>создания </a:t>
            </a:r>
            <a:r>
              <a:rPr lang="ru-RU" sz="1600" b="1" dirty="0" smtClean="0">
                <a:solidFill>
                  <a:srgbClr val="663300"/>
                </a:solidFill>
              </a:rPr>
              <a:t>РЦИ:</a:t>
            </a:r>
            <a:endParaRPr lang="ru-RU" sz="1600" b="1" dirty="0">
              <a:solidFill>
                <a:srgbClr val="663300"/>
              </a:solidFill>
            </a:endParaRPr>
          </a:p>
          <a:p>
            <a:r>
              <a:rPr lang="ru-RU" sz="1600" dirty="0"/>
              <a:t>	</a:t>
            </a:r>
            <a:r>
              <a:rPr lang="ru-RU" sz="1600" dirty="0" smtClean="0"/>
              <a:t>Министерство экономического развития РФ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Агентство</a:t>
            </a:r>
            <a:r>
              <a:rPr lang="ru-RU" sz="1600" dirty="0"/>
              <a:t> науки и инновационного развития Красноярского </a:t>
            </a:r>
            <a:r>
              <a:rPr lang="ru-RU" sz="1600" dirty="0" smtClean="0"/>
              <a:t>края</a:t>
            </a:r>
          </a:p>
          <a:p>
            <a:r>
              <a:rPr lang="ru-RU" sz="1600" dirty="0"/>
              <a:t>	</a:t>
            </a:r>
            <a:r>
              <a:rPr lang="ru-RU" sz="1600" dirty="0" smtClean="0"/>
              <a:t>ОАО «Агентство развития инновационной деятельности Красноярского края»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663300"/>
                </a:solidFill>
              </a:rPr>
              <a:t>Организационная форма:</a:t>
            </a:r>
          </a:p>
          <a:p>
            <a:r>
              <a:rPr lang="ru-RU" sz="1600" dirty="0" smtClean="0"/>
              <a:t>	Подразделение КГАУ «КРИТБИ»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663300"/>
                </a:solidFill>
              </a:rPr>
              <a:t>Основная цель:</a:t>
            </a:r>
          </a:p>
          <a:p>
            <a:r>
              <a:rPr lang="ru-RU" sz="1600" dirty="0"/>
              <a:t>С</a:t>
            </a:r>
            <a:r>
              <a:rPr lang="ru-RU" sz="1600" dirty="0" smtClean="0"/>
              <a:t>одействие </a:t>
            </a:r>
            <a:r>
              <a:rPr lang="ru-RU" sz="1600" dirty="0"/>
              <a:t>внедрению наиболее перспективных </a:t>
            </a:r>
            <a:r>
              <a:rPr lang="ru-RU" sz="1600" dirty="0" smtClean="0"/>
              <a:t>промышленных, медицинских </a:t>
            </a:r>
            <a:r>
              <a:rPr lang="ru-RU" sz="1600" dirty="0"/>
              <a:t>и </a:t>
            </a:r>
            <a:r>
              <a:rPr lang="ru-RU" sz="1600" dirty="0" err="1"/>
              <a:t>агробиотехнологий</a:t>
            </a:r>
            <a:r>
              <a:rPr lang="ru-RU" sz="1600" dirty="0"/>
              <a:t> на предприятиях малого и среднего бизнеса </a:t>
            </a:r>
            <a:r>
              <a:rPr lang="ru-RU" sz="1600" dirty="0" smtClean="0"/>
              <a:t> Красноярского </a:t>
            </a:r>
            <a:r>
              <a:rPr lang="ru-RU" sz="1600" dirty="0"/>
              <a:t>края.</a:t>
            </a:r>
          </a:p>
          <a:p>
            <a:endParaRPr lang="ru-RU" sz="600" dirty="0" smtClean="0"/>
          </a:p>
          <a:p>
            <a:r>
              <a:rPr lang="ru-RU" sz="1600" b="1" dirty="0" smtClean="0">
                <a:solidFill>
                  <a:srgbClr val="663300"/>
                </a:solidFill>
              </a:rPr>
              <a:t>Основная специализация </a:t>
            </a:r>
            <a:r>
              <a:rPr lang="ru-RU" sz="1600" b="1" dirty="0">
                <a:solidFill>
                  <a:srgbClr val="663300"/>
                </a:solidFill>
              </a:rPr>
              <a:t>РЦИ </a:t>
            </a:r>
            <a:r>
              <a:rPr lang="ru-RU" sz="1600" b="1" dirty="0" smtClean="0">
                <a:solidFill>
                  <a:srgbClr val="663300"/>
                </a:solidFill>
              </a:rPr>
              <a:t>«БиоТех»:</a:t>
            </a:r>
          </a:p>
          <a:p>
            <a:endParaRPr lang="ru-RU" sz="600" dirty="0" smtClean="0"/>
          </a:p>
          <a:p>
            <a:r>
              <a:rPr lang="ru-RU" sz="1600" dirty="0" smtClean="0"/>
              <a:t>                    Поддержка </a:t>
            </a:r>
            <a:r>
              <a:rPr lang="ru-RU" sz="1600" dirty="0"/>
              <a:t>предприятий МСП в области разработки биотехнологий и технологий переработки растительного сырья (в том числе, для целей биоэнергетики). </a:t>
            </a:r>
            <a:endParaRPr lang="ru-RU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663300"/>
                </a:solidFill>
              </a:rPr>
              <a:t>Задачи</a:t>
            </a:r>
            <a:r>
              <a:rPr lang="ru-RU" sz="1600" b="1" dirty="0">
                <a:solidFill>
                  <a:srgbClr val="663300"/>
                </a:solidFill>
              </a:rPr>
              <a:t>:</a:t>
            </a:r>
          </a:p>
          <a:p>
            <a:r>
              <a:rPr lang="ru-RU" sz="1600" dirty="0" smtClean="0"/>
              <a:t>	● повышение доступности инжиниринговых услуг для МСП</a:t>
            </a:r>
          </a:p>
          <a:p>
            <a:r>
              <a:rPr lang="ru-RU" sz="1600" dirty="0"/>
              <a:t>	</a:t>
            </a:r>
            <a:r>
              <a:rPr lang="ru-RU" sz="1600" dirty="0" smtClean="0"/>
              <a:t>● поиск квалифицированных поставщиков инженерно-технологических услуг</a:t>
            </a:r>
          </a:p>
          <a:p>
            <a:r>
              <a:rPr lang="ru-RU" sz="1600" dirty="0"/>
              <a:t>	</a:t>
            </a:r>
            <a:r>
              <a:rPr lang="ru-RU" sz="1600" dirty="0" smtClean="0"/>
              <a:t>● налаживание связей между МСП и научно-образовательными организациями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663300"/>
                </a:solidFill>
              </a:rPr>
              <a:t>Потребители услуг:</a:t>
            </a:r>
          </a:p>
          <a:p>
            <a:r>
              <a:rPr lang="ru-RU" sz="1600" dirty="0"/>
              <a:t>	</a:t>
            </a:r>
            <a:r>
              <a:rPr lang="ru-RU" sz="1600" dirty="0" smtClean="0"/>
              <a:t>Малые и средние предприятия биотехнологической направленности 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лесная промышленность, аграрный комплекс, медицина и здравоохранение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72631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762872" cy="562074"/>
          </a:xfrm>
        </p:spPr>
        <p:txBody>
          <a:bodyPr>
            <a:normAutofit/>
          </a:bodyPr>
          <a:lstStyle/>
          <a:p>
            <a:r>
              <a:rPr lang="ru-RU" sz="2400" b="1" dirty="0"/>
              <a:t>Участники </a:t>
            </a:r>
            <a:r>
              <a:rPr lang="ru-RU" sz="2400" b="1" dirty="0" smtClean="0"/>
              <a:t>проекта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1512168" cy="3245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68978"/>
            <a:ext cx="4067944" cy="19890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3608" y="1268760"/>
            <a:ext cx="681892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effectLst/>
              </a:rPr>
              <a:t>Институт леса имени В. Н. </a:t>
            </a:r>
            <a:r>
              <a:rPr lang="ru-RU" sz="2000" dirty="0" err="1" smtClean="0">
                <a:effectLst/>
              </a:rPr>
              <a:t>Сукачёва</a:t>
            </a:r>
            <a:r>
              <a:rPr lang="ru-RU" sz="2000" dirty="0" smtClean="0">
                <a:effectLst/>
              </a:rPr>
              <a:t> СО РАН</a:t>
            </a:r>
          </a:p>
          <a:p>
            <a:pPr marL="342900" indent="-34290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dirty="0" smtClean="0">
                <a:effectLst/>
              </a:rPr>
              <a:t>Институт химии и химической технологии СО РАН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effectLst/>
              </a:rPr>
              <a:t>Сибирский государственный технологический университет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effectLst/>
              </a:rPr>
              <a:t>Красноярский государственный аграрный университет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Сибирский федеральный университет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Красноярский государственный медицинский университет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Восточно-Сибирская </a:t>
            </a:r>
            <a:r>
              <a:rPr lang="ru-RU" sz="2000" dirty="0"/>
              <a:t>ассоциация биотехнологических </a:t>
            </a:r>
            <a:r>
              <a:rPr lang="ru-RU" sz="2000" dirty="0" smtClean="0"/>
              <a:t>кластеров</a:t>
            </a:r>
            <a:endParaRPr lang="ru-RU" sz="2000" dirty="0" smtClean="0">
              <a:effectLst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ОАО «Агентство развития инновационной деятельности Красноярского края</a:t>
            </a:r>
            <a:r>
              <a:rPr lang="ru-RU" sz="2000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79374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203032" cy="56207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РЦИ «БиоТех»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1512168" cy="3245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68977"/>
            <a:ext cx="4067944" cy="198902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16126" r="7771" b="11037"/>
          <a:stretch/>
        </p:blipFill>
        <p:spPr bwMode="auto">
          <a:xfrm>
            <a:off x="899592" y="1052736"/>
            <a:ext cx="7488832" cy="4474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651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203032" cy="56207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Основные формы поддержки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1512168" cy="3245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68977"/>
            <a:ext cx="4067944" cy="19890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6583" y="1844824"/>
            <a:ext cx="748883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/>
              <a:t>предоставление </a:t>
            </a:r>
            <a:r>
              <a:rPr lang="ru-RU" sz="1600" dirty="0"/>
              <a:t>квалифицированных консультаций и услуг (субсидируются услуги привлечённых исполнителей</a:t>
            </a:r>
            <a:r>
              <a:rPr lang="ru-RU" sz="1600" dirty="0" smtClean="0"/>
              <a:t>);</a:t>
            </a:r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/>
              <a:t>проведение </a:t>
            </a:r>
            <a:r>
              <a:rPr lang="ru-RU" sz="1600" dirty="0"/>
              <a:t>просветительских и дискуссионных мероприятий (субсидируются услуги привлечённых преподавателей, тренеров, экспертов</a:t>
            </a:r>
            <a:r>
              <a:rPr lang="ru-RU" sz="1600" dirty="0" smtClean="0"/>
              <a:t>);</a:t>
            </a:r>
          </a:p>
          <a:p>
            <a:pPr lvl="0"/>
            <a:endParaRPr lang="ru-RU" sz="1600" dirty="0" smtClean="0"/>
          </a:p>
          <a:p>
            <a:pPr lvl="0"/>
            <a:endParaRPr lang="ru-RU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информирование субъектов МСП о доступных инжиниринговых услугах и видах государственной поддержки; о возможностях использования биотехнологий в текущих производственных процессах (осуществляется сотрудниками РЦИ).</a:t>
            </a:r>
          </a:p>
        </p:txBody>
      </p:sp>
    </p:spTree>
    <p:extLst>
      <p:ext uri="{BB962C8B-B14F-4D97-AF65-F5344CB8AC3E}">
        <p14:creationId xmlns:p14="http://schemas.microsoft.com/office/powerpoint/2010/main" val="354088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203032" cy="56207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Услуги РЦИ «БиоТех»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1512168" cy="3245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68977"/>
            <a:ext cx="4067944" cy="19890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5" y="1196752"/>
            <a:ext cx="8496945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663300"/>
                </a:solidFill>
              </a:rPr>
              <a:t>Инженерно-консультационные услуги: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проектно-конструкторские работы в области разработки нестандартного производственного оборудования, оснастки, приспособлений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инженерно-технологические работы в области разработки технологии производства, технологических карт, технологических процессов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исследовательские и опытно-конструкторские работы в области разработки новых и совершенствования существующих видов продукции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проектно-сметной документации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роведение просветительских, обучающих и дискуссионных мероприятий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5" y="3717032"/>
            <a:ext cx="849694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663300"/>
                </a:solidFill>
              </a:rPr>
              <a:t>Организационно-экономические услуги: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маркетинговых исследований, разработка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бизнес-планов, программ модернизации</a:t>
            </a:r>
            <a:endParaRPr lang="ru-RU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субъектов МСП о доступных формах и видах дополнительной государственной поддержки (субсидии, гранты и т.д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314" y="5571101"/>
            <a:ext cx="862116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600" b="1" dirty="0" smtClean="0">
                <a:solidFill>
                  <a:srgbClr val="6633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rgbClr val="6633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2015 году </a:t>
            </a:r>
            <a:r>
              <a:rPr lang="ru-RU" sz="1600" b="1" dirty="0" smtClean="0">
                <a:solidFill>
                  <a:srgbClr val="6633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услуги субсидировались </a:t>
            </a:r>
            <a:r>
              <a:rPr lang="ru-RU" sz="1600" b="1" dirty="0" smtClean="0">
                <a:solidFill>
                  <a:srgbClr val="6633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(т.е. оплачивается государством) в объёме от </a:t>
            </a:r>
            <a:r>
              <a:rPr lang="ru-RU" sz="1600" b="1" dirty="0" smtClean="0">
                <a:solidFill>
                  <a:srgbClr val="6633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80 </a:t>
            </a:r>
            <a:r>
              <a:rPr lang="ru-RU" sz="1600" b="1" dirty="0" smtClean="0">
                <a:solidFill>
                  <a:srgbClr val="6633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 100% стоимости</a:t>
            </a:r>
            <a:endParaRPr lang="ru-RU" sz="1600" b="1" dirty="0">
              <a:solidFill>
                <a:srgbClr val="6633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7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51104" cy="5620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Планируемые Виды </a:t>
            </a:r>
            <a:r>
              <a:rPr lang="ru-RU" sz="2400" b="1" dirty="0" smtClean="0"/>
              <a:t>государственных </a:t>
            </a:r>
            <a:r>
              <a:rPr lang="ru-RU" sz="2400" b="1" dirty="0" smtClean="0"/>
              <a:t>услуг 2016 г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1512168" cy="3245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68978"/>
            <a:ext cx="4067944" cy="198902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185156"/>
              </p:ext>
            </p:extLst>
          </p:nvPr>
        </p:nvGraphicFramePr>
        <p:xfrm>
          <a:off x="251520" y="836712"/>
          <a:ext cx="8496944" cy="528923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79345"/>
                <a:gridCol w="6161415"/>
                <a:gridCol w="1656184"/>
              </a:tblGrid>
              <a:tr h="339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услуги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Софинанси-рование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</a:tr>
              <a:tr h="375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1.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Проведение экспресс-оценки индекса технологической </a:t>
                      </a:r>
                      <a:r>
                        <a:rPr lang="ru-RU" sz="1600" b="0" dirty="0" smtClean="0">
                          <a:effectLst/>
                        </a:rPr>
                        <a:t>готовности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100 </a:t>
                      </a:r>
                      <a:r>
                        <a:rPr lang="ru-RU" sz="1600" b="0" dirty="0">
                          <a:effectLst/>
                        </a:rPr>
                        <a:t>%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2.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Антикризисный консалтинг, выявление текущих потребностей и проблем предприятий, влияющих на их конкурентоспособность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100 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технических аудитов (технологического / энергетического/ экологического / других видов аудита производства) на предприятиях МСП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95 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4.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финансового или управленческого аудита на предприятиях МСП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95 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5.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программ модернизации / развития / технического перевооружения производства для предприятий МСП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90 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Составление бизнес-планов / ТЭО / инвестиционных меморандумов для инвестиционных проектов предприятий МСП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48" marR="5864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</a:tr>
              <a:tr h="774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</a:rPr>
                        <a:t>7.</a:t>
                      </a:r>
                      <a:endParaRPr lang="ru-RU" sz="16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Оказание маркетинговых услуг / услуг по брендированию / позиционированию и продвижению новых товаров (работ, услуг) предприятий МСП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22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51104" cy="5620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Планируемые Виды </a:t>
            </a:r>
            <a:r>
              <a:rPr lang="ru-RU" sz="2400" b="1" dirty="0" smtClean="0"/>
              <a:t>государственных </a:t>
            </a:r>
            <a:r>
              <a:rPr lang="ru-RU" sz="2400" b="1" dirty="0" smtClean="0"/>
              <a:t>услуг 2016 г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1512168" cy="3245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68978"/>
            <a:ext cx="4067944" cy="198902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0810"/>
              </p:ext>
            </p:extLst>
          </p:nvPr>
        </p:nvGraphicFramePr>
        <p:xfrm>
          <a:off x="251520" y="836712"/>
          <a:ext cx="8496944" cy="563225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79345"/>
                <a:gridCol w="6161415"/>
                <a:gridCol w="1656184"/>
              </a:tblGrid>
              <a:tr h="339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услуги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Софинанси-рование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</a:tr>
              <a:tr h="447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8</a:t>
                      </a:r>
                      <a:r>
                        <a:rPr lang="ru-RU" sz="1600" b="0" dirty="0" smtClean="0">
                          <a:effectLst/>
                        </a:rPr>
                        <a:t>.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Консультационные услуги по защите прав на результаты интеллектуальной деятельности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90 </a:t>
                      </a:r>
                      <a:r>
                        <a:rPr lang="ru-RU" sz="1600" b="0" dirty="0">
                          <a:effectLst/>
                        </a:rPr>
                        <a:t>%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02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9.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Инженерно-консультационные, проектно-конструкторские и расчетно-аналитические услуги (работы), связанные с созданием (совершенствованием) производственной продукции, промышленных изделий, технологического оборудования, отдельных узлов и деталей, оснастки производственного оборудования, в том числе с формированием конструкторской и технологической документации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88 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</a:tr>
              <a:tr h="908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Изготовление опытных образцов промышленных изделий, технологического оборудования, отдельных узлов и деталей, оснастки производственного оборудования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88 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11.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технологические, инженерно-консультационные, проектно-конструкторские и расчетно-аналитические услуги (работы) по специализации РЦИ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10 %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/>
                </a:tc>
              </a:tr>
              <a:tr h="774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 проведение обучающих тренингов, семинаров с привлечением сторонних преподавателей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8" marR="5864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96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30" y="404664"/>
            <a:ext cx="5616624" cy="837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52" y="4868978"/>
            <a:ext cx="4067944" cy="1989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6528" y="2420888"/>
            <a:ext cx="5514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Контакты:</a:t>
            </a:r>
          </a:p>
          <a:p>
            <a:r>
              <a:rPr lang="ru-RU" sz="2000" dirty="0" smtClean="0"/>
              <a:t>КГАУ «КРИТБИ»</a:t>
            </a:r>
          </a:p>
          <a:p>
            <a:r>
              <a:rPr lang="ru-RU" sz="2000" dirty="0" smtClean="0"/>
              <a:t>Родион Полуэктов</a:t>
            </a:r>
          </a:p>
          <a:p>
            <a:r>
              <a:rPr lang="ru-RU" sz="2000" dirty="0" smtClean="0"/>
              <a:t>+7 (913) </a:t>
            </a:r>
            <a:r>
              <a:rPr lang="ru-RU" sz="2000" dirty="0" smtClean="0"/>
              <a:t>537-37-99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415709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528</TotalTime>
  <Words>486</Words>
  <Application>Microsoft Office PowerPoint</Application>
  <PresentationFormat>Экран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Региональный центр инжиниринга  «Биотехнологии и глубокая переработка растительного сырья» РЦИ «БиоТех»</vt:lpstr>
      <vt:lpstr>Цель и задачи центра</vt:lpstr>
      <vt:lpstr>Участники проекта</vt:lpstr>
      <vt:lpstr>РЦИ «БиоТех»</vt:lpstr>
      <vt:lpstr>Основные формы поддержки</vt:lpstr>
      <vt:lpstr>Услуги РЦИ «БиоТех»</vt:lpstr>
      <vt:lpstr>Планируемые Виды государственных услуг 2016 г</vt:lpstr>
      <vt:lpstr>Планируемые Виды государственных услуг 2016 г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Винтер</dc:creator>
  <cp:lastModifiedBy>USER</cp:lastModifiedBy>
  <cp:revision>23</cp:revision>
  <dcterms:created xsi:type="dcterms:W3CDTF">2015-08-12T08:18:10Z</dcterms:created>
  <dcterms:modified xsi:type="dcterms:W3CDTF">2016-06-23T11:47:49Z</dcterms:modified>
</cp:coreProperties>
</file>