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300" r:id="rId3"/>
    <p:sldId id="344" r:id="rId4"/>
    <p:sldId id="345" r:id="rId5"/>
    <p:sldId id="346" r:id="rId6"/>
    <p:sldId id="347" r:id="rId7"/>
    <p:sldId id="395" r:id="rId8"/>
    <p:sldId id="348" r:id="rId9"/>
    <p:sldId id="351" r:id="rId10"/>
    <p:sldId id="392" r:id="rId11"/>
    <p:sldId id="393" r:id="rId12"/>
    <p:sldId id="352" r:id="rId13"/>
    <p:sldId id="355" r:id="rId14"/>
    <p:sldId id="308" r:id="rId15"/>
    <p:sldId id="309" r:id="rId16"/>
    <p:sldId id="353" r:id="rId17"/>
    <p:sldId id="356" r:id="rId18"/>
    <p:sldId id="357" r:id="rId19"/>
    <p:sldId id="359" r:id="rId20"/>
    <p:sldId id="358" r:id="rId21"/>
    <p:sldId id="360" r:id="rId22"/>
    <p:sldId id="361" r:id="rId23"/>
    <p:sldId id="362" r:id="rId24"/>
    <p:sldId id="363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4" autoAdjust="0"/>
    <p:restoredTop sz="89733" autoAdjust="0"/>
  </p:normalViewPr>
  <p:slideViewPr>
    <p:cSldViewPr>
      <p:cViewPr varScale="1">
        <p:scale>
          <a:sx n="78" d="100"/>
          <a:sy n="78" d="100"/>
        </p:scale>
        <p:origin x="1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37AF-A023-4095-9C77-2D6EEE9295D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2D9D7-E1C4-43D4-9CD3-D8AB0CC2F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8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333333"/>
                </a:solidFill>
                <a:effectLst/>
                <a:latin typeface="YS Text"/>
              </a:rPr>
              <a:t>Энтезопатии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–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это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группа патологических процессов с воспалительным и дегенеративно-дистрофическим компонентом, возникающих в области прикрепления сухожилий,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8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СМ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48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Мюррей и его коллеги рекомендуют динамическое УЗИ для локализации этой сумки путем поочередного вращения бедра внутрь и наружу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72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болевой синдром в большом вертеле (GTPS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7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Анизотропия — различие свойств среды в различных направлениях внутри этой среды; в противоположность изотропии. Фасетка – элемент поверхности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1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Анизотропия — различие свойств среды в различных направлениях внутри этой среды; в противоположность изотропии. Фасетка – элемент поверхности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1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/>
              <a:t>Подвздошно-большеберцовый тракт покрывает напрягатель широкой фасции спереди, а также большую ягодичную мышцу и ягодичную апоневротическую фасцию сзади . Он состоит из трех слоев, которые сливаются в области большого вертела, хотя сам подвздошно-большеберцовый </a:t>
            </a:r>
            <a:r>
              <a:rPr lang="ru-RU" sz="1000" dirty="0"/>
              <a:t>тракт не прикрепляется к большому вертелу. Он разгибает, отводит и латерально вращает бедро. На УЗИ он выглядит как одна тонкая гиперэхогенная линейная полоса с фибриллярным рисунком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Энтезофиты</a:t>
            </a:r>
            <a:r>
              <a:rPr lang="en-US" b="1" dirty="0"/>
              <a:t> -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аномальные костные выступы в месте прикрепления сухожилия или связки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THA - 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total hip arthroplasty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 подозрением на псевдоопухоль?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8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Болевой синдром большого вертела (GTPS) </a:t>
            </a:r>
            <a:br>
              <a:rPr lang="ru-RU" dirty="0"/>
            </a:br>
            <a:r>
              <a:rPr lang="ru-RU" dirty="0"/>
              <a:t>? По </a:t>
            </a:r>
            <a:r>
              <a:rPr lang="ru-RU" dirty="0" err="1"/>
              <a:t>мкб</a:t>
            </a:r>
            <a:r>
              <a:rPr lang="ru-RU" dirty="0"/>
              <a:t> 11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15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total hip arthroplasty (THA)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var(--depot-font-text)"/>
              </a:rPr>
              <a:t>Гемиартропластика</a:t>
            </a:r>
            <a:r>
              <a:rPr lang="ru-RU" b="1" i="0" dirty="0">
                <a:solidFill>
                  <a:srgbClr val="333333"/>
                </a:solidFill>
                <a:effectLst/>
                <a:latin typeface="var(--depot-font-text)"/>
              </a:rPr>
              <a:t> - 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Неполное протезирование, подразумевающее замену имплантом только головки ТБС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5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7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5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0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9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8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1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7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604448" cy="28083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/>
              <a:t>Оценка тазобедренного сустава у взрослых с помощью ультразвуковых датчиков высокого разрешения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41" y="5805264"/>
            <a:ext cx="3471547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Linda </a:t>
            </a:r>
            <a:r>
              <a:rPr lang="en-US" sz="1200" dirty="0" err="1">
                <a:solidFill>
                  <a:schemeClr val="tx1"/>
                </a:solidFill>
              </a:rPr>
              <a:t>Probyn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Dyan</a:t>
            </a:r>
            <a:r>
              <a:rPr lang="en-US" sz="1200" dirty="0">
                <a:solidFill>
                  <a:schemeClr val="tx1"/>
                </a:solidFill>
              </a:rPr>
              <a:t> Flores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Emma </a:t>
            </a:r>
            <a:r>
              <a:rPr lang="en-US" sz="1200" dirty="0" err="1">
                <a:solidFill>
                  <a:schemeClr val="tx1"/>
                </a:solidFill>
              </a:rPr>
              <a:t>Rowbotham</a:t>
            </a:r>
            <a:r>
              <a:rPr lang="ru-RU" sz="1200" dirty="0">
                <a:solidFill>
                  <a:schemeClr val="tx1"/>
                </a:solidFill>
              </a:rPr>
              <a:t>, 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Emma </a:t>
            </a:r>
            <a:r>
              <a:rPr lang="en-US" sz="1200" dirty="0" err="1">
                <a:solidFill>
                  <a:schemeClr val="tx1"/>
                </a:solidFill>
              </a:rPr>
              <a:t>Rowbotham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and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Angela </a:t>
            </a:r>
            <a:r>
              <a:rPr lang="en-US" sz="1200" dirty="0" err="1">
                <a:solidFill>
                  <a:schemeClr val="tx1"/>
                </a:solidFill>
              </a:rPr>
              <a:t>Atinga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Published online 2023 Nov 23.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38298" r="52740" b="51063"/>
          <a:stretch/>
        </p:blipFill>
        <p:spPr bwMode="auto">
          <a:xfrm>
            <a:off x="62624" y="4419994"/>
            <a:ext cx="4754775" cy="7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5952" y="50422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cs typeface="Calibri" panose="020F0502020204030204" pitchFamily="34" charset="0"/>
              </a:rPr>
              <a:t>Выполнила: </a:t>
            </a:r>
          </a:p>
          <a:p>
            <a:pPr algn="r"/>
            <a:r>
              <a:rPr lang="ru-RU" dirty="0">
                <a:cs typeface="Calibri" panose="020F0502020204030204" pitchFamily="34" charset="0"/>
              </a:rPr>
              <a:t>Ординатор 1 года обучения </a:t>
            </a:r>
          </a:p>
          <a:p>
            <a:pPr algn="r"/>
            <a:r>
              <a:rPr lang="ru-RU" dirty="0">
                <a:cs typeface="Calibri" panose="020F0502020204030204" pitchFamily="34" charset="0"/>
              </a:rPr>
              <a:t>Специальность УЗД</a:t>
            </a:r>
          </a:p>
          <a:p>
            <a:pPr algn="r"/>
            <a:r>
              <a:rPr lang="ru-RU" b="1" spc="100" dirty="0" err="1"/>
              <a:t>Ионкина</a:t>
            </a:r>
            <a:r>
              <a:rPr lang="ru-RU" b="1" spc="100" dirty="0"/>
              <a:t> Анастасия Игоревна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7BB224-8F01-4A1C-80AD-CAD69852F271}"/>
              </a:ext>
            </a:extLst>
          </p:cNvPr>
          <p:cNvSpPr/>
          <p:nvPr/>
        </p:nvSpPr>
        <p:spPr>
          <a:xfrm>
            <a:off x="323528" y="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sz="1600" dirty="0" err="1">
                <a:latin typeface="+mj-lt"/>
                <a:cs typeface="Calibri" panose="020F0502020204030204" pitchFamily="34" charset="0"/>
              </a:rPr>
              <a:t>Войно-Ясенецкого</a:t>
            </a: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" Министерства здравоохранения Российской Федерации</a:t>
            </a:r>
            <a:br>
              <a:rPr lang="ru-RU" altLang="ru-RU" sz="1600" dirty="0">
                <a:latin typeface="+mj-lt"/>
                <a:cs typeface="Calibri" panose="020F0502020204030204" pitchFamily="34" charset="0"/>
              </a:rPr>
            </a:b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 Кафедра лучевой диагностики ИПО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" y="5198207"/>
            <a:ext cx="472505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1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D4290-B196-4D75-94B8-325C8C4E652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Подвздошно-большеберцовый тракт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DAE6D-EA39-4BFF-9571-8234C6257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512"/>
            <a:ext cx="8229600" cy="3412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/>
              <a:t>Вплетается в напрягатель широкой фасции бедра спереди, 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а также большую ягодичную мышцу и ее фасцию сзади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;</a:t>
            </a:r>
            <a:endParaRPr lang="ru-RU" sz="2400" b="0" i="0" dirty="0">
              <a:solidFill>
                <a:srgbClr val="212121"/>
              </a:solidFill>
              <a:effectLst/>
            </a:endParaRPr>
          </a:p>
          <a:p>
            <a:endParaRPr lang="ru-RU" sz="2400" b="0" i="0" dirty="0">
              <a:solidFill>
                <a:srgbClr val="212121"/>
              </a:solidFill>
              <a:effectLst/>
            </a:endParaRPr>
          </a:p>
          <a:p>
            <a:r>
              <a:rPr lang="ru-RU" sz="2400" b="0" i="0" dirty="0">
                <a:solidFill>
                  <a:srgbClr val="212121"/>
                </a:solidFill>
                <a:effectLst/>
              </a:rPr>
              <a:t>Состоит из трех слоев, которые сливаются в области большого вертела. </a:t>
            </a:r>
            <a:r>
              <a:rPr lang="ru-RU" sz="2400" b="0" i="0" dirty="0" err="1">
                <a:solidFill>
                  <a:srgbClr val="212121"/>
                </a:solidFill>
                <a:effectLst/>
              </a:rPr>
              <a:t>Подвздошно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-</a:t>
            </a:r>
            <a:r>
              <a:rPr lang="ru-RU" sz="2400" b="0" i="0" dirty="0" err="1">
                <a:solidFill>
                  <a:srgbClr val="212121"/>
                </a:solidFill>
                <a:effectLst/>
              </a:rPr>
              <a:t>большеберцовый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 тракт разгибает, отводит и вращает бедро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;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 </a:t>
            </a:r>
          </a:p>
          <a:p>
            <a:endParaRPr lang="ru-RU" sz="2400" b="0" i="0" dirty="0">
              <a:solidFill>
                <a:srgbClr val="212121"/>
              </a:solidFill>
              <a:effectLst/>
            </a:endParaRPr>
          </a:p>
          <a:p>
            <a:r>
              <a:rPr lang="ru-RU" sz="2400" b="0" i="0" dirty="0">
                <a:solidFill>
                  <a:srgbClr val="212121"/>
                </a:solidFill>
                <a:effectLst/>
              </a:rPr>
              <a:t>Визуализируется в виде тонкой </a:t>
            </a:r>
            <a:r>
              <a:rPr lang="ru-RU" sz="2400" b="0" i="0" dirty="0" err="1">
                <a:solidFill>
                  <a:srgbClr val="212121"/>
                </a:solidFill>
                <a:effectLst/>
              </a:rPr>
              <a:t>гиперэхогенной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 полосы с фибриллярным рисунком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918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050912-9BBB-4907-81D1-D13831AED839}"/>
              </a:ext>
            </a:extLst>
          </p:cNvPr>
          <p:cNvSpPr txBox="1">
            <a:spLocks/>
          </p:cNvSpPr>
          <p:nvPr/>
        </p:nvSpPr>
        <p:spPr>
          <a:xfrm>
            <a:off x="467544" y="1556792"/>
            <a:ext cx="8229600" cy="3730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Диагностика патологических процессов латеральной поверхности сустава с помощью УЗИ, КТ и МРТ</a:t>
            </a:r>
          </a:p>
        </p:txBody>
      </p:sp>
    </p:spTree>
    <p:extLst>
      <p:ext uri="{BB962C8B-B14F-4D97-AF65-F5344CB8AC3E}">
        <p14:creationId xmlns:p14="http://schemas.microsoft.com/office/powerpoint/2010/main" val="357256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2" y="169033"/>
            <a:ext cx="8810575" cy="15701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Жидкость в синовиальной сумке после эндопротезирования тазобедренного сустава с подозрением на псевдоопухоль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3" y="5701816"/>
            <a:ext cx="8810574" cy="9871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ru-RU" sz="2000" b="1" dirty="0"/>
              <a:t>УЗИ, В-режим, продольное сканирование</a:t>
            </a:r>
            <a:r>
              <a:rPr lang="en-US" sz="2000" b="1" dirty="0"/>
              <a:t>;</a:t>
            </a:r>
            <a:r>
              <a:rPr lang="ru-RU" sz="2000" b="1" dirty="0"/>
              <a:t> </a:t>
            </a:r>
          </a:p>
          <a:p>
            <a:r>
              <a:rPr lang="ru-RU" sz="2000" dirty="0"/>
              <a:t>Жидкость </a:t>
            </a:r>
            <a:r>
              <a:rPr lang="ru-RU" sz="2000" b="1" dirty="0"/>
              <a:t>расположена над </a:t>
            </a:r>
            <a:r>
              <a:rPr lang="ru-RU" sz="2000" dirty="0"/>
              <a:t>большим вертелом  (наконечники стрелок)</a:t>
            </a:r>
            <a:r>
              <a:rPr lang="en-US" sz="2000" dirty="0"/>
              <a:t>;</a:t>
            </a:r>
            <a:endParaRPr lang="ru-RU" sz="2000" dirty="0"/>
          </a:p>
          <a:p>
            <a:pPr algn="just"/>
            <a:r>
              <a:rPr lang="ru-RU" sz="2000" dirty="0"/>
              <a:t>К большому вертелу прилегает небольшой </a:t>
            </a:r>
            <a:r>
              <a:rPr lang="ru-RU" sz="2000" b="1" dirty="0" err="1"/>
              <a:t>энтезофит</a:t>
            </a:r>
            <a:r>
              <a:rPr lang="ru-RU" sz="2000" dirty="0"/>
              <a:t> (стрелка)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18104" r="35659" b="16810"/>
          <a:stretch/>
        </p:blipFill>
        <p:spPr bwMode="auto">
          <a:xfrm>
            <a:off x="1691680" y="1916832"/>
            <a:ext cx="53767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3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8352928" cy="8826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err="1"/>
              <a:t>Тендинопатия</a:t>
            </a:r>
            <a:r>
              <a:rPr lang="ru-RU" sz="3600" b="1" dirty="0"/>
              <a:t> ягодичных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31683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900" b="1" dirty="0"/>
              <a:t>Сопровождается болевым синдромом большого вертела (БСБВ) и </a:t>
            </a:r>
            <a:r>
              <a:rPr lang="ru-RU" sz="1900" b="0" i="0" dirty="0">
                <a:solidFill>
                  <a:srgbClr val="212121"/>
                </a:solidFill>
                <a:effectLst/>
              </a:rPr>
              <a:t>диагностируется на основании анамнеза, </a:t>
            </a:r>
            <a:r>
              <a:rPr lang="ru-RU" sz="1900" b="0" i="0" dirty="0" err="1">
                <a:solidFill>
                  <a:srgbClr val="212121"/>
                </a:solidFill>
                <a:effectLst/>
              </a:rPr>
              <a:t>физикального</a:t>
            </a:r>
            <a:r>
              <a:rPr lang="ru-RU" sz="1900" b="0" i="0" dirty="0">
                <a:solidFill>
                  <a:srgbClr val="212121"/>
                </a:solidFill>
                <a:effectLst/>
              </a:rPr>
              <a:t> обследования и результатов визуализации</a:t>
            </a:r>
            <a:r>
              <a:rPr lang="en-US" sz="1900" b="0" i="0" dirty="0">
                <a:solidFill>
                  <a:srgbClr val="212121"/>
                </a:solidFill>
                <a:effectLst/>
              </a:rPr>
              <a:t>;</a:t>
            </a:r>
            <a:endParaRPr lang="ru-RU" sz="1900" b="0" i="0" dirty="0">
              <a:solidFill>
                <a:srgbClr val="212121"/>
              </a:solidFill>
              <a:effectLst/>
            </a:endParaRPr>
          </a:p>
          <a:p>
            <a:r>
              <a:rPr lang="ru-RU" sz="1900" dirty="0"/>
              <a:t>Факторы риска: женский пол, возраст старше 60 лет, угол шейки бедра менее 134°, разница в длине ног</a:t>
            </a:r>
            <a:r>
              <a:rPr lang="en-US" sz="1900" dirty="0"/>
              <a:t>;</a:t>
            </a:r>
          </a:p>
          <a:p>
            <a:endParaRPr lang="ru-RU" sz="1900" dirty="0"/>
          </a:p>
          <a:p>
            <a:r>
              <a:rPr lang="ru-RU" sz="1900" b="1" dirty="0"/>
              <a:t>Болевой синдром</a:t>
            </a:r>
            <a:r>
              <a:rPr lang="ru-RU" sz="1900" dirty="0"/>
              <a:t> </a:t>
            </a:r>
            <a:r>
              <a:rPr lang="ru-RU" sz="1900" b="0" i="0" dirty="0">
                <a:solidFill>
                  <a:srgbClr val="212121"/>
                </a:solidFill>
                <a:effectLst/>
              </a:rPr>
              <a:t>ранее приписывали </a:t>
            </a:r>
            <a:r>
              <a:rPr lang="ru-RU" sz="1900" dirty="0">
                <a:solidFill>
                  <a:srgbClr val="212121"/>
                </a:solidFill>
              </a:rPr>
              <a:t>бурситу большого вертела, </a:t>
            </a:r>
            <a:r>
              <a:rPr lang="ru-RU" sz="1900" b="0" i="0" dirty="0">
                <a:solidFill>
                  <a:srgbClr val="212121"/>
                </a:solidFill>
                <a:effectLst/>
              </a:rPr>
              <a:t>но все чаще признается, что </a:t>
            </a:r>
            <a:r>
              <a:rPr lang="ru-RU" sz="1900" b="0" i="0" dirty="0" err="1">
                <a:solidFill>
                  <a:srgbClr val="212121"/>
                </a:solidFill>
                <a:effectLst/>
              </a:rPr>
              <a:t>тендинопатия</a:t>
            </a:r>
            <a:r>
              <a:rPr lang="ru-RU" sz="1900" b="0" i="0" dirty="0">
                <a:solidFill>
                  <a:srgbClr val="212121"/>
                </a:solidFill>
                <a:effectLst/>
              </a:rPr>
              <a:t> отводящих мышц и патология подвздошно-большеберцового тракта  могут быть значительными факторами </a:t>
            </a:r>
            <a:r>
              <a:rPr lang="ru-RU" sz="1900" b="1" dirty="0"/>
              <a:t>БСБВ</a:t>
            </a:r>
            <a:r>
              <a:rPr lang="en-US" sz="1900" dirty="0">
                <a:solidFill>
                  <a:srgbClr val="212121"/>
                </a:solidFill>
              </a:rPr>
              <a:t>;</a:t>
            </a:r>
            <a:endParaRPr lang="ru-RU" sz="1900" dirty="0">
              <a:solidFill>
                <a:srgbClr val="212121"/>
              </a:solidFill>
            </a:endParaRPr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B86F7-84AC-4664-9CCB-7DC5B0A82AD0}"/>
              </a:ext>
            </a:extLst>
          </p:cNvPr>
          <p:cNvSpPr txBox="1"/>
          <p:nvPr/>
        </p:nvSpPr>
        <p:spPr>
          <a:xfrm>
            <a:off x="418117" y="4562544"/>
            <a:ext cx="8352928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0" i="0" dirty="0">
                <a:solidFill>
                  <a:srgbClr val="212121"/>
                </a:solidFill>
                <a:effectLst/>
              </a:rPr>
              <a:t>Патофизиология может быть аналогична соударению плечевого сустава, (</a:t>
            </a:r>
            <a:r>
              <a:rPr lang="ru-RU" sz="1900" dirty="0">
                <a:solidFill>
                  <a:srgbClr val="212121"/>
                </a:solidFill>
              </a:rPr>
              <a:t>трение</a:t>
            </a:r>
            <a:r>
              <a:rPr lang="ru-RU" sz="1900" b="0" i="0" dirty="0">
                <a:solidFill>
                  <a:srgbClr val="212121"/>
                </a:solidFill>
                <a:effectLst/>
              </a:rPr>
              <a:t> подвздошно-большеберцового тракта и широкой фасции о сухожилия отводящих мышц аналогично </a:t>
            </a:r>
            <a:r>
              <a:rPr lang="ru-RU" sz="1900" dirty="0" err="1">
                <a:solidFill>
                  <a:srgbClr val="212121"/>
                </a:solidFill>
              </a:rPr>
              <a:t>ротаторной</a:t>
            </a:r>
            <a:r>
              <a:rPr lang="ru-RU" sz="1900" dirty="0">
                <a:solidFill>
                  <a:srgbClr val="212121"/>
                </a:solidFill>
              </a:rPr>
              <a:t> м</a:t>
            </a:r>
            <a:r>
              <a:rPr lang="ru-RU" sz="1900" b="0" i="0" dirty="0">
                <a:solidFill>
                  <a:srgbClr val="212121"/>
                </a:solidFill>
                <a:effectLst/>
              </a:rPr>
              <a:t>анжете плеча)</a:t>
            </a:r>
            <a:r>
              <a:rPr lang="en-US" sz="1900" b="0" i="0" dirty="0">
                <a:solidFill>
                  <a:srgbClr val="212121"/>
                </a:solidFill>
                <a:effectLst/>
              </a:rPr>
              <a:t>;</a:t>
            </a:r>
            <a:endParaRPr lang="ru-RU" sz="1900" b="0" i="0" dirty="0">
              <a:solidFill>
                <a:srgbClr val="21212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Недавние исследования также предполагают связь с морфологией вертлужной впадины и щелчком бедра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5081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err="1"/>
              <a:t>Тендинопатия</a:t>
            </a:r>
            <a:r>
              <a:rPr lang="ru-RU" sz="3600" b="1" dirty="0"/>
              <a:t> ягодичных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Возникает вблизи мест прикрепления сухожилий на фасетках большого вертела</a:t>
            </a:r>
            <a:r>
              <a:rPr lang="en-US" sz="2000" dirty="0"/>
              <a:t>;</a:t>
            </a:r>
            <a:r>
              <a:rPr lang="ru-RU" sz="2000" dirty="0"/>
              <a:t> </a:t>
            </a:r>
          </a:p>
          <a:p>
            <a:r>
              <a:rPr lang="ru-RU" sz="2000" b="1" dirty="0"/>
              <a:t>Под </a:t>
            </a:r>
            <a:r>
              <a:rPr lang="ru-RU" sz="2000" b="1" dirty="0" err="1"/>
              <a:t>тендинопатией</a:t>
            </a:r>
            <a:r>
              <a:rPr lang="ru-RU" sz="2000" b="1" dirty="0"/>
              <a:t> подразумеваются состояния: </a:t>
            </a:r>
            <a:r>
              <a:rPr lang="ru-RU" sz="2000" b="1" dirty="0" err="1"/>
              <a:t>перитендинит</a:t>
            </a:r>
            <a:r>
              <a:rPr lang="ru-RU" sz="2000" b="1" dirty="0"/>
              <a:t>, тендиноз, частичный или полный разрыв сухожилий манжеты ротаторов</a:t>
            </a:r>
            <a:r>
              <a:rPr lang="en-US" sz="2000" b="1" dirty="0"/>
              <a:t>;</a:t>
            </a:r>
          </a:p>
          <a:p>
            <a:endParaRPr lang="ru-RU" sz="2000" dirty="0"/>
          </a:p>
          <a:p>
            <a:r>
              <a:rPr lang="ru-RU" sz="2000" dirty="0"/>
              <a:t>Отек мягких тканей вокруг сухожилий малой или средней ягодичной мышц представляет собой </a:t>
            </a:r>
            <a:r>
              <a:rPr lang="ru-RU" sz="2000" b="1" dirty="0" err="1"/>
              <a:t>перитендинит</a:t>
            </a:r>
            <a:r>
              <a:rPr lang="ru-RU" sz="2000" dirty="0"/>
              <a:t> и является самым ранним признаком </a:t>
            </a:r>
            <a:r>
              <a:rPr lang="ru-RU" sz="2000" dirty="0" err="1"/>
              <a:t>тендинопатии</a:t>
            </a:r>
            <a:r>
              <a:rPr lang="ru-RU" sz="2000" dirty="0"/>
              <a:t> отводящих мышц;  структура сухожилий остается неизменной</a:t>
            </a:r>
            <a:r>
              <a:rPr lang="en-US" sz="2000" dirty="0"/>
              <a:t>;</a:t>
            </a:r>
          </a:p>
          <a:p>
            <a:endParaRPr lang="ru-RU" sz="2000" dirty="0"/>
          </a:p>
          <a:p>
            <a:r>
              <a:rPr lang="ru-RU" sz="2000" b="1" dirty="0"/>
              <a:t>Тендиноз</a:t>
            </a:r>
            <a:r>
              <a:rPr lang="ru-RU" sz="2000" dirty="0"/>
              <a:t> - дегенерация сухожилия, часто наблюдается у людей среднего возраста, у спортсменов, у людей, ведущих малоподвижный образ жизни; также данному состоянию больше подвержены женщины</a:t>
            </a:r>
          </a:p>
        </p:txBody>
      </p:sp>
    </p:spTree>
    <p:extLst>
      <p:ext uri="{BB962C8B-B14F-4D97-AF65-F5344CB8AC3E}">
        <p14:creationId xmlns:p14="http://schemas.microsoft.com/office/powerpoint/2010/main" val="410599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/>
              <a:t>УЗ-критерии </a:t>
            </a:r>
            <a:r>
              <a:rPr lang="ru-RU" sz="3600" b="1" dirty="0" err="1"/>
              <a:t>тендинопатии</a:t>
            </a:r>
            <a:r>
              <a:rPr lang="ru-RU" sz="3600" b="1" dirty="0"/>
              <a:t> ягодичных мышц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/>
              <a:t>В-режим: </a:t>
            </a:r>
            <a:r>
              <a:rPr lang="ru-RU" sz="2000" dirty="0"/>
              <a:t>утолщение сухожилия, неоднородная структура (потеря фибриллярного рисунка), с наличием или отсутствием </a:t>
            </a:r>
            <a:r>
              <a:rPr lang="ru-RU" sz="2000" dirty="0" err="1"/>
              <a:t>кальцинатов</a:t>
            </a:r>
            <a:r>
              <a:rPr lang="en-US" sz="2000" dirty="0"/>
              <a:t>;</a:t>
            </a:r>
          </a:p>
          <a:p>
            <a:endParaRPr lang="ru-RU" sz="2000" dirty="0"/>
          </a:p>
          <a:p>
            <a:r>
              <a:rPr lang="ru-RU" sz="2000" b="1" dirty="0"/>
              <a:t>ЦДК и ЭДК: </a:t>
            </a:r>
            <a:r>
              <a:rPr lang="ru-RU" sz="2000" dirty="0"/>
              <a:t>повышенная </a:t>
            </a:r>
            <a:r>
              <a:rPr lang="ru-RU" sz="2000" dirty="0" err="1"/>
              <a:t>васкуляризация</a:t>
            </a:r>
            <a:r>
              <a:rPr lang="ru-RU" sz="2000" dirty="0"/>
              <a:t>;</a:t>
            </a:r>
          </a:p>
          <a:p>
            <a:endParaRPr lang="ru-RU" sz="2000" dirty="0"/>
          </a:p>
          <a:p>
            <a:r>
              <a:rPr lang="ru-RU" sz="2000" dirty="0"/>
              <a:t>Болезненность сухожилий при пальпации датчиком - вспомогательный признак </a:t>
            </a:r>
            <a:r>
              <a:rPr lang="ru-RU" sz="2000" dirty="0" err="1"/>
              <a:t>тендиноза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948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Кальцифицирующий</a:t>
            </a:r>
            <a:r>
              <a:rPr lang="ru-RU" dirty="0"/>
              <a:t> </a:t>
            </a:r>
            <a:r>
              <a:rPr lang="ru-RU" b="1" dirty="0"/>
              <a:t>тендиноз ягодичной мышцы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4658277"/>
            <a:ext cx="8363272" cy="19302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2000" b="1" dirty="0"/>
              <a:t>(А</a:t>
            </a:r>
            <a:r>
              <a:rPr lang="ru-RU" sz="2000" dirty="0"/>
              <a:t>) </a:t>
            </a:r>
            <a:r>
              <a:rPr lang="ru-RU" sz="2000" b="1" dirty="0"/>
              <a:t>УЗИ, В-режим, продольное сканирование. </a:t>
            </a:r>
            <a:br>
              <a:rPr lang="ru-RU" sz="2000" dirty="0"/>
            </a:br>
            <a:r>
              <a:rPr lang="ru-RU" sz="2000" dirty="0" err="1"/>
              <a:t>Гипоэхогенное</a:t>
            </a:r>
            <a:r>
              <a:rPr lang="ru-RU" sz="2000" dirty="0"/>
              <a:t> образование, прилегающее к большому вертелу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(</a:t>
            </a:r>
            <a:r>
              <a:rPr lang="ru-RU" sz="2000" b="1" dirty="0"/>
              <a:t>B</a:t>
            </a:r>
            <a:r>
              <a:rPr lang="ru-RU" sz="2000" dirty="0"/>
              <a:t>) </a:t>
            </a:r>
            <a:r>
              <a:rPr lang="en-US" sz="2000" b="1" dirty="0"/>
              <a:t>R - </a:t>
            </a:r>
            <a:r>
              <a:rPr lang="ru-RU" sz="2000" b="1" dirty="0"/>
              <a:t>грамма. </a:t>
            </a:r>
            <a:r>
              <a:rPr lang="ru-RU" sz="2000" b="1" dirty="0" err="1"/>
              <a:t>Передне</a:t>
            </a:r>
            <a:r>
              <a:rPr lang="ru-RU" sz="2000" b="1" dirty="0"/>
              <a:t>-задняя проекция </a:t>
            </a:r>
            <a:r>
              <a:rPr lang="ru-RU" sz="2000" dirty="0"/>
              <a:t>костей таза подтверждает кальцификацию большого вертела левого тазобедренного сустава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47198" r="35295" b="20905"/>
          <a:stretch/>
        </p:blipFill>
        <p:spPr bwMode="auto">
          <a:xfrm>
            <a:off x="971600" y="1700808"/>
            <a:ext cx="7200800" cy="265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35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Причины р</a:t>
            </a:r>
            <a:r>
              <a:rPr lang="ru-RU" sz="3600" b="1" dirty="0"/>
              <a:t>азрыва сухожилий вращательной манжеты и ягодичных мышц</a:t>
            </a:r>
            <a:endParaRPr lang="ru-RU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65666"/>
            <a:ext cx="8229600" cy="33266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1) Во время </a:t>
            </a:r>
            <a:r>
              <a:rPr lang="ru-RU" sz="2000" b="1" i="0" dirty="0">
                <a:solidFill>
                  <a:srgbClr val="333333"/>
                </a:solidFill>
                <a:effectLst/>
              </a:rPr>
              <a:t>частичного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 или </a:t>
            </a:r>
            <a:r>
              <a:rPr lang="ru-RU" sz="2000" b="1" i="0" dirty="0">
                <a:solidFill>
                  <a:srgbClr val="333333"/>
                </a:solidFill>
                <a:effectLst/>
              </a:rPr>
              <a:t>тотального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2000" b="1" i="0" dirty="0">
                <a:solidFill>
                  <a:srgbClr val="333333"/>
                </a:solidFill>
                <a:effectLst/>
              </a:rPr>
              <a:t>эндопротезирования </a:t>
            </a:r>
            <a:r>
              <a:rPr lang="ru-RU" sz="2000" dirty="0"/>
              <a:t>тазобедренного сустава, при переломах шейки бедренной кости;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2) После эндопротезирования, выполненной через </a:t>
            </a:r>
            <a:r>
              <a:rPr lang="ru-RU" sz="2000" dirty="0" err="1"/>
              <a:t>передне</a:t>
            </a:r>
            <a:r>
              <a:rPr lang="ru-RU" sz="2000" dirty="0"/>
              <a:t>-латеральный или транс-ягодичный доступ;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3) Нетравматический разрыв при ранее существовавшем </a:t>
            </a:r>
            <a:r>
              <a:rPr lang="ru-RU" sz="2000" dirty="0" err="1"/>
              <a:t>тендинозе</a:t>
            </a:r>
            <a:r>
              <a:rPr lang="ru-RU" sz="2000" dirty="0"/>
              <a:t>;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4) Травма или спонтанный разрыв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86D59-C54B-496A-B15B-9B9E9B7E5A81}"/>
              </a:ext>
            </a:extLst>
          </p:cNvPr>
          <p:cNvSpPr txBox="1"/>
          <p:nvPr/>
        </p:nvSpPr>
        <p:spPr>
          <a:xfrm>
            <a:off x="457200" y="5589240"/>
            <a:ext cx="8229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Разрывы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ягодичных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сухожилий чаще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возникают по причине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тендиноза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чем вследствие острого травматического события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16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70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УЗ-признаки разрыва сухожилий вращательной манжеты и ягодичных мышц</a:t>
            </a:r>
            <a:endParaRPr lang="ru-RU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27715"/>
            <a:ext cx="8229600" cy="20448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/>
              <a:t>Частичный: </a:t>
            </a:r>
            <a:r>
              <a:rPr lang="ru-RU" sz="1900" dirty="0"/>
              <a:t>«стертая» фибриллярная эхо-структура сухожилия, с </a:t>
            </a:r>
            <a:r>
              <a:rPr lang="ru-RU" sz="1900" dirty="0" err="1"/>
              <a:t>анэхогенными</a:t>
            </a:r>
            <a:r>
              <a:rPr lang="ru-RU" sz="1900" dirty="0"/>
              <a:t> включениями или интерстициальными щелевидными дефектами;</a:t>
            </a:r>
          </a:p>
          <a:p>
            <a:pPr marL="0" indent="0">
              <a:buNone/>
            </a:pPr>
            <a:r>
              <a:rPr lang="ru-RU" sz="1900" b="1" dirty="0"/>
              <a:t>Полный:</a:t>
            </a:r>
            <a:r>
              <a:rPr lang="ru-RU" sz="1900" dirty="0"/>
              <a:t> разрыв сухожильных волокон на всю толщину, который может быть заполнен жидкостью или сопровождаться потерей массы сухожилия</a:t>
            </a:r>
            <a:r>
              <a:rPr lang="en-US" sz="1900" dirty="0"/>
              <a:t>;</a:t>
            </a:r>
          </a:p>
          <a:p>
            <a:endParaRPr lang="ru-RU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3A22-AA47-4C8A-9FF7-998BE2FC77A4}"/>
              </a:ext>
            </a:extLst>
          </p:cNvPr>
          <p:cNvSpPr txBox="1"/>
          <p:nvPr/>
        </p:nvSpPr>
        <p:spPr>
          <a:xfrm>
            <a:off x="457200" y="4113622"/>
            <a:ext cx="8229600" cy="2431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Удлинение сухожилия средней ягодичной мышцы, </a:t>
            </a:r>
            <a:r>
              <a:rPr lang="ru-RU" sz="1900" b="1" dirty="0"/>
              <a:t>превышающее 2 см</a:t>
            </a:r>
            <a:r>
              <a:rPr lang="ru-RU" sz="1900" dirty="0"/>
              <a:t>, также является косвенным признаком разрыва</a:t>
            </a:r>
            <a:r>
              <a:rPr lang="en-US" sz="1900" dirty="0"/>
              <a:t>;</a:t>
            </a:r>
          </a:p>
          <a:p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/>
              <a:t>Передние волокна сухожилия </a:t>
            </a:r>
            <a:r>
              <a:rPr lang="ru-RU" sz="1900" dirty="0"/>
              <a:t>средней ягодичной мышцы являются наиболее частым местом как частичных, так и полных разрывов</a:t>
            </a:r>
            <a:r>
              <a:rPr lang="en-US" sz="1900" dirty="0"/>
              <a:t>;</a:t>
            </a: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0" i="0" u="sng" dirty="0">
                <a:solidFill>
                  <a:srgbClr val="222222"/>
                </a:solidFill>
                <a:effectLst/>
              </a:rPr>
              <a:t>Сухожилие малой ягодичной мышцы редко разрывается изолированно и чаще повреждается вместе с </a:t>
            </a:r>
            <a:r>
              <a:rPr lang="ru-RU" sz="1900" u="sng" dirty="0">
                <a:solidFill>
                  <a:srgbClr val="222222"/>
                </a:solidFill>
              </a:rPr>
              <a:t>сухожилием средней ягодичной мышцей</a:t>
            </a:r>
            <a:endParaRPr lang="ru-RU" sz="1900" u="sng" dirty="0"/>
          </a:p>
        </p:txBody>
      </p:sp>
    </p:spTree>
    <p:extLst>
      <p:ext uri="{BB962C8B-B14F-4D97-AF65-F5344CB8AC3E}">
        <p14:creationId xmlns:p14="http://schemas.microsoft.com/office/powerpoint/2010/main" val="311560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123310"/>
            <a:ext cx="8363272" cy="16421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Полный разрыв сухожилия малой ягодичной мышцы и частичный разрыв сухожилия средней ягодичной мышцы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4440598"/>
            <a:ext cx="8502116" cy="22940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2000" b="1" dirty="0"/>
              <a:t>УЗИ. Поперечное сканирование</a:t>
            </a:r>
            <a:r>
              <a:rPr lang="ru-RU" sz="2000" dirty="0"/>
              <a:t>. Отсутствие волокон сухожилий на </a:t>
            </a:r>
            <a:r>
              <a:rPr lang="ru-RU" sz="2000" dirty="0">
                <a:highlight>
                  <a:srgbClr val="FFFF00"/>
                </a:highlight>
              </a:rPr>
              <a:t>передней фасетке</a:t>
            </a:r>
            <a:r>
              <a:rPr lang="ru-RU" sz="2000" dirty="0"/>
              <a:t> и в передней части </a:t>
            </a:r>
            <a:r>
              <a:rPr lang="ru-RU" sz="2000" dirty="0">
                <a:highlight>
                  <a:srgbClr val="00FFFF"/>
                </a:highlight>
              </a:rPr>
              <a:t>латеральной фасетки.</a:t>
            </a:r>
            <a:endParaRPr lang="ru-RU" sz="2000" dirty="0"/>
          </a:p>
          <a:p>
            <a:r>
              <a:rPr lang="ru-RU" sz="2000" dirty="0"/>
              <a:t>Задние сухожильные волокна средней ягодичной мышцы (стрелки) утолщены, но не повреждены </a:t>
            </a:r>
          </a:p>
          <a:p>
            <a:pPr marL="0" indent="0">
              <a:buNone/>
            </a:pPr>
            <a:br>
              <a:rPr lang="ru-RU" sz="2000" dirty="0"/>
            </a:br>
            <a:r>
              <a:rPr lang="ru-RU" sz="2000" dirty="0"/>
              <a:t>(</a:t>
            </a:r>
            <a:r>
              <a:rPr lang="ru-RU" sz="2400" b="1" dirty="0"/>
              <a:t>* - </a:t>
            </a:r>
            <a:r>
              <a:rPr lang="ru-RU" sz="2000" i="1" dirty="0"/>
              <a:t>граница между передней и латеральной </a:t>
            </a:r>
            <a:r>
              <a:rPr lang="ru-RU" sz="2000" i="1" dirty="0" err="1"/>
              <a:t>фасетками</a:t>
            </a:r>
            <a:r>
              <a:rPr lang="ru-RU" sz="2000" i="1" dirty="0"/>
              <a:t>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1121" r="35659" b="22629"/>
          <a:stretch/>
        </p:blipFill>
        <p:spPr bwMode="auto">
          <a:xfrm>
            <a:off x="2267744" y="1849369"/>
            <a:ext cx="4109628" cy="260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49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Латеральная поверхность бедра. нормальная анатомия</a:t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455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Латеральная поверхность бедра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570038"/>
            <a:ext cx="8147248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Наиболее частое показание для проведения УЗИ латеральной поверхности бедра – </a:t>
            </a:r>
            <a:r>
              <a:rPr lang="ru-RU" sz="2000" b="1" dirty="0"/>
              <a:t>болевой синдром большого вертела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879358"/>
            <a:ext cx="761103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/>
              <a:t>Структуры, подлежащие оценке:</a:t>
            </a:r>
          </a:p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Ротаторная манжета (мышцы, вращающие бедро кнаружи)</a:t>
            </a:r>
            <a:r>
              <a:rPr lang="en-US" sz="2000" dirty="0"/>
              <a:t>;</a:t>
            </a:r>
            <a:r>
              <a:rPr lang="ru-RU" sz="20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Синовиальные сумки</a:t>
            </a:r>
            <a:r>
              <a:rPr lang="en-US" sz="2000" dirty="0"/>
              <a:t>;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Связка </a:t>
            </a:r>
            <a:r>
              <a:rPr lang="ru-RU" sz="2000" dirty="0" err="1"/>
              <a:t>подвздошно</a:t>
            </a:r>
            <a:r>
              <a:rPr lang="ru-RU" sz="2000" dirty="0"/>
              <a:t>-</a:t>
            </a:r>
            <a:r>
              <a:rPr lang="ru-RU" sz="2000" dirty="0" err="1"/>
              <a:t>большеберцового</a:t>
            </a:r>
            <a:r>
              <a:rPr lang="ru-RU" sz="2000" dirty="0"/>
              <a:t> тракта и окружающие мягкие ткани</a:t>
            </a:r>
          </a:p>
        </p:txBody>
      </p:sp>
    </p:spTree>
    <p:extLst>
      <p:ext uri="{BB962C8B-B14F-4D97-AF65-F5344CB8AC3E}">
        <p14:creationId xmlns:p14="http://schemas.microsoft.com/office/powerpoint/2010/main" val="136843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/>
              <a:t>Тендинопатия</a:t>
            </a:r>
            <a:r>
              <a:rPr lang="ru-RU" b="1" dirty="0"/>
              <a:t> ягодичных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288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Наряду с </a:t>
            </a:r>
            <a:r>
              <a:rPr lang="ru-RU" sz="2000" dirty="0" err="1"/>
              <a:t>тендинопатией</a:t>
            </a:r>
            <a:r>
              <a:rPr lang="ru-RU" sz="2000" dirty="0"/>
              <a:t> ягодичных мышц происходит нарушение кортикального слоя и </a:t>
            </a:r>
            <a:r>
              <a:rPr lang="ru-RU" sz="2000" dirty="0" err="1"/>
              <a:t>энтезопатия</a:t>
            </a:r>
            <a:r>
              <a:rPr lang="ru-RU" sz="2000" dirty="0"/>
              <a:t> большого вертела</a:t>
            </a:r>
            <a:r>
              <a:rPr lang="en-US" sz="2000" dirty="0"/>
              <a:t>;</a:t>
            </a:r>
            <a:endParaRPr lang="ru-RU" sz="2000" dirty="0"/>
          </a:p>
          <a:p>
            <a:endParaRPr lang="en-US" sz="2000" dirty="0"/>
          </a:p>
          <a:p>
            <a:r>
              <a:rPr lang="ru-RU" sz="2000" dirty="0"/>
              <a:t>Разрыв сухожилий ягодичных мышц может являться причиной постоянной боли в тазобедренном суставе после эндопротезирования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b="1" i="0" dirty="0">
              <a:solidFill>
                <a:srgbClr val="000000"/>
              </a:solidFill>
              <a:effectLst/>
            </a:endParaRPr>
          </a:p>
          <a:p>
            <a:r>
              <a:rPr lang="ru-RU" sz="2000" b="1" dirty="0">
                <a:solidFill>
                  <a:srgbClr val="000000"/>
                </a:solidFill>
              </a:rPr>
              <a:t>Преимущество метода УЗИ: оценка состояния сухожилий у больных в послеоперационном периоде после эндопротезирования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2819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Частичный разрыв и тендиноз средней ягодичной мышцы после эндопротезирования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180" y="4251737"/>
            <a:ext cx="8789640" cy="26062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900" b="1" dirty="0"/>
              <a:t>А</a:t>
            </a:r>
            <a:r>
              <a:rPr lang="ru-RU" sz="1900" dirty="0"/>
              <a:t>) </a:t>
            </a:r>
            <a:r>
              <a:rPr lang="ru-RU" sz="1900" b="1" dirty="0"/>
              <a:t>Рентгенограмма малого таза в </a:t>
            </a:r>
            <a:r>
              <a:rPr lang="ru-RU" sz="1900" b="1" dirty="0" err="1"/>
              <a:t>передне-задней</a:t>
            </a:r>
            <a:r>
              <a:rPr lang="ru-RU" sz="1900" b="1" dirty="0"/>
              <a:t> проекции. </a:t>
            </a:r>
          </a:p>
          <a:p>
            <a:pPr marL="0" indent="0">
              <a:buNone/>
            </a:pPr>
            <a:r>
              <a:rPr lang="ru-RU" sz="1900" dirty="0"/>
              <a:t>Правый эндопротез с </a:t>
            </a:r>
            <a:r>
              <a:rPr lang="ru-RU" sz="1900" dirty="0" err="1"/>
              <a:t>серкляжной</a:t>
            </a:r>
            <a:r>
              <a:rPr lang="ru-RU" sz="1900" dirty="0"/>
              <a:t> проволокой вдоль проксимального </a:t>
            </a:r>
            <a:r>
              <a:rPr lang="ru-RU" sz="1900" dirty="0" err="1"/>
              <a:t>метафиза</a:t>
            </a:r>
            <a:r>
              <a:rPr lang="ru-RU" sz="1900" dirty="0"/>
              <a:t> бедренной кости</a:t>
            </a:r>
            <a:r>
              <a:rPr lang="en-US" sz="1900" dirty="0"/>
              <a:t>;</a:t>
            </a:r>
            <a:r>
              <a:rPr lang="ru-RU" sz="1900" dirty="0"/>
              <a:t> рентгенологическое исследование проведено после УЗИ с целью исключения </a:t>
            </a:r>
            <a:r>
              <a:rPr lang="ru-RU" sz="1900" dirty="0" err="1"/>
              <a:t>псевдоопухоли</a:t>
            </a:r>
            <a:r>
              <a:rPr lang="en-US" sz="1900" dirty="0"/>
              <a:t>;</a:t>
            </a:r>
            <a:endParaRPr lang="ru-RU" sz="1900" dirty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1900" b="1" dirty="0"/>
              <a:t>В</a:t>
            </a:r>
            <a:r>
              <a:rPr lang="ru-RU" sz="1900" dirty="0"/>
              <a:t>) </a:t>
            </a:r>
            <a:r>
              <a:rPr lang="ru-RU" sz="1900" b="1" dirty="0"/>
              <a:t>УЗИ, В-режим. Продольное сканирование</a:t>
            </a:r>
            <a:r>
              <a:rPr lang="ru-RU" sz="1900" dirty="0"/>
              <a:t>. </a:t>
            </a:r>
          </a:p>
          <a:p>
            <a:pPr marL="0" indent="0">
              <a:buNone/>
            </a:pPr>
            <a:r>
              <a:rPr lang="ru-RU" sz="1900" dirty="0"/>
              <a:t>Неравномерное утолщение сухожилия с наличием </a:t>
            </a:r>
            <a:r>
              <a:rPr lang="ru-RU" sz="1900" dirty="0" err="1"/>
              <a:t>анэхогенных</a:t>
            </a:r>
            <a:r>
              <a:rPr lang="ru-RU" sz="1900" dirty="0"/>
              <a:t> включений (</a:t>
            </a:r>
            <a:r>
              <a:rPr lang="ru-RU" sz="1700" i="1" dirty="0"/>
              <a:t>головки стрелок</a:t>
            </a:r>
            <a:r>
              <a:rPr lang="ru-RU" sz="1900" dirty="0"/>
              <a:t>). </a:t>
            </a:r>
            <a:r>
              <a:rPr lang="ru-RU" sz="1900" dirty="0" err="1"/>
              <a:t>Проксимальные</a:t>
            </a:r>
            <a:r>
              <a:rPr lang="ru-RU" sz="1900" dirty="0"/>
              <a:t> волокна (</a:t>
            </a:r>
            <a:r>
              <a:rPr lang="ru-RU" sz="1700" i="1" dirty="0"/>
              <a:t>стрелки</a:t>
            </a:r>
            <a:r>
              <a:rPr lang="ru-RU" sz="1900" dirty="0"/>
              <a:t>) кажутся неповрежденными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27586" r="34932" b="42888"/>
          <a:stretch/>
        </p:blipFill>
        <p:spPr bwMode="auto">
          <a:xfrm>
            <a:off x="899592" y="1528596"/>
            <a:ext cx="7344816" cy="260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58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9802"/>
            <a:ext cx="9144000" cy="17008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Расхождение сухожилия средней ягодичной мышцы после эндопротезирования и пластики сухожилия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1" y="4869160"/>
            <a:ext cx="8727977" cy="19888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dirty="0"/>
              <a:t>(</a:t>
            </a:r>
            <a:r>
              <a:rPr lang="ru-RU" sz="1800" b="1" dirty="0"/>
              <a:t>A</a:t>
            </a:r>
            <a:r>
              <a:rPr lang="ru-RU" sz="1800" dirty="0"/>
              <a:t>, </a:t>
            </a:r>
            <a:r>
              <a:rPr lang="ru-RU" sz="1800" b="1" dirty="0"/>
              <a:t>B</a:t>
            </a:r>
            <a:r>
              <a:rPr lang="ru-RU" sz="1800" dirty="0"/>
              <a:t>) </a:t>
            </a:r>
            <a:r>
              <a:rPr lang="ru-RU" sz="1800" b="1" dirty="0"/>
              <a:t>УЗИ. Поперечное сканирование</a:t>
            </a:r>
            <a:r>
              <a:rPr lang="ru-RU" sz="1800" dirty="0"/>
              <a:t>. </a:t>
            </a:r>
            <a:endParaRPr lang="ru-RU" sz="1800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ru-RU" sz="1800" dirty="0"/>
              <a:t>(</a:t>
            </a:r>
            <a:r>
              <a:rPr lang="ru-RU" sz="1800" b="1" dirty="0"/>
              <a:t>C</a:t>
            </a:r>
            <a:r>
              <a:rPr lang="ru-RU" sz="1800" dirty="0"/>
              <a:t>) </a:t>
            </a:r>
            <a:r>
              <a:rPr lang="ru-RU" sz="1800" b="1" dirty="0"/>
              <a:t>МРТ. Режим с </a:t>
            </a:r>
            <a:r>
              <a:rPr lang="ru-RU" sz="1800" b="1" dirty="0" err="1"/>
              <a:t>жироподавлением</a:t>
            </a:r>
            <a:r>
              <a:rPr lang="ru-RU" sz="1800" b="1" dirty="0"/>
              <a:t>. Аксиальная проекция.</a:t>
            </a:r>
            <a:br>
              <a:rPr lang="ru-RU" sz="1800" b="1" dirty="0"/>
            </a:br>
            <a:r>
              <a:rPr lang="ru-RU" sz="1800" b="1" dirty="0"/>
              <a:t>- </a:t>
            </a:r>
            <a:r>
              <a:rPr lang="ru-RU" sz="1800" dirty="0"/>
              <a:t>Отсутствие волокон сухожилия на </a:t>
            </a:r>
            <a:r>
              <a:rPr lang="ru-RU" sz="1800" dirty="0">
                <a:highlight>
                  <a:srgbClr val="00FFFF"/>
                </a:highlight>
              </a:rPr>
              <a:t>латеральной фасетке. </a:t>
            </a:r>
          </a:p>
          <a:p>
            <a:pPr marL="0" indent="0">
              <a:buNone/>
            </a:pPr>
            <a:r>
              <a:rPr lang="ru-RU" sz="1800" b="1" dirty="0"/>
              <a:t>-</a:t>
            </a:r>
            <a:r>
              <a:rPr lang="ru-RU" sz="1800" dirty="0"/>
              <a:t> Задние волокна, прикрепляющиеся к верхнезадней фасетке - неповрежденные сухожилия (</a:t>
            </a:r>
            <a:r>
              <a:rPr lang="ru-RU" sz="1700" i="1" dirty="0"/>
              <a:t>наконечники стрел в </a:t>
            </a:r>
            <a:r>
              <a:rPr lang="ru-RU" sz="1700" b="1" i="1" dirty="0"/>
              <a:t>А</a:t>
            </a:r>
            <a:r>
              <a:rPr lang="ru-RU" sz="1700" i="1" dirty="0"/>
              <a:t> и </a:t>
            </a:r>
            <a:r>
              <a:rPr lang="ru-RU" sz="1700" b="1" i="1" dirty="0"/>
              <a:t>С</a:t>
            </a:r>
            <a:r>
              <a:rPr lang="ru-RU" sz="1700" dirty="0"/>
              <a:t>). </a:t>
            </a:r>
            <a:br>
              <a:rPr lang="ru-RU" sz="1800" dirty="0"/>
            </a:br>
            <a:r>
              <a:rPr lang="ru-RU" sz="1800" b="1" dirty="0"/>
              <a:t>-</a:t>
            </a:r>
            <a:r>
              <a:rPr lang="ru-RU" sz="1800" dirty="0"/>
              <a:t> Жидкость в синовиальной сумке </a:t>
            </a:r>
            <a:r>
              <a:rPr lang="ru-RU" sz="1700" i="1" dirty="0"/>
              <a:t>(</a:t>
            </a:r>
            <a:r>
              <a:rPr lang="ru-RU" sz="1700" b="1" i="1" dirty="0"/>
              <a:t>*</a:t>
            </a:r>
            <a:r>
              <a:rPr lang="ru-RU" sz="1700" i="1" dirty="0"/>
              <a:t> в </a:t>
            </a:r>
            <a:r>
              <a:rPr lang="ru-RU" sz="1700" b="1" i="1" dirty="0"/>
              <a:t>B</a:t>
            </a:r>
            <a:r>
              <a:rPr lang="ru-RU" sz="1700" i="1" dirty="0"/>
              <a:t> и </a:t>
            </a:r>
            <a:r>
              <a:rPr lang="ru-RU" sz="1700" b="1" i="1" dirty="0"/>
              <a:t>C</a:t>
            </a:r>
            <a:r>
              <a:rPr lang="ru-RU" sz="1700" dirty="0"/>
              <a:t>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22048" r="34932" b="36753"/>
          <a:stretch/>
        </p:blipFill>
        <p:spPr bwMode="auto">
          <a:xfrm>
            <a:off x="1043608" y="1988840"/>
            <a:ext cx="70567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387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Бурсит большого вертела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2881"/>
            <a:ext cx="8229600" cy="20882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- </a:t>
            </a:r>
            <a:r>
              <a:rPr lang="ru-RU" sz="2000" dirty="0" err="1">
                <a:solidFill>
                  <a:schemeClr val="tx1"/>
                </a:solidFill>
              </a:rPr>
              <a:t>Тендинопатия</a:t>
            </a:r>
            <a:r>
              <a:rPr lang="ru-RU" sz="2000" dirty="0">
                <a:solidFill>
                  <a:schemeClr val="tx1"/>
                </a:solidFill>
              </a:rPr>
              <a:t> отводящей мышцы может проявляться растяжением или </a:t>
            </a:r>
            <a:r>
              <a:rPr lang="ru-RU" sz="2000" b="1" dirty="0">
                <a:solidFill>
                  <a:schemeClr val="tx1"/>
                </a:solidFill>
              </a:rPr>
              <a:t>воспалением синовиальной сумки большого вертела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- </a:t>
            </a:r>
            <a:r>
              <a:rPr lang="ru-RU" sz="2000" dirty="0" err="1">
                <a:solidFill>
                  <a:schemeClr val="tx1"/>
                </a:solidFill>
              </a:rPr>
              <a:t>Тендинопатия</a:t>
            </a:r>
            <a:r>
              <a:rPr lang="ru-RU" sz="2000" dirty="0">
                <a:solidFill>
                  <a:schemeClr val="tx1"/>
                </a:solidFill>
              </a:rPr>
              <a:t> ягодичных мышц с бурситом большого вертела сравнивается с повреждениями вращательной манжеты плеча при </a:t>
            </a:r>
            <a:r>
              <a:rPr lang="ru-RU" sz="2000" dirty="0" err="1">
                <a:solidFill>
                  <a:schemeClr val="tx1"/>
                </a:solidFill>
              </a:rPr>
              <a:t>субакромиальном</a:t>
            </a:r>
            <a:r>
              <a:rPr lang="ru-RU" sz="2000" dirty="0">
                <a:solidFill>
                  <a:schemeClr val="tx1"/>
                </a:solidFill>
              </a:rPr>
              <a:t> бурсите;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466A7-8284-409D-94CD-0CED57D2D44C}"/>
              </a:ext>
            </a:extLst>
          </p:cNvPr>
          <p:cNvSpPr txBox="1"/>
          <p:nvPr/>
        </p:nvSpPr>
        <p:spPr>
          <a:xfrm>
            <a:off x="457200" y="3748703"/>
            <a:ext cx="82296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-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Синовиальная</a:t>
            </a:r>
            <a:r>
              <a:rPr lang="ru-RU" sz="2000" dirty="0">
                <a:solidFill>
                  <a:schemeClr val="tx1"/>
                </a:solidFill>
              </a:rPr>
              <a:t> сумка </a:t>
            </a:r>
            <a:r>
              <a:rPr lang="ru-RU" sz="2000" b="1" dirty="0">
                <a:solidFill>
                  <a:schemeClr val="tx1"/>
                </a:solidFill>
              </a:rPr>
              <a:t>в норме не визуализируется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- О ее положении можно судить по прилежащим структурам: </a:t>
            </a:r>
            <a:r>
              <a:rPr lang="ru-RU" sz="2000" dirty="0">
                <a:solidFill>
                  <a:schemeClr val="tx1"/>
                </a:solidFill>
              </a:rPr>
              <a:t>между сухожилием средней ягодичной мышцы и подвздошно-большеберцовым трактом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  <a:r>
              <a:rPr lang="ru-RU" sz="2000" dirty="0">
                <a:solidFill>
                  <a:schemeClr val="tx1"/>
                </a:solidFill>
              </a:rPr>
              <a:t> также </a:t>
            </a:r>
            <a:r>
              <a:rPr lang="ru-RU" sz="2000" dirty="0">
                <a:solidFill>
                  <a:srgbClr val="212121"/>
                </a:solidFill>
              </a:rPr>
              <a:t>возможно использование </a:t>
            </a:r>
            <a:r>
              <a:rPr lang="ru-RU" sz="2000" b="0" i="0" dirty="0">
                <a:solidFill>
                  <a:srgbClr val="212121"/>
                </a:solidFill>
                <a:effectLst/>
              </a:rPr>
              <a:t>динамического УЗИ путем </a:t>
            </a:r>
            <a:r>
              <a:rPr lang="ru-RU" sz="2000" dirty="0">
                <a:solidFill>
                  <a:srgbClr val="212121"/>
                </a:solidFill>
              </a:rPr>
              <a:t>попеременного внутреннего и наружного вращения бедра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8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0707"/>
            <a:ext cx="8229600" cy="216829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ru-RU" sz="1900" b="1" dirty="0"/>
              <a:t>-</a:t>
            </a:r>
            <a:r>
              <a:rPr lang="ru-RU" sz="1900" dirty="0"/>
              <a:t> При динамическом УЗИ можно зафиксировать скольжение сухожилий средней и малой ягодичных мышц назад и вперед под относительно статичным подвздошно-большеберцовым трактом. </a:t>
            </a:r>
            <a:r>
              <a:rPr lang="ru-RU" sz="1900" b="1" dirty="0"/>
              <a:t>Данный маневр может быть полезен во время проведения пункций с лечебной целью</a:t>
            </a:r>
            <a:r>
              <a:rPr lang="en-US" sz="1900" dirty="0"/>
              <a:t>;</a:t>
            </a:r>
            <a:endParaRPr lang="ru-RU" sz="1900" dirty="0"/>
          </a:p>
          <a:p>
            <a:pPr>
              <a:spcBef>
                <a:spcPts val="100"/>
              </a:spcBef>
            </a:pPr>
            <a:endParaRPr lang="ru-RU" sz="1900" dirty="0"/>
          </a:p>
          <a:p>
            <a:pPr marL="0" indent="0">
              <a:spcBef>
                <a:spcPts val="100"/>
              </a:spcBef>
              <a:buNone/>
            </a:pPr>
            <a:r>
              <a:rPr lang="ru-RU" sz="1900" b="1" dirty="0"/>
              <a:t>-</a:t>
            </a:r>
            <a:r>
              <a:rPr lang="ru-RU" sz="1900" dirty="0"/>
              <a:t> Необходимо избегать излишней компрессии датчиком во избежание смещения или сжатия жидкости в синовиальной сумке;</a:t>
            </a:r>
          </a:p>
          <a:p>
            <a:endParaRPr lang="ru-RU" sz="19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0C6F42-D7F4-781D-E47C-AD74CF02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859"/>
            <a:ext cx="8229600" cy="9221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Бурсит большого вертела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C32F2-02C4-49F9-BE75-DFB86B781AE2}"/>
              </a:ext>
            </a:extLst>
          </p:cNvPr>
          <p:cNvSpPr txBox="1"/>
          <p:nvPr/>
        </p:nvSpPr>
        <p:spPr>
          <a:xfrm>
            <a:off x="457200" y="3657798"/>
            <a:ext cx="8229600" cy="184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ru-RU" sz="1900" dirty="0"/>
              <a:t>Расположение синовиальной сумки варьируется: от верхнезадней фасетки большого вертела до латеральной фасетки и подвздошно-большеберцового тракта</a:t>
            </a:r>
            <a:r>
              <a:rPr lang="en-US" sz="1900" dirty="0"/>
              <a:t>;</a:t>
            </a:r>
          </a:p>
          <a:p>
            <a:endParaRPr lang="ru-RU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УЗИ позволяет провести сопутствующую клиническую оценку болезненности при компрессии датчиком на исследуемую область</a:t>
            </a:r>
            <a:r>
              <a:rPr lang="en-US" sz="1900" dirty="0"/>
              <a:t>;</a:t>
            </a:r>
            <a:endParaRPr lang="ru-RU" sz="1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E3D15-9E12-43AC-B02D-F1E748735F97}"/>
              </a:ext>
            </a:extLst>
          </p:cNvPr>
          <p:cNvSpPr txBox="1"/>
          <p:nvPr/>
        </p:nvSpPr>
        <p:spPr>
          <a:xfrm>
            <a:off x="467863" y="5733256"/>
            <a:ext cx="8229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12121"/>
                </a:solidFill>
              </a:rPr>
              <a:t>- Лечение при болевом синдроме большого вертела</a:t>
            </a:r>
            <a:r>
              <a:rPr lang="ru-RU" sz="1800" dirty="0">
                <a:solidFill>
                  <a:srgbClr val="212121"/>
                </a:solidFill>
              </a:rPr>
              <a:t> выполняется п</a:t>
            </a:r>
            <a:r>
              <a:rPr lang="ru-RU" sz="1800" dirty="0"/>
              <a:t>од контролем УЗИ путем инъекции стероидов в синовиальную сумку большого вертела, либо с помощью метода сухой иглы</a:t>
            </a:r>
          </a:p>
        </p:txBody>
      </p:sp>
    </p:spTree>
    <p:extLst>
      <p:ext uri="{BB962C8B-B14F-4D97-AF65-F5344CB8AC3E}">
        <p14:creationId xmlns:p14="http://schemas.microsoft.com/office/powerpoint/2010/main" val="403305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636912"/>
            <a:ext cx="6336704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Конец 2 части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8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94" y="223535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Латеральная поверхность бедра. Техника сканирования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6694" y="1772816"/>
            <a:ext cx="8280920" cy="20122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Используется линейный датчик. При более глубоком залегании сустава, используется </a:t>
            </a:r>
            <a:r>
              <a:rPr lang="ru-RU" sz="2000" dirty="0" err="1"/>
              <a:t>конвексный</a:t>
            </a:r>
            <a:r>
              <a:rPr lang="en-US" sz="2000" dirty="0"/>
              <a:t>;</a:t>
            </a:r>
          </a:p>
          <a:p>
            <a:endParaRPr lang="ru-RU" sz="2000" dirty="0"/>
          </a:p>
          <a:p>
            <a:r>
              <a:rPr lang="ru-RU" sz="2000" dirty="0"/>
              <a:t>Пациент лежит на здоровой стороне, согнув нижнюю конечность в тазобедренном и коленном суставе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587BF-A880-4D0A-10A3-A728DB396480}"/>
              </a:ext>
            </a:extLst>
          </p:cNvPr>
          <p:cNvSpPr txBox="1"/>
          <p:nvPr/>
        </p:nvSpPr>
        <p:spPr>
          <a:xfrm>
            <a:off x="462046" y="4022018"/>
            <a:ext cx="821990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212121"/>
                </a:solidFill>
                <a:effectLst/>
              </a:rPr>
              <a:t>Поперечное сканирование производят на уровне большого вертела перпендикулярно длинной оси бедренной кости: оценка патологических изменений большого вертела, сухожилий ягодичных мышц и связки подвздошно-большеберцового тракта;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E1624-908B-5596-E133-1B9346669212}"/>
              </a:ext>
            </a:extLst>
          </p:cNvPr>
          <p:cNvSpPr txBox="1"/>
          <p:nvPr/>
        </p:nvSpPr>
        <p:spPr>
          <a:xfrm>
            <a:off x="456096" y="5582377"/>
            <a:ext cx="821990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212121"/>
                </a:solidFill>
                <a:effectLst/>
              </a:rPr>
              <a:t>Визуализацию латеральной поверхности бедра также проводят в продольной плоскости для подтверждения результатов поперечного сканирования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184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97236B-A306-4FA7-A374-FFF90B1BC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0129" r="34932" b="9052"/>
          <a:stretch/>
        </p:blipFill>
        <p:spPr bwMode="auto">
          <a:xfrm>
            <a:off x="657662" y="2058959"/>
            <a:ext cx="3960440" cy="4042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F5D6FA-AE46-4F38-935B-68AD03A25BF3}"/>
              </a:ext>
            </a:extLst>
          </p:cNvPr>
          <p:cNvSpPr/>
          <p:nvPr/>
        </p:nvSpPr>
        <p:spPr>
          <a:xfrm>
            <a:off x="5004048" y="3264361"/>
            <a:ext cx="3652246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Для оценки сухожилий ягодичных мышц в области фасеток датчик можно провести спереди назад и наоборот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08F1F2-D080-43F8-916D-5F54F562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94" y="223535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Латеральная поверхность бедра. Техника сканирования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64385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31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Отводящие мышцы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931" y="1722512"/>
            <a:ext cx="8229600" cy="34129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/>
              <a:t>Средняя и малая ягодичные мышцы </a:t>
            </a:r>
            <a:r>
              <a:rPr lang="ru-RU" sz="2000" dirty="0"/>
              <a:t>прикрепляются к фасеткам большого вертела, аналогично сухожилиям и фасеткам плечевого сустава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Ориентирами являются вершина между передней и латеральной фасетками и более округлая верхнезадняя фасетка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Над </a:t>
            </a:r>
            <a:r>
              <a:rPr lang="ru-RU" sz="2000" dirty="0" err="1"/>
              <a:t>гиперэхогенными</a:t>
            </a:r>
            <a:r>
              <a:rPr lang="ru-RU" sz="2000" dirty="0"/>
              <a:t> контурами фасеток расположены округлые сухожилия с множеством гиперэхогенных точек или линий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257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48" y="116632"/>
            <a:ext cx="8562428" cy="8148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/>
              <a:t>Отводящие мышцы бедра</a:t>
            </a:r>
            <a:endParaRPr lang="ru-RU" sz="4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BA42FB-FF75-4D69-AA81-55F6F9E1D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23230" r="30612" b="48814"/>
          <a:stretch/>
        </p:blipFill>
        <p:spPr bwMode="auto">
          <a:xfrm>
            <a:off x="431198" y="1127752"/>
            <a:ext cx="8352928" cy="201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6D4FE6C9-8519-4353-B4C3-C12A9F223ABD}"/>
              </a:ext>
            </a:extLst>
          </p:cNvPr>
          <p:cNvSpPr txBox="1">
            <a:spLocks/>
          </p:cNvSpPr>
          <p:nvPr/>
        </p:nvSpPr>
        <p:spPr>
          <a:xfrm>
            <a:off x="5004048" y="3416239"/>
            <a:ext cx="3884828" cy="1200329"/>
          </a:xfrm>
          <a:prstGeom prst="rect">
            <a:avLst/>
          </a:prstGeom>
          <a:ln w="25400" cap="flat" cmpd="sng" algn="ctr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А</a:t>
            </a:r>
            <a:r>
              <a:rPr lang="ru-RU" sz="1800" dirty="0"/>
              <a:t>. Схема крепления сухожилий к большому вертелу</a:t>
            </a:r>
          </a:p>
          <a:p>
            <a:pPr marL="0" indent="0">
              <a:buNone/>
            </a:pPr>
            <a:r>
              <a:rPr lang="ru-RU" sz="1800" b="1" dirty="0"/>
              <a:t>В</a:t>
            </a:r>
            <a:r>
              <a:rPr lang="ru-RU" sz="1800" dirty="0"/>
              <a:t>. УЗИ, поперечное сканирование</a:t>
            </a:r>
          </a:p>
          <a:p>
            <a:pPr marL="0" indent="0">
              <a:buNone/>
            </a:pPr>
            <a:r>
              <a:rPr lang="ru-RU" sz="1800" b="1" dirty="0"/>
              <a:t>С</a:t>
            </a:r>
            <a:r>
              <a:rPr lang="ru-RU" sz="1800" dirty="0"/>
              <a:t>. МРТ.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T1 ВИ. </a:t>
            </a:r>
            <a:r>
              <a:rPr lang="ru-RU" sz="1800" dirty="0" err="1">
                <a:solidFill>
                  <a:schemeClr val="tx1"/>
                </a:solidFill>
                <a:cs typeface="Times New Roman" pitchFamily="18" charset="0"/>
              </a:rPr>
              <a:t>Аксиальная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 плоскость </a:t>
            </a:r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20752-0E95-4D25-B25F-2E5E69D3B0F8}"/>
              </a:ext>
            </a:extLst>
          </p:cNvPr>
          <p:cNvSpPr txBox="1"/>
          <p:nvPr/>
        </p:nvSpPr>
        <p:spPr>
          <a:xfrm>
            <a:off x="255123" y="3404114"/>
            <a:ext cx="4244869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Gmed-t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сухожилие средней ягодичной мышцы; </a:t>
            </a:r>
            <a:b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lang="en-GB" b="1" dirty="0" err="1">
                <a:solidFill>
                  <a:srgbClr val="333333"/>
                </a:solidFill>
                <a:cs typeface="Arial" panose="020B0604020202020204" pitchFamily="34" charset="0"/>
              </a:rPr>
              <a:t>Gmin</a:t>
            </a:r>
            <a:r>
              <a:rPr lang="en-GB" b="1" dirty="0">
                <a:solidFill>
                  <a:srgbClr val="333333"/>
                </a:solidFill>
                <a:cs typeface="Arial" panose="020B0604020202020204" pitchFamily="34" charset="0"/>
              </a:rPr>
              <a:t>-t</a:t>
            </a:r>
            <a:r>
              <a:rPr lang="en-GB" dirty="0">
                <a:solidFill>
                  <a:srgbClr val="333333"/>
                </a:solidFill>
                <a:cs typeface="Arial" panose="020B0604020202020204" pitchFamily="34" charset="0"/>
              </a:rPr>
              <a:t> – </a:t>
            </a:r>
            <a: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  <a:t>сухожилие малой ягодичной мышцы; </a:t>
            </a:r>
            <a:b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</a:br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Gmin</a:t>
            </a: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-m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малая ягодичная мышца; </a:t>
            </a:r>
          </a:p>
          <a:p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Gmax</a:t>
            </a: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–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большая ягодичная мышца; </a:t>
            </a:r>
          </a:p>
          <a:p>
            <a:b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TB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  <a:t>сумка большого вертела ; </a:t>
            </a:r>
          </a:p>
          <a:p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Gmed</a:t>
            </a: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-b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  <a:t>сумка средней ягодичной мышцы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; </a:t>
            </a:r>
            <a:b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Gmin</a:t>
            </a: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-b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 </a:t>
            </a:r>
            <a: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  <a:t>сумка малой ягодичной мышцы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; </a:t>
            </a:r>
            <a:endParaRPr lang="ru-RU" dirty="0"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4F34879-C7DE-4DDC-9B62-E08F50C94FCA}"/>
              </a:ext>
            </a:extLst>
          </p:cNvPr>
          <p:cNvCxnSpPr>
            <a:cxnSpLocks/>
          </p:cNvCxnSpPr>
          <p:nvPr/>
        </p:nvCxnSpPr>
        <p:spPr>
          <a:xfrm>
            <a:off x="2339752" y="3429000"/>
            <a:ext cx="0" cy="313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46EB00-08BA-4E3C-B92D-6602864BF001}"/>
              </a:ext>
            </a:extLst>
          </p:cNvPr>
          <p:cNvSpPr txBox="1"/>
          <p:nvPr/>
        </p:nvSpPr>
        <p:spPr>
          <a:xfrm>
            <a:off x="4819567" y="5030056"/>
            <a:ext cx="4069309" cy="1400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/>
              <a:t>*- </a:t>
            </a:r>
            <a:r>
              <a:rPr lang="ru-RU" sz="1700" b="1" dirty="0">
                <a:highlight>
                  <a:srgbClr val="FFFF00"/>
                </a:highlight>
              </a:rPr>
              <a:t> </a:t>
            </a:r>
            <a:r>
              <a:rPr lang="ru-RU" sz="1700" b="1" i="1" dirty="0">
                <a:highlight>
                  <a:srgbClr val="FFFF00"/>
                </a:highlight>
              </a:rPr>
              <a:t>Передняя</a:t>
            </a:r>
            <a:r>
              <a:rPr lang="ru-RU" sz="1700" i="1" dirty="0"/>
              <a:t> и </a:t>
            </a:r>
            <a:r>
              <a:rPr lang="ru-RU" sz="1700" b="1" i="1" dirty="0">
                <a:highlight>
                  <a:srgbClr val="00FFFF"/>
                </a:highlight>
              </a:rPr>
              <a:t>латеральная</a:t>
            </a:r>
            <a:r>
              <a:rPr lang="ru-RU" sz="1700" i="1" dirty="0"/>
              <a:t> фасетки разграничены острым костным углом, </a:t>
            </a:r>
          </a:p>
          <a:p>
            <a:endParaRPr lang="ru-RU" sz="1700" i="1" dirty="0"/>
          </a:p>
          <a:p>
            <a:r>
              <a:rPr lang="ru-RU" sz="1700" i="1" dirty="0"/>
              <a:t>контур между </a:t>
            </a:r>
            <a:r>
              <a:rPr lang="ru-RU" sz="1700" b="1" i="1" dirty="0">
                <a:highlight>
                  <a:srgbClr val="00FFFF"/>
                </a:highlight>
              </a:rPr>
              <a:t>латеральной</a:t>
            </a:r>
            <a:r>
              <a:rPr lang="ru-RU" sz="1700" i="1" dirty="0"/>
              <a:t> и </a:t>
            </a:r>
            <a:r>
              <a:rPr lang="ru-RU" sz="1700" b="1" i="1" dirty="0">
                <a:highlight>
                  <a:srgbClr val="FF0000"/>
                </a:highlight>
              </a:rPr>
              <a:t>задней</a:t>
            </a:r>
            <a:r>
              <a:rPr lang="ru-RU" sz="1700" i="1" dirty="0"/>
              <a:t> изгибается более плавно</a:t>
            </a:r>
          </a:p>
        </p:txBody>
      </p:sp>
    </p:spTree>
    <p:extLst>
      <p:ext uri="{BB962C8B-B14F-4D97-AF65-F5344CB8AC3E}">
        <p14:creationId xmlns:p14="http://schemas.microsoft.com/office/powerpoint/2010/main" val="388083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48" y="116632"/>
            <a:ext cx="8562428" cy="8148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/>
              <a:t>Отводящие мышцы бедра</a:t>
            </a: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E1902-1545-141D-1F95-13F0411A80F7}"/>
              </a:ext>
            </a:extLst>
          </p:cNvPr>
          <p:cNvSpPr txBox="1"/>
          <p:nvPr/>
        </p:nvSpPr>
        <p:spPr>
          <a:xfrm>
            <a:off x="255123" y="3404114"/>
            <a:ext cx="4388883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Gmed-t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сухожилие средней ягодичной мышцы; </a:t>
            </a:r>
            <a:b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lang="en-GB" b="1" dirty="0" err="1">
                <a:solidFill>
                  <a:srgbClr val="333333"/>
                </a:solidFill>
                <a:cs typeface="Arial" panose="020B0604020202020204" pitchFamily="34" charset="0"/>
              </a:rPr>
              <a:t>Gmin</a:t>
            </a:r>
            <a:r>
              <a:rPr lang="en-GB" b="1" dirty="0">
                <a:solidFill>
                  <a:srgbClr val="333333"/>
                </a:solidFill>
                <a:cs typeface="Arial" panose="020B0604020202020204" pitchFamily="34" charset="0"/>
              </a:rPr>
              <a:t>-t</a:t>
            </a:r>
            <a:r>
              <a:rPr lang="en-GB" dirty="0">
                <a:solidFill>
                  <a:srgbClr val="333333"/>
                </a:solidFill>
                <a:cs typeface="Arial" panose="020B0604020202020204" pitchFamily="34" charset="0"/>
              </a:rPr>
              <a:t> – </a:t>
            </a:r>
            <a: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  <a:t>сухожилие малой ягодичной мышцы; </a:t>
            </a:r>
            <a:b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</a:br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Gmin</a:t>
            </a: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-m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малая ягодичная мышца;</a:t>
            </a:r>
          </a:p>
          <a:p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Gmax</a:t>
            </a: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–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большая ягодичная мышца; </a:t>
            </a:r>
          </a:p>
          <a:p>
            <a:endParaRPr lang="ru-RU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b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TB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  <a:t>сумка большого вертела ; </a:t>
            </a:r>
          </a:p>
          <a:p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Gmed</a:t>
            </a: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-b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  <a:t>сумка средней ягодичной мышцы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; </a:t>
            </a:r>
            <a:b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</a:br>
            <a:r>
              <a:rPr lang="en-GB" b="1" i="0" u="none" strike="noStrike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Gmin</a:t>
            </a:r>
            <a:r>
              <a:rPr lang="en-GB" b="1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-b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– </a:t>
            </a:r>
            <a:r>
              <a:rPr lang="ru-RU" dirty="0">
                <a:solidFill>
                  <a:srgbClr val="333333"/>
                </a:solidFill>
                <a:cs typeface="Arial" panose="020B0604020202020204" pitchFamily="34" charset="0"/>
              </a:rPr>
              <a:t>сумка малой ягодичной мышцы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; 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BA42FB-FF75-4D69-AA81-55F6F9E1D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23230" r="30612" b="48814"/>
          <a:stretch/>
        </p:blipFill>
        <p:spPr bwMode="auto">
          <a:xfrm>
            <a:off x="431198" y="1127752"/>
            <a:ext cx="8352928" cy="201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6D4FE6C9-8519-4353-B4C3-C12A9F223ABD}"/>
              </a:ext>
            </a:extLst>
          </p:cNvPr>
          <p:cNvSpPr txBox="1">
            <a:spLocks/>
          </p:cNvSpPr>
          <p:nvPr/>
        </p:nvSpPr>
        <p:spPr>
          <a:xfrm>
            <a:off x="5004049" y="3405361"/>
            <a:ext cx="3780077" cy="1400717"/>
          </a:xfrm>
          <a:prstGeom prst="rect">
            <a:avLst/>
          </a:prstGeom>
          <a:ln w="25400" cap="flat" cmpd="sng" algn="ctr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А. Схема крепления сухожилий к большому вертелу</a:t>
            </a:r>
          </a:p>
          <a:p>
            <a:pPr marL="0" indent="0">
              <a:buNone/>
            </a:pPr>
            <a:r>
              <a:rPr lang="ru-RU" sz="1800" dirty="0"/>
              <a:t>В. УЗИ, поперечное сканирование</a:t>
            </a:r>
          </a:p>
          <a:p>
            <a:pPr marL="0" indent="0">
              <a:buNone/>
            </a:pPr>
            <a:r>
              <a:rPr lang="ru-RU" sz="1800" dirty="0"/>
              <a:t>С. МРТ.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T1 ВИ. </a:t>
            </a:r>
            <a:r>
              <a:rPr lang="ru-RU" sz="1800" dirty="0" err="1">
                <a:solidFill>
                  <a:schemeClr val="tx1"/>
                </a:solidFill>
                <a:cs typeface="Times New Roman" pitchFamily="18" charset="0"/>
              </a:rPr>
              <a:t>Аксиальная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 плоскость</a:t>
            </a:r>
            <a:endParaRPr lang="ru-RU" sz="18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74873C1-FFAC-437C-91EC-B07B59ABEDF8}"/>
              </a:ext>
            </a:extLst>
          </p:cNvPr>
          <p:cNvSpPr txBox="1">
            <a:spLocks/>
          </p:cNvSpPr>
          <p:nvPr/>
        </p:nvSpPr>
        <p:spPr>
          <a:xfrm>
            <a:off x="5004048" y="5042246"/>
            <a:ext cx="3780078" cy="1606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/>
              <a:t>Сухожилие малой ягодичной мышцы визуализируется над передней фасеткой; средняя ягодичная мышца над латеральной фасеткой; большая ягодичная мышца над верхнезадней фасеткой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EE855F8-23E7-4A8C-99E3-AB00D6A1A833}"/>
              </a:ext>
            </a:extLst>
          </p:cNvPr>
          <p:cNvCxnSpPr>
            <a:cxnSpLocks/>
          </p:cNvCxnSpPr>
          <p:nvPr/>
        </p:nvCxnSpPr>
        <p:spPr>
          <a:xfrm>
            <a:off x="2339752" y="3429000"/>
            <a:ext cx="0" cy="313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43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B23727-A47C-4130-B90E-14F22E0F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684658"/>
            <a:ext cx="5899264" cy="2550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/>
              <a:t>Поверх </a:t>
            </a:r>
            <a:r>
              <a:rPr lang="ru-RU" sz="1800" b="1" dirty="0"/>
              <a:t>сухожилия малой ягодичной мышцы </a:t>
            </a:r>
            <a:r>
              <a:rPr lang="ru-RU" sz="1800" dirty="0"/>
              <a:t>над передней фасеткой находится гипоэхогенная средняя ягодичная мышца и подвздошно-большеберцовый тракт</a:t>
            </a:r>
            <a:r>
              <a:rPr lang="en-US" sz="1800" dirty="0"/>
              <a:t>;</a:t>
            </a:r>
            <a:r>
              <a:rPr lang="ru-RU" sz="1800" dirty="0"/>
              <a:t> </a:t>
            </a:r>
          </a:p>
          <a:p>
            <a:r>
              <a:rPr lang="ru-RU" sz="1800" b="1" dirty="0"/>
              <a:t>Сухожилие</a:t>
            </a:r>
            <a:r>
              <a:rPr lang="ru-RU" sz="1800" dirty="0"/>
              <a:t> </a:t>
            </a:r>
            <a:r>
              <a:rPr lang="ru-RU" sz="1800" b="1" dirty="0"/>
              <a:t>средней ягодичной мышцы </a:t>
            </a:r>
            <a:r>
              <a:rPr lang="ru-RU" sz="1800" dirty="0"/>
              <a:t>прикрепляется к </a:t>
            </a:r>
            <a:r>
              <a:rPr lang="ru-RU" sz="1800" dirty="0" err="1"/>
              <a:t>передне-верхней</a:t>
            </a:r>
            <a:r>
              <a:rPr lang="ru-RU" sz="1800" dirty="0"/>
              <a:t> части большого вертела, для </a:t>
            </a:r>
            <a:r>
              <a:rPr lang="ru-RU" sz="1800" dirty="0" err="1"/>
              <a:t>визуализации</a:t>
            </a:r>
            <a:r>
              <a:rPr lang="ru-RU" sz="1800" dirty="0"/>
              <a:t> необходимо переместить датчик на его задние волокна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C3ABDB3-41CA-477C-84E5-7937160255D7}"/>
              </a:ext>
            </a:extLst>
          </p:cNvPr>
          <p:cNvSpPr txBox="1">
            <a:spLocks/>
          </p:cNvSpPr>
          <p:nvPr/>
        </p:nvSpPr>
        <p:spPr>
          <a:xfrm>
            <a:off x="251520" y="226873"/>
            <a:ext cx="8712968" cy="7538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/>
              <a:t>Отводящие мышцы бедра</a:t>
            </a:r>
            <a:endParaRPr lang="ru-RU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FAE50F-E823-43B2-BFFF-2AB14794C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23230" r="30612" b="48814"/>
          <a:stretch/>
        </p:blipFill>
        <p:spPr bwMode="auto">
          <a:xfrm>
            <a:off x="395536" y="1236386"/>
            <a:ext cx="8352928" cy="219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C5A176C1-D847-408C-8EA9-66B069C98E2E}"/>
              </a:ext>
            </a:extLst>
          </p:cNvPr>
          <p:cNvSpPr txBox="1">
            <a:spLocks/>
          </p:cNvSpPr>
          <p:nvPr/>
        </p:nvSpPr>
        <p:spPr>
          <a:xfrm>
            <a:off x="6533024" y="3684658"/>
            <a:ext cx="2215439" cy="2550168"/>
          </a:xfrm>
          <a:prstGeom prst="rect">
            <a:avLst/>
          </a:prstGeom>
          <a:ln w="25400" cap="flat" cmpd="sng" algn="ctr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А. Схема крепления сухожилий к большому вертелу</a:t>
            </a:r>
          </a:p>
          <a:p>
            <a:pPr marL="0" indent="0">
              <a:buNone/>
            </a:pPr>
            <a:r>
              <a:rPr lang="ru-RU" sz="1800" dirty="0"/>
              <a:t>В. УЗИ, поперечное сканирование;</a:t>
            </a:r>
          </a:p>
          <a:p>
            <a:pPr marL="0" indent="0">
              <a:buNone/>
            </a:pPr>
            <a:r>
              <a:rPr lang="ru-RU" sz="1800" dirty="0"/>
              <a:t>С. МРТ.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T1 ВИ режим. </a:t>
            </a:r>
            <a:r>
              <a:rPr lang="ru-RU" sz="1800" dirty="0" err="1">
                <a:solidFill>
                  <a:schemeClr val="tx1"/>
                </a:solidFill>
                <a:cs typeface="Times New Roman" pitchFamily="18" charset="0"/>
              </a:rPr>
              <a:t>Аксиальная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 плоскость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6411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Синовиальные сумки отводящих мышц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484784"/>
            <a:ext cx="8532948" cy="37444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Сухожилия ягодичных мышц располагаются с сумками на уровне большого вертела:</a:t>
            </a:r>
          </a:p>
          <a:p>
            <a:r>
              <a:rPr lang="ru-RU" sz="2000" dirty="0"/>
              <a:t>Сумка </a:t>
            </a:r>
            <a:r>
              <a:rPr lang="ru-RU" sz="2000" b="1" dirty="0"/>
              <a:t>большой ягодичной мышцы </a:t>
            </a:r>
            <a:r>
              <a:rPr lang="ru-RU" sz="2000" dirty="0"/>
              <a:t>расположена между сухожилиями средней и большой ягодичных мышц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Сумка </a:t>
            </a:r>
            <a:r>
              <a:rPr lang="ru-RU" sz="2000" b="1" dirty="0"/>
              <a:t>средней ягодичной мышцы </a:t>
            </a:r>
            <a:r>
              <a:rPr lang="ru-RU" sz="2000" dirty="0"/>
              <a:t>расположена глубже сухожилия средней ягодичной мышцы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Сумка </a:t>
            </a:r>
            <a:r>
              <a:rPr lang="ru-RU" sz="2000" b="1" dirty="0"/>
              <a:t>малой ягодичной мышцы</a:t>
            </a:r>
            <a:r>
              <a:rPr lang="ru-RU" sz="2000" dirty="0"/>
              <a:t> - глубже сухожилия малой ягодичной мышцы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Синовиальные</a:t>
            </a:r>
            <a:r>
              <a:rPr lang="ru-RU" sz="2000" dirty="0"/>
              <a:t> сумки в норме не визуализируются</a:t>
            </a:r>
            <a:r>
              <a:rPr lang="en-US" sz="2000" dirty="0"/>
              <a:t>;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932D3-3D6B-4D86-8B5E-8D5D2D57B5F3}"/>
              </a:ext>
            </a:extLst>
          </p:cNvPr>
          <p:cNvSpPr txBox="1"/>
          <p:nvPr/>
        </p:nvSpPr>
        <p:spPr>
          <a:xfrm>
            <a:off x="359532" y="5400600"/>
            <a:ext cx="853294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перемещении датчика </a:t>
            </a:r>
            <a:r>
              <a:rPr lang="ru-RU" sz="2000" dirty="0" err="1"/>
              <a:t>краниально</a:t>
            </a:r>
            <a:r>
              <a:rPr lang="ru-RU" sz="2000" dirty="0"/>
              <a:t> к большому вертелу можно визуализировать </a:t>
            </a:r>
            <a:r>
              <a:rPr lang="ru-RU" sz="2000" b="1" dirty="0" err="1"/>
              <a:t>гипоэхогенные</a:t>
            </a:r>
            <a:r>
              <a:rPr lang="ru-RU" sz="2000" b="1" dirty="0"/>
              <a:t> среднюю ягодичную (поверхностно) и малую ягодичную мышцы (глубже</a:t>
            </a:r>
            <a:r>
              <a:rPr lang="ru-RU" sz="2000" dirty="0"/>
              <a:t>), разделенных </a:t>
            </a:r>
            <a:r>
              <a:rPr lang="ru-RU" sz="2000" dirty="0" err="1"/>
              <a:t>эхогенным</a:t>
            </a:r>
            <a:r>
              <a:rPr lang="ru-RU" sz="2000" dirty="0"/>
              <a:t> слоем фасции и жировой клетчатки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645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19569</TotalTime>
  <Words>2285</Words>
  <Application>Microsoft Office PowerPoint</Application>
  <PresentationFormat>Экран (4:3)</PresentationFormat>
  <Paragraphs>234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Оценка тазобедренного сустава у взрослых с помощью ультразвуковых датчиков высокого разрешения</vt:lpstr>
      <vt:lpstr>Латеральная поверхность бедра</vt:lpstr>
      <vt:lpstr>Латеральная поверхность бедра. Техника сканирования</vt:lpstr>
      <vt:lpstr>Латеральная поверхность бедра. Техника сканирования</vt:lpstr>
      <vt:lpstr>Отводящие мышцы бедра</vt:lpstr>
      <vt:lpstr>Отводящие мышцы бедра</vt:lpstr>
      <vt:lpstr>Отводящие мышцы бедра</vt:lpstr>
      <vt:lpstr>Презентация PowerPoint</vt:lpstr>
      <vt:lpstr>Синовиальные сумки отводящих мышц бедра</vt:lpstr>
      <vt:lpstr>Подвздошно-большеберцовый тракт</vt:lpstr>
      <vt:lpstr>Презентация PowerPoint</vt:lpstr>
      <vt:lpstr>Жидкость в синовиальной сумке после эндопротезирования тазобедренного сустава с подозрением на псевдоопухоль</vt:lpstr>
      <vt:lpstr>Тендинопатия ягодичных мышц</vt:lpstr>
      <vt:lpstr>Тендинопатия ягодичных мышц</vt:lpstr>
      <vt:lpstr>УЗ-критерии тендинопатии ягодичных мышц</vt:lpstr>
      <vt:lpstr>Кальцифицирующий тендиноз ягодичной мышцы</vt:lpstr>
      <vt:lpstr>Причины разрыва сухожилий вращательной манжеты и ягодичных мышц</vt:lpstr>
      <vt:lpstr>УЗ-признаки разрыва сухожилий вращательной манжеты и ягодичных мышц</vt:lpstr>
      <vt:lpstr>Полный разрыв сухожилия малой ягодичной мышцы и частичный разрыв сухожилия средней ягодичной мышцы</vt:lpstr>
      <vt:lpstr>Тендинопатия ягодичных мышц</vt:lpstr>
      <vt:lpstr>Частичный разрыв и тендиноз средней ягодичной мышцы после эндопротезирования</vt:lpstr>
      <vt:lpstr>Расхождение сухожилия средней ягодичной мышцы после эндопротезирования и пластики сухожилия</vt:lpstr>
      <vt:lpstr>Бурсит большого вертела</vt:lpstr>
      <vt:lpstr>Бурсит большого вертела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 высокого разрешения при оценке тазобедренного сустава взрослого человека</dc:title>
  <dc:creator>Admin</dc:creator>
  <cp:lastModifiedBy>Анастасия Ионкина</cp:lastModifiedBy>
  <cp:revision>304</cp:revision>
  <dcterms:created xsi:type="dcterms:W3CDTF">2024-01-30T07:58:07Z</dcterms:created>
  <dcterms:modified xsi:type="dcterms:W3CDTF">2024-03-25T06:06:26Z</dcterms:modified>
</cp:coreProperties>
</file>