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72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C299C9-C909-4416-BD79-6CF0F8D54C08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41EE5A-9C59-4899-9135-B7A169340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-pacient.ru/articles/6540/" TargetMode="External"/><Relationship Id="rId2" Type="http://schemas.openxmlformats.org/officeDocument/2006/relationships/hyperlink" Target="http://www.neuroplus.ru/bolezni/encefalopatiya/discirkulyatornaya-encefalopatiy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urosys.ru/bolezni/discirkulyatornaya-encefalopatiya" TargetMode="External"/><Relationship Id="rId5" Type="http://schemas.openxmlformats.org/officeDocument/2006/relationships/hyperlink" Target="https://eldercare.ru/discirkulyatornaya-encefalopatiya-u-pozhilyx-lyudej/" TargetMode="External"/><Relationship Id="rId4" Type="http://schemas.openxmlformats.org/officeDocument/2006/relationships/hyperlink" Target="http://neurodoc.ru/bolezni/encefalopatiya/discirkulyatornaya-encefalopati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Дисциркуляторная</a:t>
            </a:r>
            <a:r>
              <a:rPr lang="ru-RU" dirty="0" smtClean="0"/>
              <a:t> энцефалопатия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Баяртуев</a:t>
            </a:r>
            <a:r>
              <a:rPr lang="ru-RU" dirty="0" smtClean="0"/>
              <a:t> С.Р.</a:t>
            </a:r>
          </a:p>
          <a:p>
            <a:r>
              <a:rPr lang="ru-RU" dirty="0" smtClean="0"/>
              <a:t>Проверила: </a:t>
            </a:r>
            <a:r>
              <a:rPr lang="ru-RU" dirty="0" err="1" smtClean="0"/>
              <a:t>Субочева</a:t>
            </a:r>
            <a:r>
              <a:rPr lang="ru-RU" dirty="0" smtClean="0"/>
              <a:t> С.А.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/>
          <a:lstStyle/>
          <a:p>
            <a:r>
              <a:rPr lang="ru-RU" dirty="0" smtClean="0"/>
              <a:t>Синдромы ДЭП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291264" cy="583264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Цефалгический</a:t>
            </a:r>
            <a:r>
              <a:rPr lang="ru-RU" dirty="0"/>
              <a:t> синдром. Включает в себя такие жалобы как головные боли (преимущественно в затылочных и височных областях), давящие ощущения на глаза, тошноту при головной боли, шум в ушах. Также в отношении этого синдрома следует отнести любые неприятные ощущения, связанные с головой. </a:t>
            </a:r>
            <a:endParaRPr lang="ru-RU" dirty="0" smtClean="0"/>
          </a:p>
          <a:p>
            <a:r>
              <a:rPr lang="ru-RU" dirty="0" err="1" smtClean="0"/>
              <a:t>Вестибуло-атактические</a:t>
            </a:r>
            <a:r>
              <a:rPr lang="ru-RU" dirty="0" smtClean="0"/>
              <a:t> </a:t>
            </a:r>
            <a:r>
              <a:rPr lang="ru-RU" dirty="0"/>
              <a:t>нарушения. Включают в себя головокружение, забрасывания при ходьбе, чувство неустойчивости при смене положения тела, размытость зрения при резких движениях. </a:t>
            </a:r>
            <a:endParaRPr lang="ru-RU" dirty="0" smtClean="0"/>
          </a:p>
          <a:p>
            <a:r>
              <a:rPr lang="ru-RU" dirty="0" err="1" smtClean="0"/>
              <a:t>Астено-невротический</a:t>
            </a:r>
            <a:r>
              <a:rPr lang="ru-RU" dirty="0" smtClean="0"/>
              <a:t> </a:t>
            </a:r>
            <a:r>
              <a:rPr lang="ru-RU" dirty="0"/>
              <a:t>синдром. Включает в себя перепады настроения, стабильно низкое настроение, плаксивость, чувство переживания. При выраженных изменениях следует дифференцировать с более серьезными психиатрическими заболеваниями. </a:t>
            </a:r>
            <a:endParaRPr lang="ru-RU" dirty="0" smtClean="0"/>
          </a:p>
          <a:p>
            <a:r>
              <a:rPr lang="ru-RU" dirty="0" err="1" smtClean="0"/>
              <a:t>Диссомнический</a:t>
            </a:r>
            <a:r>
              <a:rPr lang="ru-RU" dirty="0" smtClean="0"/>
              <a:t> </a:t>
            </a:r>
            <a:r>
              <a:rPr lang="ru-RU" dirty="0"/>
              <a:t>синдром, включающий любые нарушения сна (в том числе, чуткий сон, «бессонницу» и т.п.). </a:t>
            </a:r>
            <a:endParaRPr lang="ru-RU" dirty="0" smtClean="0"/>
          </a:p>
          <a:p>
            <a:r>
              <a:rPr lang="ru-RU" dirty="0" smtClean="0"/>
              <a:t>Когнитивные </a:t>
            </a:r>
            <a:r>
              <a:rPr lang="ru-RU" dirty="0"/>
              <a:t>нарушения. Объединяют нарушения памяти, снижение концентрации внимания, рассеянность и т.д. При выраженности нарушений и отсутствию других симптомов следует исключать деменцию различной этиологии (в том числе, болезнь Альцгеймера).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неврологического статуса; </a:t>
            </a:r>
          </a:p>
          <a:p>
            <a:r>
              <a:rPr lang="ru-RU" dirty="0" smtClean="0"/>
              <a:t>Компьютерная томография (МРТ);</a:t>
            </a:r>
          </a:p>
          <a:p>
            <a:r>
              <a:rPr lang="ru-RU" dirty="0" smtClean="0"/>
              <a:t>ЭКГ (ЭХО-КГ);</a:t>
            </a:r>
          </a:p>
          <a:p>
            <a:r>
              <a:rPr lang="ru-RU" dirty="0" smtClean="0"/>
              <a:t>Ультразвуковая </a:t>
            </a:r>
            <a:r>
              <a:rPr lang="ru-RU" dirty="0" err="1" smtClean="0"/>
              <a:t>допплерография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Нейропсихологическое исследование;</a:t>
            </a:r>
          </a:p>
          <a:p>
            <a:r>
              <a:rPr lang="ru-RU" dirty="0" smtClean="0"/>
              <a:t>Лабораторные методы исследования (ОАМ, ОАК, </a:t>
            </a:r>
            <a:r>
              <a:rPr lang="ru-RU" dirty="0" err="1" smtClean="0"/>
              <a:t>Липидограмма</a:t>
            </a:r>
            <a:r>
              <a:rPr lang="ru-RU" dirty="0" smtClean="0"/>
              <a:t>, </a:t>
            </a:r>
            <a:r>
              <a:rPr lang="ru-RU" dirty="0" err="1" smtClean="0"/>
              <a:t>Коагулограмма</a:t>
            </a:r>
            <a:r>
              <a:rPr lang="ru-RU" dirty="0" smtClean="0"/>
              <a:t>, определение уровня сахара, и т.д.)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 - диагностика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КТ-картина 1 стадии ДЭ представляет собой выявление минимальных атрофических процессов в мозге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КТ-картина 2 </a:t>
            </a:r>
            <a:r>
              <a:rPr lang="ru-RU" dirty="0" smtClean="0"/>
              <a:t>стадии ДЭ включает мелкие очаги с пониженной плотностью белого вещества мозга, расширение желудочков и борозд головного мозга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КТ-картина 3 </a:t>
            </a:r>
            <a:r>
              <a:rPr lang="ru-RU" dirty="0" smtClean="0"/>
              <a:t>стадии ДЭ характеризуется выраженной атрофией мозга, </a:t>
            </a:r>
            <a:r>
              <a:rPr lang="ru-RU" dirty="0" err="1" smtClean="0"/>
              <a:t>лейкоареозом</a:t>
            </a:r>
            <a:r>
              <a:rPr lang="ru-RU" dirty="0" smtClean="0"/>
              <a:t>, изменениями, связанными с перенесенными нарушениями мозгового кровообращения и др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332656"/>
            <a:ext cx="3610744" cy="5890666"/>
          </a:xfrm>
        </p:spPr>
        <p:txBody>
          <a:bodyPr/>
          <a:lstStyle/>
          <a:p>
            <a:r>
              <a:rPr lang="ru-RU" dirty="0" smtClean="0"/>
              <a:t>Степени </a:t>
            </a:r>
            <a:r>
              <a:rPr lang="ru-RU" dirty="0" err="1" smtClean="0"/>
              <a:t>лейкоареоза</a:t>
            </a:r>
            <a:r>
              <a:rPr lang="ru-RU" dirty="0" smtClean="0"/>
              <a:t> по </a:t>
            </a:r>
            <a:r>
              <a:rPr lang="en-US" dirty="0" err="1" smtClean="0"/>
              <a:t>Fazekas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МРТ, </a:t>
            </a:r>
            <a:r>
              <a:rPr lang="en-US" dirty="0" smtClean="0"/>
              <a:t>T1)</a:t>
            </a:r>
            <a:endParaRPr lang="ru-RU" dirty="0"/>
          </a:p>
        </p:txBody>
      </p:sp>
      <p:pic>
        <p:nvPicPr>
          <p:cNvPr id="2050" name="Picture 2" descr="https://pp.userapi.com/c636917/v636917318/4bed5/g-NAJL3RD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68144" cy="6871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40152" y="332656"/>
            <a:ext cx="3538736" cy="5890666"/>
          </a:xfrm>
        </p:spPr>
        <p:txBody>
          <a:bodyPr/>
          <a:lstStyle/>
          <a:p>
            <a:r>
              <a:rPr lang="ru-RU" dirty="0" smtClean="0"/>
              <a:t>Степени </a:t>
            </a:r>
            <a:r>
              <a:rPr lang="ru-RU" dirty="0" err="1" smtClean="0"/>
              <a:t>лейкоареоза</a:t>
            </a:r>
            <a:r>
              <a:rPr lang="ru-RU" dirty="0" smtClean="0"/>
              <a:t> по </a:t>
            </a:r>
            <a:r>
              <a:rPr lang="en-US" dirty="0" err="1" smtClean="0"/>
              <a:t>Fazekas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МРТ, Т1)</a:t>
            </a:r>
            <a:endParaRPr lang="ru-RU" dirty="0"/>
          </a:p>
        </p:txBody>
      </p:sp>
      <p:pic>
        <p:nvPicPr>
          <p:cNvPr id="29698" name="Picture 2" descr="https://pp.userapi.com/c636917/v636917318/4bedc/UPhb90mrf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68144" cy="686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97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Для лечения </a:t>
            </a:r>
            <a:r>
              <a:rPr lang="ru-RU" dirty="0" smtClean="0"/>
              <a:t>ДЭП </a:t>
            </a:r>
            <a:r>
              <a:rPr lang="ru-RU" dirty="0" smtClean="0"/>
              <a:t>используется комплексный </a:t>
            </a:r>
            <a:r>
              <a:rPr lang="ru-RU" dirty="0" smtClean="0"/>
              <a:t>подход: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Контроль АД, симптомов </a:t>
            </a:r>
            <a:r>
              <a:rPr lang="ru-RU" dirty="0" err="1" smtClean="0"/>
              <a:t>сердеченой</a:t>
            </a:r>
            <a:r>
              <a:rPr lang="ru-RU" dirty="0" smtClean="0"/>
              <a:t> недостаточности, аритмий: </a:t>
            </a:r>
            <a:r>
              <a:rPr lang="ru-RU" dirty="0" smtClean="0"/>
              <a:t>ингибиторы </a:t>
            </a:r>
            <a:r>
              <a:rPr lang="ru-RU" dirty="0" smtClean="0"/>
              <a:t>АПФ, </a:t>
            </a:r>
            <a:r>
              <a:rPr lang="ru-RU" dirty="0" err="1" smtClean="0"/>
              <a:t>β-адреноблокаторы, блокаторы</a:t>
            </a:r>
            <a:r>
              <a:rPr lang="ru-RU" dirty="0" smtClean="0"/>
              <a:t> медленных кальциевых каналов, ингибиторы рецепторов ангиотензина-2, </a:t>
            </a:r>
            <a:r>
              <a:rPr lang="ru-RU" dirty="0" err="1" smtClean="0"/>
              <a:t>диуретики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Коррекция липидного </a:t>
            </a:r>
            <a:r>
              <a:rPr lang="ru-RU" dirty="0" smtClean="0"/>
              <a:t>спектра. </a:t>
            </a:r>
            <a:r>
              <a:rPr lang="ru-RU" dirty="0" smtClean="0"/>
              <a:t>Применяют препараты из групп </a:t>
            </a:r>
            <a:r>
              <a:rPr lang="ru-RU" dirty="0" err="1" smtClean="0"/>
              <a:t>с</a:t>
            </a:r>
            <a:r>
              <a:rPr lang="ru-RU" dirty="0" err="1" smtClean="0"/>
              <a:t>татинов</a:t>
            </a:r>
            <a:r>
              <a:rPr lang="ru-RU" dirty="0" smtClean="0"/>
              <a:t>, </a:t>
            </a:r>
            <a:r>
              <a:rPr lang="ru-RU" dirty="0" err="1" smtClean="0"/>
              <a:t>фибратов</a:t>
            </a:r>
            <a:r>
              <a:rPr lang="ru-RU" dirty="0" smtClean="0"/>
              <a:t>, </a:t>
            </a:r>
            <a:r>
              <a:rPr lang="ru-RU" dirty="0" err="1" smtClean="0"/>
              <a:t>секвестрантов</a:t>
            </a:r>
            <a:r>
              <a:rPr lang="ru-RU" dirty="0" smtClean="0"/>
              <a:t> желчных кислот и др. Наиболее распространены </a:t>
            </a:r>
            <a:r>
              <a:rPr lang="ru-RU" dirty="0" err="1" smtClean="0"/>
              <a:t>статины</a:t>
            </a:r>
            <a:r>
              <a:rPr lang="ru-RU" dirty="0" smtClean="0"/>
              <a:t> (</a:t>
            </a:r>
            <a:r>
              <a:rPr lang="ru-RU" dirty="0" err="1" smtClean="0"/>
              <a:t>аторвастатин</a:t>
            </a:r>
            <a:r>
              <a:rPr lang="ru-RU" dirty="0" smtClean="0"/>
              <a:t>, </a:t>
            </a:r>
            <a:r>
              <a:rPr lang="ru-RU" dirty="0" err="1" smtClean="0"/>
              <a:t>симвастатин</a:t>
            </a:r>
            <a:r>
              <a:rPr lang="ru-RU" dirty="0" smtClean="0"/>
              <a:t>, </a:t>
            </a:r>
            <a:r>
              <a:rPr lang="ru-RU" dirty="0" err="1" smtClean="0"/>
              <a:t>розувастатин</a:t>
            </a:r>
            <a:r>
              <a:rPr lang="ru-RU" dirty="0" smtClean="0"/>
              <a:t> и др</a:t>
            </a:r>
            <a:r>
              <a:rPr lang="ru-RU" dirty="0" smtClean="0"/>
              <a:t>.)</a:t>
            </a:r>
            <a:endParaRPr lang="ru-RU" dirty="0" smtClean="0"/>
          </a:p>
          <a:p>
            <a:r>
              <a:rPr lang="ru-RU" dirty="0" smtClean="0"/>
              <a:t>Антиоксиданты – </a:t>
            </a:r>
            <a:r>
              <a:rPr lang="ru-RU" dirty="0" err="1" smtClean="0"/>
              <a:t>мексидол</a:t>
            </a:r>
            <a:r>
              <a:rPr lang="ru-RU" dirty="0" smtClean="0"/>
              <a:t>, </a:t>
            </a:r>
            <a:r>
              <a:rPr lang="ru-RU" dirty="0" err="1" smtClean="0"/>
              <a:t>эмоксипин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Ноотропы</a:t>
            </a:r>
            <a:r>
              <a:rPr lang="ru-RU" dirty="0" smtClean="0"/>
              <a:t> улучшат питание мозга </a:t>
            </a:r>
            <a:r>
              <a:rPr lang="ru-RU" dirty="0" smtClean="0"/>
              <a:t>– </a:t>
            </a:r>
            <a:r>
              <a:rPr lang="ru-RU" dirty="0" err="1" smtClean="0"/>
              <a:t>пирацетам</a:t>
            </a:r>
            <a:r>
              <a:rPr lang="ru-RU" dirty="0" smtClean="0"/>
              <a:t>, </a:t>
            </a:r>
            <a:r>
              <a:rPr lang="ru-RU" dirty="0" err="1" smtClean="0"/>
              <a:t>церебролизин</a:t>
            </a:r>
            <a:r>
              <a:rPr lang="ru-RU" dirty="0" smtClean="0"/>
              <a:t>, </a:t>
            </a:r>
            <a:r>
              <a:rPr lang="ru-RU" dirty="0" err="1" smtClean="0"/>
              <a:t>энцефабол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Нейромодуляторы</a:t>
            </a:r>
            <a:r>
              <a:rPr lang="ru-RU" dirty="0" smtClean="0"/>
              <a:t> – глицин, </a:t>
            </a:r>
            <a:r>
              <a:rPr lang="ru-RU" dirty="0" err="1" smtClean="0"/>
              <a:t>семакс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стенозировании</a:t>
            </a:r>
            <a:r>
              <a:rPr lang="ru-RU" dirty="0" smtClean="0"/>
              <a:t> системы сонных артерий на 70% и более, распадающейся атеросклеротической бляшке, частых ишемических атаках показано </a:t>
            </a:r>
            <a:r>
              <a:rPr lang="ru-RU" dirty="0" smtClean="0"/>
              <a:t>операция – каротидная </a:t>
            </a:r>
            <a:r>
              <a:rPr lang="ru-RU" dirty="0" err="1" smtClean="0"/>
              <a:t>эндоартероэктомия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80928"/>
            <a:ext cx="8229600" cy="1066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www.neuroplus.ru/bolezni/encefalopatiya/discirkulyatornaya-encefalopatiya.html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http://t-pacient.ru/articles/6540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neurodoc.ru/bolezni/encefalopatiya/discirkulyatornaya-encefalopatiya.html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https://eldercare.ru/discirkulyatornaya-encefalopatiya-u-pozhilyx-lyudej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neurosys.ru/bolezni/discirkulyatornaya-encefalopatiya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412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   Определение</a:t>
            </a:r>
          </a:p>
          <a:p>
            <a:pPr>
              <a:buNone/>
            </a:pPr>
            <a:r>
              <a:rPr lang="ru-RU" dirty="0" smtClean="0"/>
              <a:t>2)    </a:t>
            </a:r>
            <a:r>
              <a:rPr lang="ru-RU" dirty="0" err="1" smtClean="0"/>
              <a:t>Патоморфология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   Этиология</a:t>
            </a:r>
          </a:p>
          <a:p>
            <a:pPr>
              <a:buNone/>
            </a:pPr>
            <a:r>
              <a:rPr lang="ru-RU" dirty="0" smtClean="0"/>
              <a:t>4)    Стадии ДЭП</a:t>
            </a:r>
          </a:p>
          <a:p>
            <a:pPr>
              <a:buNone/>
            </a:pPr>
            <a:r>
              <a:rPr lang="ru-RU" dirty="0" smtClean="0"/>
              <a:t>5)    Синдромы ДЭП</a:t>
            </a:r>
          </a:p>
          <a:p>
            <a:pPr>
              <a:buNone/>
            </a:pPr>
            <a:r>
              <a:rPr lang="ru-RU" dirty="0" smtClean="0"/>
              <a:t>6)    </a:t>
            </a:r>
            <a:r>
              <a:rPr lang="ru-RU" dirty="0" smtClean="0"/>
              <a:t>Диагностика</a:t>
            </a:r>
          </a:p>
          <a:p>
            <a:pPr>
              <a:buNone/>
            </a:pPr>
            <a:r>
              <a:rPr lang="ru-RU" dirty="0" smtClean="0"/>
              <a:t>7)    Лечение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Дисциркуляторная</a:t>
            </a:r>
            <a:r>
              <a:rPr lang="ru-RU" dirty="0" smtClean="0"/>
              <a:t> </a:t>
            </a:r>
            <a:r>
              <a:rPr lang="ru-RU" dirty="0"/>
              <a:t>энцефалопатия (ДЭП) – хроническая прогрессирующая форма цереброваскулярной патологии, характеризующаяся </a:t>
            </a:r>
            <a:r>
              <a:rPr lang="ru-RU" dirty="0" err="1"/>
              <a:t>многоочаговым</a:t>
            </a:r>
            <a:r>
              <a:rPr lang="ru-RU" dirty="0"/>
              <a:t> или диффузным ишемическим поражением головного мозга с постепенным развитием комплекса неврологических и нейропсихологических </a:t>
            </a:r>
            <a:r>
              <a:rPr lang="ru-RU" dirty="0" smtClean="0"/>
              <a:t>расстройств.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Патоморфологические изменения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Диффузное </a:t>
            </a:r>
            <a:r>
              <a:rPr lang="ru-RU" dirty="0"/>
              <a:t>поражение мелких артерий у больных с ДЭП сопровождается широким спектром изменений в головном мозге, наиболее важными из которых являются: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диффузное </a:t>
            </a:r>
            <a:r>
              <a:rPr lang="ru-RU" dirty="0"/>
              <a:t>поражение белого вещества (</a:t>
            </a:r>
            <a:r>
              <a:rPr lang="ru-RU" dirty="0" err="1"/>
              <a:t>лейкоэнцефалопатия</a:t>
            </a:r>
            <a:r>
              <a:rPr lang="ru-RU" dirty="0"/>
              <a:t>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 множественные лакунарные инфаркты в глубинных отделах мозга;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микроинфаркты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микрогеморрагии</a:t>
            </a:r>
            <a:r>
              <a:rPr lang="ru-RU" dirty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) атрофия коры больших полушарий и </a:t>
            </a:r>
            <a:r>
              <a:rPr lang="ru-RU" dirty="0" err="1" smtClean="0"/>
              <a:t>гиппокампа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атеросклероз сосудов головного мозга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артериальная</a:t>
            </a:r>
            <a:r>
              <a:rPr lang="ru-RU" dirty="0" smtClean="0"/>
              <a:t> гипертензия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венозный </a:t>
            </a:r>
            <a:r>
              <a:rPr lang="ru-RU" dirty="0" smtClean="0"/>
              <a:t>застой в сосудах </a:t>
            </a:r>
            <a:r>
              <a:rPr lang="ru-RU" dirty="0" smtClean="0"/>
              <a:t>мозга (венозная </a:t>
            </a:r>
            <a:r>
              <a:rPr lang="ru-RU" dirty="0" err="1" smtClean="0"/>
              <a:t>анигоэнцефалопатия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нарушение </a:t>
            </a:r>
            <a:r>
              <a:rPr lang="ru-RU" dirty="0" smtClean="0"/>
              <a:t>системной </a:t>
            </a:r>
            <a:r>
              <a:rPr lang="ru-RU" dirty="0" smtClean="0"/>
              <a:t>гемодинамики (сердечная недостаточность, аритмии);</a:t>
            </a:r>
          </a:p>
          <a:p>
            <a:r>
              <a:rPr lang="ru-RU" dirty="0" smtClean="0"/>
              <a:t>системные </a:t>
            </a:r>
            <a:r>
              <a:rPr lang="ru-RU" dirty="0" smtClean="0"/>
              <a:t>заболевания соединительной ткани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васкулиты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заболевания крови.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/>
          <a:lstStyle/>
          <a:p>
            <a:r>
              <a:rPr lang="ru-RU" dirty="0" smtClean="0"/>
              <a:t>Стадии ДЭП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290" name="Picture 2" descr="ÐÐ°ÑÑÐ¸Ð½ÐºÐ¸ Ð¿Ð¾ Ð·Ð°Ð¿ÑÐ¾ÑÑ Ð´Ð¸ÑÑÐ¸ÑÐºÑÐ»ÑÑÐ¾ÑÐ½Ð°Ñ ÑÐ½ÑÐµÑÐ°Ð»Ð¾Ð¿Ð°ÑÐ¸Ñ ÑÑÐ°Ð´Ð¸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912768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Первая стадия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 Первая стадия ДЭ </a:t>
            </a:r>
            <a:r>
              <a:rPr lang="ru-RU" dirty="0" smtClean="0"/>
              <a:t>характеризуется начальными изменениями. Именно для этого периода характерно возникновение неврастенического синдрома со снижением работоспособности, утомляемостью, раздражительностью, депрессией. Больных может беспокоить головокружение, шум в голове и головная боль. Характерно снижение непрофессиональной памяти, бессонница. Симптомы усиливаются к вечеру и проходят после отдыха. Объективно можно выявить </a:t>
            </a:r>
            <a:r>
              <a:rPr lang="ru-RU" dirty="0" err="1" smtClean="0"/>
              <a:t>глазодвигательные</a:t>
            </a:r>
            <a:r>
              <a:rPr lang="ru-RU" dirty="0" smtClean="0"/>
              <a:t> нарушения, </a:t>
            </a:r>
            <a:r>
              <a:rPr lang="ru-RU" dirty="0" err="1" smtClean="0"/>
              <a:t>ассиметричность</a:t>
            </a:r>
            <a:r>
              <a:rPr lang="ru-RU" dirty="0" smtClean="0"/>
              <a:t> лица, разную выраженность рефлексов на симметричных частях тела, появление патологических рефлексов. Однако такие изменения не являются обязательными, чаще они могут сопровождать преходящие нарушения мозгового кровообращения, такие как транзиторная ишемическая атака.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стадия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     Вторая </a:t>
            </a:r>
            <a:r>
              <a:rPr lang="ru-RU" i="1" dirty="0"/>
              <a:t>стадия ДЭ </a:t>
            </a:r>
            <a:r>
              <a:rPr lang="ru-RU" dirty="0"/>
              <a:t>по своим симптомам сходна с первой. Для симптомов характерно прогрессирование. Более выражены симптомы органического поражения мозга, которые являются следствием частых транзиторных ишемических атак, </a:t>
            </a:r>
            <a:r>
              <a:rPr lang="ru-RU" dirty="0" err="1"/>
              <a:t>микроинсультов</a:t>
            </a:r>
            <a:r>
              <a:rPr lang="ru-RU" dirty="0"/>
              <a:t> и др. Можно выявить нарушение координации движений, </a:t>
            </a:r>
            <a:r>
              <a:rPr lang="ru-RU" dirty="0" err="1"/>
              <a:t>спастичность</a:t>
            </a:r>
            <a:r>
              <a:rPr lang="ru-RU" dirty="0"/>
              <a:t>, парезы или параличи конечностей, появление патологических рефлексов, оживление сухожильных рефлексов и др. При осмотре глазного дна выявляют расширенные вены, сужение артерий и </a:t>
            </a:r>
            <a:r>
              <a:rPr lang="ru-RU" dirty="0" err="1"/>
              <a:t>ангиосклероз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стадия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    Третья </a:t>
            </a:r>
            <a:r>
              <a:rPr lang="ru-RU" i="1" dirty="0"/>
              <a:t>стадия ДЭ </a:t>
            </a:r>
            <a:r>
              <a:rPr lang="ru-RU" dirty="0"/>
              <a:t>характеризуется обязательным наличием и прогрессированием неврологических синдромов (</a:t>
            </a:r>
            <a:r>
              <a:rPr lang="ru-RU" dirty="0" err="1"/>
              <a:t>амиостатического</a:t>
            </a:r>
            <a:r>
              <a:rPr lang="ru-RU" dirty="0"/>
              <a:t>, </a:t>
            </a:r>
            <a:r>
              <a:rPr lang="ru-RU" dirty="0" err="1"/>
              <a:t>дисциркуляторного</a:t>
            </a:r>
            <a:r>
              <a:rPr lang="ru-RU" dirty="0"/>
              <a:t>, пирамидного, псевдобульбарного и др.) Характерно для этой стадии развитие </a:t>
            </a:r>
            <a:r>
              <a:rPr lang="ru-RU" dirty="0" err="1" smtClean="0"/>
              <a:t>эпилептиформных</a:t>
            </a:r>
            <a:r>
              <a:rPr lang="ru-RU" dirty="0" smtClean="0"/>
              <a:t> припадков. </a:t>
            </a:r>
            <a:r>
              <a:rPr lang="ru-RU" dirty="0"/>
              <a:t>Сохраняются жалобы на головную боль, снижение памяти, шум в голове, бессонницу, нарушение координации движений. Характерно снижение интеллекта и критики к своему состоянию. Развивается так называемая деменция.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</TotalTime>
  <Words>545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Дисциркуляторная энцефалопатия</vt:lpstr>
      <vt:lpstr>План </vt:lpstr>
      <vt:lpstr>Определение</vt:lpstr>
      <vt:lpstr>Патоморфологические изменения</vt:lpstr>
      <vt:lpstr>Этиология</vt:lpstr>
      <vt:lpstr>Стадии ДЭП</vt:lpstr>
      <vt:lpstr>Первая стадия</vt:lpstr>
      <vt:lpstr>Вторая стадия</vt:lpstr>
      <vt:lpstr>Третья стадия</vt:lpstr>
      <vt:lpstr>Синдромы ДЭП</vt:lpstr>
      <vt:lpstr>Диагностика</vt:lpstr>
      <vt:lpstr>КТ - диагностика</vt:lpstr>
      <vt:lpstr>Степени лейкоареоза по Fazekas (МРТ, T1)</vt:lpstr>
      <vt:lpstr>Степени лейкоареоза по Fazekas (МРТ, Т1)</vt:lpstr>
      <vt:lpstr>Лечение</vt:lpstr>
      <vt:lpstr>Спасибо за внимание!</vt:lpstr>
      <vt:lpstr>Литература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Дисциркуляторная энцефалопатия</dc:title>
  <dc:creator>Соел</dc:creator>
  <cp:lastModifiedBy>Соел</cp:lastModifiedBy>
  <cp:revision>23</cp:revision>
  <dcterms:created xsi:type="dcterms:W3CDTF">2018-04-25T13:37:34Z</dcterms:created>
  <dcterms:modified xsi:type="dcterms:W3CDTF">2018-04-26T08:15:52Z</dcterms:modified>
</cp:coreProperties>
</file>