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309" r:id="rId5"/>
    <p:sldId id="272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5" r:id="rId23"/>
    <p:sldId id="294" r:id="rId24"/>
    <p:sldId id="296" r:id="rId25"/>
    <p:sldId id="298" r:id="rId26"/>
    <p:sldId id="299" r:id="rId27"/>
    <p:sldId id="301" r:id="rId28"/>
    <p:sldId id="302" r:id="rId29"/>
    <p:sldId id="303" r:id="rId30"/>
    <p:sldId id="304" r:id="rId31"/>
    <p:sldId id="305" r:id="rId32"/>
    <p:sldId id="306" r:id="rId33"/>
    <p:sldId id="307" r:id="rId3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17" autoAdjust="0"/>
  </p:normalViewPr>
  <p:slideViewPr>
    <p:cSldViewPr>
      <p:cViewPr varScale="1">
        <p:scale>
          <a:sx n="105" d="100"/>
          <a:sy n="105" d="100"/>
        </p:scale>
        <p:origin x="750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56" y="116632"/>
            <a:ext cx="11809312" cy="1368152"/>
          </a:xfrm>
        </p:spPr>
        <p:txBody>
          <a:bodyPr rtlCol="0">
            <a:noAutofit/>
          </a:bodyPr>
          <a:lstStyle/>
          <a:p>
            <a:pPr algn="ct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Федеральное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государственное бюджетное образовательное учреждение высшего образования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«Красноярский государственный медицинский университет имени профессора В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Войно-Ясенецкого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Министерства здравоохранения Российской федерации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Кафедра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стоматологии ИПО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804" y="1124744"/>
            <a:ext cx="10873208" cy="5040560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ru" dirty="0" smtClean="0"/>
          </a:p>
          <a:p>
            <a:pPr rtl="0"/>
            <a:endParaRPr lang="ru" dirty="0"/>
          </a:p>
          <a:p>
            <a:pPr rtl="0"/>
            <a:endParaRPr lang="ru" dirty="0" smtClean="0"/>
          </a:p>
          <a:p>
            <a:pPr rtl="0"/>
            <a:endParaRPr lang="ru" dirty="0"/>
          </a:p>
          <a:p>
            <a:pPr rtl="0"/>
            <a:r>
              <a:rPr lang="ru" sz="4400" b="1" dirty="0" smtClean="0"/>
              <a:t>         ФУРУНКУЛ И КАРБУНКУЛ ЛИЦА.</a:t>
            </a:r>
          </a:p>
          <a:p>
            <a:pPr rtl="0"/>
            <a:r>
              <a:rPr lang="ru" sz="1800" b="1" dirty="0" smtClean="0"/>
              <a:t>                                       </a:t>
            </a:r>
            <a:r>
              <a:rPr lang="ru" sz="2100" b="1" dirty="0" smtClean="0"/>
              <a:t>Этиология. Патогенез. Патологическая анатомия.</a:t>
            </a:r>
          </a:p>
          <a:p>
            <a:pPr rtl="0"/>
            <a:r>
              <a:rPr lang="ru" sz="2100" b="1" dirty="0" smtClean="0"/>
              <a:t>                             Клиника, диагностика, дифференциальная диагностика. Лечение</a:t>
            </a:r>
            <a:r>
              <a:rPr lang="ru" sz="1800" b="1" dirty="0" smtClean="0"/>
              <a:t>.</a:t>
            </a:r>
          </a:p>
          <a:p>
            <a:pPr rtl="0"/>
            <a:endParaRPr lang="ru" sz="1800" b="1" dirty="0"/>
          </a:p>
          <a:p>
            <a:pPr rtl="0"/>
            <a:endParaRPr lang="ru" sz="1800" b="1" dirty="0" smtClean="0"/>
          </a:p>
          <a:p>
            <a:pPr rtl="0"/>
            <a:endParaRPr lang="ru" sz="1800" b="1" dirty="0"/>
          </a:p>
          <a:p>
            <a:pPr rtl="0"/>
            <a:endParaRPr lang="ru" sz="1800" b="1" dirty="0" smtClean="0"/>
          </a:p>
          <a:p>
            <a:pPr rtl="0"/>
            <a:endParaRPr lang="ru" sz="1800" b="1" dirty="0"/>
          </a:p>
          <a:p>
            <a:pPr rtl="0"/>
            <a:endParaRPr lang="ru" sz="1800" b="1" dirty="0" smtClean="0"/>
          </a:p>
          <a:p>
            <a:pPr rtl="0"/>
            <a:endParaRPr lang="ru" sz="1800" b="1" dirty="0"/>
          </a:p>
          <a:p>
            <a:pPr rtl="0"/>
            <a:r>
              <a:rPr lang="ru" sz="1800" b="1" dirty="0" smtClean="0"/>
              <a:t>                       </a:t>
            </a:r>
          </a:p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</a:t>
            </a: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      Выполнил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ординатор кафедры стоматологии ИПО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по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специальности «стоматология хирургическая»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Дзидзоев Ростислав Денисович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Рецензент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к.м.н., доцент Дуж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Анатолий Николаевич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2996952"/>
            <a:ext cx="2716665" cy="144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6300" y="6381328"/>
            <a:ext cx="177644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/>
              <a:t>Красноярск 2022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1546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0"/>
            <a:ext cx="11278989" cy="764704"/>
          </a:xfrm>
        </p:spPr>
        <p:txBody>
          <a:bodyPr/>
          <a:lstStyle/>
          <a:p>
            <a:r>
              <a:rPr lang="ru-RU" dirty="0"/>
              <a:t>Вторая </a:t>
            </a:r>
            <a:r>
              <a:rPr lang="ru-RU" dirty="0" smtClean="0"/>
              <a:t>стадия (абсцедирования 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908720"/>
            <a:ext cx="11161240" cy="5832648"/>
          </a:xfrm>
        </p:spPr>
        <p:txBody>
          <a:bodyPr/>
          <a:lstStyle/>
          <a:p>
            <a:r>
              <a:rPr lang="ru-RU" dirty="0"/>
              <a:t>Эта стадия развития фурункула характеризуется нагноением и некрозом.</a:t>
            </a:r>
            <a:br>
              <a:rPr lang="ru-RU" dirty="0"/>
            </a:br>
            <a:r>
              <a:rPr lang="ru-RU" dirty="0"/>
              <a:t>Через 3—4 дня от начала заболевания происходит гнойное расплавление</a:t>
            </a:r>
            <a:br>
              <a:rPr lang="ru-RU" dirty="0"/>
            </a:br>
            <a:r>
              <a:rPr lang="ru-RU" dirty="0" smtClean="0"/>
              <a:t>тканей.</a:t>
            </a:r>
          </a:p>
          <a:p>
            <a:r>
              <a:rPr lang="ru-RU" dirty="0" smtClean="0"/>
              <a:t>После </a:t>
            </a:r>
            <a:r>
              <a:rPr lang="ru-RU" dirty="0"/>
              <a:t>самопроизвольного или хирургического вскрытия фурункула</a:t>
            </a:r>
            <a:br>
              <a:rPr lang="ru-RU" dirty="0"/>
            </a:br>
            <a:r>
              <a:rPr lang="ru-RU" dirty="0"/>
              <a:t>выделяется небольшое количество гноя с примесью крови.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месте </a:t>
            </a:r>
            <a:r>
              <a:rPr lang="ru-RU" dirty="0" smtClean="0"/>
              <a:t>дефекта эпидермиса </a:t>
            </a:r>
            <a:r>
              <a:rPr lang="ru-RU" dirty="0"/>
              <a:t>виден некротический стержень, который вместе с </a:t>
            </a:r>
            <a:r>
              <a:rPr lang="ru-RU" dirty="0" smtClean="0"/>
              <a:t>гноем самопроизвольно </a:t>
            </a:r>
            <a:r>
              <a:rPr lang="ru-RU" dirty="0"/>
              <a:t>отторгается или может быть удален пинцетом. </a:t>
            </a:r>
            <a:endParaRPr lang="ru-RU" dirty="0" smtClean="0"/>
          </a:p>
          <a:p>
            <a:r>
              <a:rPr lang="ru-RU" dirty="0" smtClean="0"/>
              <a:t>После этого на </a:t>
            </a:r>
            <a:r>
              <a:rPr lang="ru-RU" dirty="0"/>
              <a:t>месте фурункула образуется небольшая кровоточащая язва, </a:t>
            </a:r>
            <a:r>
              <a:rPr lang="ru-RU" dirty="0" smtClean="0"/>
              <a:t>заполняющаяся грануляциями.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Инфильтрация и </a:t>
            </a:r>
            <a:r>
              <a:rPr lang="ru-RU" dirty="0"/>
              <a:t>отечность пограничных с фурункулом </a:t>
            </a:r>
            <a:r>
              <a:rPr lang="ru-RU" dirty="0" smtClean="0"/>
              <a:t>тканей</a:t>
            </a:r>
            <a:br>
              <a:rPr lang="ru-RU" dirty="0" smtClean="0"/>
            </a:br>
            <a:r>
              <a:rPr lang="ru-RU" dirty="0" smtClean="0"/>
              <a:t>уменьшается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0448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648072"/>
          </a:xfrm>
        </p:spPr>
        <p:txBody>
          <a:bodyPr/>
          <a:lstStyle/>
          <a:p>
            <a:r>
              <a:rPr lang="ru-RU" dirty="0"/>
              <a:t>Третья </a:t>
            </a:r>
            <a:r>
              <a:rPr lang="ru-RU" dirty="0" smtClean="0"/>
              <a:t>стадия (разрешения):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764704"/>
            <a:ext cx="11017224" cy="5976664"/>
          </a:xfrm>
        </p:spPr>
        <p:txBody>
          <a:bodyPr/>
          <a:lstStyle/>
          <a:p>
            <a:r>
              <a:rPr lang="ru-RU" dirty="0"/>
              <a:t>Для третьей стадии характерно заживление раны с образованием</a:t>
            </a:r>
            <a:br>
              <a:rPr lang="ru-RU" dirty="0"/>
            </a:br>
            <a:r>
              <a:rPr lang="ru-RU" dirty="0"/>
              <a:t>небольшого, слегка втянутого рубца, исчезающего по прошествии</a:t>
            </a:r>
            <a:br>
              <a:rPr lang="ru-RU" dirty="0"/>
            </a:br>
            <a:r>
              <a:rPr lang="ru-RU" dirty="0"/>
              <a:t>нескольких недель. Весь цикл развития и ликвидации фурункула</a:t>
            </a:r>
            <a:br>
              <a:rPr lang="ru-RU" dirty="0"/>
            </a:br>
            <a:r>
              <a:rPr lang="ru-RU" dirty="0"/>
              <a:t>занимает в среднем 8 – 14 дней.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t="40523" r="19252" b="14815"/>
          <a:stretch/>
        </p:blipFill>
        <p:spPr>
          <a:xfrm>
            <a:off x="2566020" y="2348880"/>
            <a:ext cx="79928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0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0"/>
            <a:ext cx="11161240" cy="764704"/>
          </a:xfrm>
        </p:spPr>
        <p:txBody>
          <a:bodyPr/>
          <a:lstStyle/>
          <a:p>
            <a:r>
              <a:rPr lang="ru-RU" dirty="0" smtClean="0"/>
              <a:t>            КЛИНИЧЕСКАЯ КАРТИНА: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836712"/>
            <a:ext cx="11161240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бщее состояние больного с фурункулом на лице, чаще удовлетворительное. При средней тяжести заболевания отмечается повышение температуры тела до 37,5-38 С. 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округ </a:t>
            </a:r>
            <a:r>
              <a:rPr lang="ru-RU" dirty="0"/>
              <a:t>устья волосяного </a:t>
            </a:r>
            <a:r>
              <a:rPr lang="ru-RU" dirty="0" smtClean="0"/>
              <a:t>фолликула появляется </a:t>
            </a:r>
            <a:r>
              <a:rPr lang="ru-RU" dirty="0"/>
              <a:t>небольшой </a:t>
            </a:r>
            <a:r>
              <a:rPr lang="ru-RU" dirty="0" smtClean="0"/>
              <a:t>возвышающийся над </a:t>
            </a:r>
            <a:r>
              <a:rPr lang="ru-RU" dirty="0"/>
              <a:t>поверхностью кожи </a:t>
            </a:r>
            <a:r>
              <a:rPr lang="ru-RU" dirty="0" smtClean="0"/>
              <a:t>узел, окруженный </a:t>
            </a:r>
            <a:r>
              <a:rPr lang="ru-RU" dirty="0"/>
              <a:t>плотным инфильтратом, </a:t>
            </a:r>
            <a:r>
              <a:rPr lang="ru-RU" dirty="0" smtClean="0"/>
              <a:t>что сопровождается </a:t>
            </a:r>
            <a:r>
              <a:rPr lang="ru-RU" dirty="0"/>
              <a:t>покраснением кожи </a:t>
            </a:r>
            <a:r>
              <a:rPr lang="ru-RU" dirty="0" smtClean="0"/>
              <a:t>и болью</a:t>
            </a:r>
            <a:r>
              <a:rPr lang="ru-RU" dirty="0"/>
              <a:t>. В центре инфильтрата </a:t>
            </a:r>
            <a:r>
              <a:rPr lang="ru-RU" dirty="0" smtClean="0"/>
              <a:t>видна темная </a:t>
            </a:r>
            <a:r>
              <a:rPr lang="ru-RU" dirty="0"/>
              <a:t>точка – стержень фолликула.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9401" r="4850" b="10800"/>
          <a:stretch/>
        </p:blipFill>
        <p:spPr>
          <a:xfrm>
            <a:off x="2422004" y="3394071"/>
            <a:ext cx="6336704" cy="34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0"/>
            <a:ext cx="9985177" cy="3326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Клиника.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332656"/>
            <a:ext cx="11161240" cy="6525344"/>
          </a:xfrm>
        </p:spPr>
        <p:txBody>
          <a:bodyPr/>
          <a:lstStyle/>
          <a:p>
            <a:r>
              <a:rPr lang="ru-RU" dirty="0"/>
              <a:t>Фурункулы лица </a:t>
            </a:r>
            <a:r>
              <a:rPr lang="ru-RU" dirty="0" smtClean="0"/>
              <a:t>нередко сопровождаются регионарным лимфаденитом</a:t>
            </a:r>
            <a:r>
              <a:rPr lang="ru-RU" dirty="0"/>
              <a:t>, однако </a:t>
            </a:r>
            <a:r>
              <a:rPr lang="ru-RU" dirty="0" smtClean="0"/>
              <a:t>нагноение лимфатических </a:t>
            </a:r>
            <a:r>
              <a:rPr lang="ru-RU" dirty="0"/>
              <a:t>узлов </a:t>
            </a:r>
            <a:r>
              <a:rPr lang="ru-RU" dirty="0" smtClean="0"/>
              <a:t>происходит редко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таких больных </a:t>
            </a:r>
            <a:r>
              <a:rPr lang="ru-RU" dirty="0" smtClean="0"/>
              <a:t>появляется головная </a:t>
            </a:r>
            <a:r>
              <a:rPr lang="ru-RU" dirty="0"/>
              <a:t>боль, озноб, </a:t>
            </a:r>
            <a:r>
              <a:rPr lang="ru-RU" dirty="0" smtClean="0"/>
              <a:t>общее недомогание</a:t>
            </a:r>
            <a:r>
              <a:rPr lang="ru-RU" dirty="0"/>
              <a:t>, которые </a:t>
            </a:r>
            <a:r>
              <a:rPr lang="ru-RU" dirty="0" smtClean="0"/>
              <a:t>являются проявлением </a:t>
            </a:r>
            <a:r>
              <a:rPr lang="ru-RU" dirty="0"/>
              <a:t>интоксикации </a:t>
            </a:r>
            <a:r>
              <a:rPr lang="ru-RU" dirty="0" smtClean="0"/>
              <a:t>организма.</a:t>
            </a:r>
          </a:p>
          <a:p>
            <a:r>
              <a:rPr lang="ru-RU" dirty="0" smtClean="0"/>
              <a:t>Особенно </a:t>
            </a:r>
            <a:r>
              <a:rPr lang="ru-RU" dirty="0"/>
              <a:t>тяжелое клиническое </a:t>
            </a:r>
            <a:r>
              <a:rPr lang="ru-RU" dirty="0" smtClean="0"/>
              <a:t>течение характерно </a:t>
            </a:r>
            <a:r>
              <a:rPr lang="ru-RU" dirty="0"/>
              <a:t>для фурункулов </a:t>
            </a:r>
            <a:r>
              <a:rPr lang="ru-RU" dirty="0" smtClean="0"/>
              <a:t>верхней губы</a:t>
            </a:r>
            <a:r>
              <a:rPr lang="ru-RU" dirty="0"/>
              <a:t>, угла рта, носа, </a:t>
            </a:r>
            <a:r>
              <a:rPr lang="ru-RU" dirty="0" smtClean="0"/>
              <a:t>подглазничной области</a:t>
            </a:r>
            <a:r>
              <a:rPr lang="ru-RU" dirty="0"/>
              <a:t>, области носогубного</a:t>
            </a:r>
            <a:br>
              <a:rPr lang="ru-RU" dirty="0"/>
            </a:br>
            <a:r>
              <a:rPr lang="ru-RU" dirty="0"/>
              <a:t>треугольника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7" r="50000" b="8472"/>
          <a:stretch/>
        </p:blipFill>
        <p:spPr>
          <a:xfrm>
            <a:off x="4654252" y="2889488"/>
            <a:ext cx="568863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0"/>
            <a:ext cx="9601200" cy="620688"/>
          </a:xfrm>
        </p:spPr>
        <p:txBody>
          <a:bodyPr>
            <a:normAutofit/>
          </a:bodyPr>
          <a:lstStyle/>
          <a:p>
            <a:r>
              <a:rPr lang="ru-RU" b="1" dirty="0"/>
              <a:t>Осложнения: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620688"/>
            <a:ext cx="11017224" cy="6048672"/>
          </a:xfrm>
        </p:spPr>
        <p:txBody>
          <a:bodyPr>
            <a:normAutofit/>
          </a:bodyPr>
          <a:lstStyle/>
          <a:p>
            <a:r>
              <a:rPr lang="ru-RU" sz="3600" dirty="0"/>
              <a:t>Тромбофлебит лицевых </a:t>
            </a:r>
            <a:r>
              <a:rPr lang="ru-RU" sz="3600" dirty="0" smtClean="0"/>
              <a:t>вен</a:t>
            </a:r>
          </a:p>
          <a:p>
            <a:r>
              <a:rPr lang="ru-RU" sz="3600" dirty="0" smtClean="0"/>
              <a:t>Тромбоз </a:t>
            </a:r>
            <a:r>
              <a:rPr lang="ru-RU" sz="3600" dirty="0"/>
              <a:t>кавернозного </a:t>
            </a:r>
            <a:r>
              <a:rPr lang="ru-RU" sz="3600" dirty="0" smtClean="0"/>
              <a:t>синуса</a:t>
            </a:r>
          </a:p>
          <a:p>
            <a:r>
              <a:rPr lang="ru-RU" sz="3600" dirty="0" smtClean="0"/>
              <a:t>Сепсис</a:t>
            </a:r>
          </a:p>
          <a:p>
            <a:r>
              <a:rPr lang="ru-RU" sz="3600" dirty="0" smtClean="0"/>
              <a:t>Менингоэнцефалит</a:t>
            </a:r>
          </a:p>
          <a:p>
            <a:pPr marL="0" indent="0">
              <a:buNone/>
            </a:pPr>
            <a:r>
              <a:rPr lang="ru-RU" sz="2800" dirty="0"/>
              <a:t>Возникновению осложнений </a:t>
            </a:r>
            <a:r>
              <a:rPr lang="ru-RU" sz="2800" dirty="0" smtClean="0"/>
              <a:t>способствуют анатомо-топографические </a:t>
            </a:r>
            <a:r>
              <a:rPr lang="ru-RU" sz="2800" dirty="0"/>
              <a:t>особенности области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«</a:t>
            </a:r>
            <a:r>
              <a:rPr lang="ru-RU" sz="2800" dirty="0"/>
              <a:t>Злокачественному» течению фурункулов лица</a:t>
            </a:r>
            <a:br>
              <a:rPr lang="ru-RU" sz="2800" dirty="0"/>
            </a:br>
            <a:r>
              <a:rPr lang="ru-RU" sz="2800" dirty="0"/>
              <a:t>способствует так же длительное неполноценное</a:t>
            </a:r>
            <a:br>
              <a:rPr lang="ru-RU" sz="2800" dirty="0"/>
            </a:br>
            <a:r>
              <a:rPr lang="ru-RU" sz="2800" dirty="0"/>
              <a:t>лечение больных в поликлинике.</a:t>
            </a:r>
          </a:p>
        </p:txBody>
      </p:sp>
    </p:spTree>
    <p:extLst>
      <p:ext uri="{BB962C8B-B14F-4D97-AF65-F5344CB8AC3E}">
        <p14:creationId xmlns:p14="http://schemas.microsoft.com/office/powerpoint/2010/main" val="11385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648072"/>
          </a:xfrm>
        </p:spPr>
        <p:txBody>
          <a:bodyPr/>
          <a:lstStyle/>
          <a:p>
            <a:r>
              <a:rPr lang="ru-RU" b="1" dirty="0" smtClean="0"/>
              <a:t>                         Карбункул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1124744"/>
            <a:ext cx="9985177" cy="5733256"/>
          </a:xfrm>
        </p:spPr>
        <p:txBody>
          <a:bodyPr>
            <a:normAutofit fontScale="92500"/>
          </a:bodyPr>
          <a:lstStyle/>
          <a:p>
            <a:r>
              <a:rPr lang="ru-RU" sz="2800" b="1" dirty="0"/>
              <a:t>Карбункул</a:t>
            </a:r>
            <a:r>
              <a:rPr lang="ru-RU" dirty="0"/>
              <a:t> - острое гнойно-некротическое воспаление нескольких волосяных мешочков и сальных желез, распространяющееся на окружающую подкожную жировую клетчатку и кожу. </a:t>
            </a:r>
            <a:endParaRPr lang="ru-RU" dirty="0" smtClean="0"/>
          </a:p>
          <a:p>
            <a:r>
              <a:rPr lang="ru-RU" dirty="0" smtClean="0"/>
              <a:t>Оно </a:t>
            </a:r>
            <a:r>
              <a:rPr lang="ru-RU" dirty="0"/>
              <a:t>сопровождается образованием общего воспалительного уплотнения, омертвением кожи и подкожной клетчатки вследствие тромбоза сосудов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  <a:r>
              <a:rPr lang="ru-RU" sz="2600" b="1" dirty="0"/>
              <a:t>Этиология и патогенез:</a:t>
            </a:r>
            <a:br>
              <a:rPr lang="ru-RU" sz="2600" b="1" dirty="0"/>
            </a:br>
            <a:r>
              <a:rPr lang="ru-RU" dirty="0"/>
              <a:t>Развитие карбункула начинается с </a:t>
            </a:r>
            <a:r>
              <a:rPr lang="ru-RU" dirty="0" smtClean="0"/>
              <a:t>образования пустулы</a:t>
            </a:r>
            <a:r>
              <a:rPr lang="ru-RU" dirty="0"/>
              <a:t>. Однако при карбункуле </a:t>
            </a:r>
            <a:r>
              <a:rPr lang="ru-RU" dirty="0" smtClean="0"/>
              <a:t>появляется плотный </a:t>
            </a:r>
            <a:r>
              <a:rPr lang="ru-RU" dirty="0"/>
              <a:t>резко болезненный инфильтрат,</a:t>
            </a:r>
            <a:br>
              <a:rPr lang="ru-RU" dirty="0"/>
            </a:br>
            <a:r>
              <a:rPr lang="ru-RU" dirty="0"/>
              <a:t>распространяющийся не только на все </a:t>
            </a:r>
            <a:r>
              <a:rPr lang="ru-RU" dirty="0" smtClean="0"/>
              <a:t>слои кожи</a:t>
            </a:r>
            <a:r>
              <a:rPr lang="ru-RU" dirty="0"/>
              <a:t>, но и подкожную жировую клетчатку.</a:t>
            </a:r>
            <a:br>
              <a:rPr lang="ru-RU" dirty="0"/>
            </a:br>
            <a:r>
              <a:rPr lang="ru-RU" dirty="0"/>
              <a:t>Кожа над инфильтратом имеет </a:t>
            </a:r>
            <a:r>
              <a:rPr lang="ru-RU" dirty="0" smtClean="0"/>
              <a:t>сине-багровую окраску</a:t>
            </a:r>
            <a:r>
              <a:rPr lang="ru-RU" dirty="0"/>
              <a:t>. Для карбункула характерно </a:t>
            </a:r>
            <a:r>
              <a:rPr lang="ru-RU" dirty="0" smtClean="0"/>
              <a:t>появление нескольких </a:t>
            </a:r>
            <a:r>
              <a:rPr lang="ru-RU" dirty="0"/>
              <a:t>гнойно-некротических «головок».</a:t>
            </a:r>
            <a:br>
              <a:rPr lang="ru-RU" dirty="0"/>
            </a:br>
            <a:r>
              <a:rPr lang="ru-RU" dirty="0"/>
              <a:t>Впоследствии в центральной части происходит</a:t>
            </a:r>
            <a:br>
              <a:rPr lang="ru-RU" dirty="0"/>
            </a:br>
            <a:r>
              <a:rPr lang="ru-RU" dirty="0"/>
              <a:t>размягчение и отторжение </a:t>
            </a:r>
            <a:r>
              <a:rPr lang="ru-RU" dirty="0" err="1" smtClean="0"/>
              <a:t>некротизированных</a:t>
            </a:r>
            <a:r>
              <a:rPr lang="ru-RU" dirty="0" smtClean="0"/>
              <a:t> тканей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66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4624"/>
            <a:ext cx="9601200" cy="2160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260648"/>
            <a:ext cx="9793088" cy="6264695"/>
          </a:xfrm>
        </p:spPr>
      </p:pic>
    </p:spTree>
    <p:extLst>
      <p:ext uri="{BB962C8B-B14F-4D97-AF65-F5344CB8AC3E}">
        <p14:creationId xmlns:p14="http://schemas.microsoft.com/office/powerpoint/2010/main" val="31866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Клиника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692696"/>
            <a:ext cx="11161240" cy="6165304"/>
          </a:xfrm>
        </p:spPr>
        <p:txBody>
          <a:bodyPr/>
          <a:lstStyle/>
          <a:p>
            <a:r>
              <a:rPr lang="ru-RU" dirty="0"/>
              <a:t>Карбункулу лица, как </a:t>
            </a:r>
            <a:r>
              <a:rPr lang="ru-RU" dirty="0" smtClean="0"/>
              <a:t>правило, способствуют </a:t>
            </a:r>
            <a:r>
              <a:rPr lang="ru-RU" dirty="0"/>
              <a:t>регионарный </a:t>
            </a:r>
            <a:r>
              <a:rPr lang="ru-RU" dirty="0" smtClean="0"/>
              <a:t>лимфаденит.</a:t>
            </a:r>
          </a:p>
          <a:p>
            <a:r>
              <a:rPr lang="ru-RU" dirty="0" smtClean="0"/>
              <a:t>Состояние </a:t>
            </a:r>
            <a:r>
              <a:rPr lang="ru-RU" dirty="0"/>
              <a:t>больных тяжелое.</a:t>
            </a:r>
            <a:br>
              <a:rPr lang="ru-RU" dirty="0"/>
            </a:br>
            <a:r>
              <a:rPr lang="ru-RU" dirty="0"/>
              <a:t>Температура тела достигает </a:t>
            </a:r>
            <a:r>
              <a:rPr lang="ru-RU" dirty="0" smtClean="0"/>
              <a:t>39-40°С</a:t>
            </a:r>
            <a:r>
              <a:rPr lang="ru-RU" dirty="0" smtClean="0"/>
              <a:t>. Отмечаются </a:t>
            </a:r>
            <a:r>
              <a:rPr lang="ru-RU" dirty="0" smtClean="0"/>
              <a:t>озноб и  другие признаки интоксикации (Головная боль, потеря аппетита, тошнота и рвота, бессонница, иногда бред).</a:t>
            </a:r>
          </a:p>
          <a:p>
            <a:r>
              <a:rPr lang="ru-RU" dirty="0" smtClean="0"/>
              <a:t>Для карбункула характерна резкая рвущая боль на месте поражения, иррадиирущая по ходу ветвей тройничного нерва.</a:t>
            </a:r>
          </a:p>
          <a:p>
            <a:r>
              <a:rPr lang="ru-RU" dirty="0" smtClean="0"/>
              <a:t>Карбункулы </a:t>
            </a:r>
            <a:r>
              <a:rPr lang="ru-RU" dirty="0"/>
              <a:t>лица чаще, чем </a:t>
            </a:r>
            <a:r>
              <a:rPr lang="ru-RU" dirty="0" smtClean="0"/>
              <a:t>фурункулы, осложняются </a:t>
            </a:r>
            <a:r>
              <a:rPr lang="ru-RU" dirty="0"/>
              <a:t>тромбофлебитом </a:t>
            </a:r>
            <a:r>
              <a:rPr lang="ru-RU" dirty="0" smtClean="0"/>
              <a:t>лицевых вен </a:t>
            </a:r>
            <a:r>
              <a:rPr lang="ru-RU" dirty="0"/>
              <a:t>и тромбозом кавернозного синуса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4005064"/>
            <a:ext cx="417646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ДИАГНОСТИКА       и     ДИФ.ДИАГНОСТИКА: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620688"/>
            <a:ext cx="11089232" cy="6237312"/>
          </a:xfrm>
        </p:spPr>
        <p:txBody>
          <a:bodyPr/>
          <a:lstStyle/>
          <a:p>
            <a:r>
              <a:rPr lang="ru-RU" dirty="0" smtClean="0"/>
              <a:t>Диагностика основывается на характерной клинической картине, результатах микробиологического и иногда морфологических исследований.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smtClean="0"/>
              <a:t>ФУРУНКУЛ и КАБУНКУЛ следует дифференцировать от </a:t>
            </a:r>
          </a:p>
          <a:p>
            <a:pPr marL="0" indent="0">
              <a:buNone/>
            </a:pPr>
            <a:r>
              <a:rPr lang="ru-RU" b="1" dirty="0"/>
              <a:t>С</a:t>
            </a:r>
            <a:r>
              <a:rPr lang="ru-RU" b="1" dirty="0" smtClean="0"/>
              <a:t>ибирской язвы </a:t>
            </a:r>
            <a:r>
              <a:rPr lang="ru-RU" dirty="0" smtClean="0"/>
              <a:t>(злокачественный карбункул</a:t>
            </a:r>
            <a:r>
              <a:rPr lang="ru-RU" dirty="0" smtClean="0"/>
              <a:t>) - </a:t>
            </a:r>
            <a:r>
              <a:rPr lang="ru-RU" dirty="0" smtClean="0"/>
              <a:t>для этого используют бактериологические исследования содержимого очага.</a:t>
            </a:r>
          </a:p>
          <a:p>
            <a:pPr marL="0" indent="0">
              <a:buNone/>
            </a:pPr>
            <a:r>
              <a:rPr lang="ru-RU" b="1" dirty="0" smtClean="0"/>
              <a:t>Диагноз устанавливается при нахождении сибиреязвенной бациллы.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3933055"/>
            <a:ext cx="4176464" cy="2592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3983198"/>
            <a:ext cx="2854052" cy="2419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3208" y="3667894"/>
            <a:ext cx="2419995" cy="30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4624"/>
            <a:ext cx="96012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620688"/>
            <a:ext cx="11161240" cy="61206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Чтобы определить тяжесть состояния, проводят 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b="1" dirty="0"/>
              <a:t>Р</a:t>
            </a:r>
            <a:r>
              <a:rPr lang="ru-RU" b="1" dirty="0" smtClean="0"/>
              <a:t>азвёрнутый </a:t>
            </a:r>
            <a:r>
              <a:rPr lang="ru-RU" b="1" dirty="0"/>
              <a:t>анализ </a:t>
            </a:r>
            <a:r>
              <a:rPr lang="ru-RU" b="1" dirty="0" smtClean="0"/>
              <a:t>крови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При тяжёлом течении увеличивается скорость оседания эритроцитов, повышается уровень С-реактивного белка, лейкоцитов и нейтрофилов, особенно молодых форм — палочкоядерных лейкоцитов (сдвиг лейкоцитарной формулы влево</a:t>
            </a:r>
            <a:r>
              <a:rPr lang="ru-RU" dirty="0" smtClean="0"/>
              <a:t>).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 smtClean="0"/>
              <a:t>Биохимический анализ </a:t>
            </a:r>
            <a:r>
              <a:rPr lang="ru-RU" b="1" dirty="0" smtClean="0"/>
              <a:t>крови</a:t>
            </a:r>
            <a:r>
              <a:rPr lang="ru-RU" dirty="0" smtClean="0"/>
              <a:t>. Для </a:t>
            </a:r>
            <a:r>
              <a:rPr lang="ru-RU" dirty="0"/>
              <a:t>выявления сахарного </a:t>
            </a:r>
            <a:r>
              <a:rPr lang="ru-RU" dirty="0" smtClean="0"/>
              <a:t>диабета</a:t>
            </a:r>
            <a:r>
              <a:rPr lang="ru-RU" dirty="0"/>
              <a:t> и нарушений углеводного обмена, которые могли способствовать развитию </a:t>
            </a:r>
            <a:r>
              <a:rPr lang="ru-RU" dirty="0" smtClean="0"/>
              <a:t>фурункула.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Мазок на </a:t>
            </a:r>
            <a:r>
              <a:rPr lang="ru-RU" dirty="0" smtClean="0"/>
              <a:t>антибиограмму, </a:t>
            </a:r>
            <a:r>
              <a:rPr lang="ru-RU" dirty="0"/>
              <a:t>с поверхности </a:t>
            </a:r>
            <a:r>
              <a:rPr lang="ru-RU" dirty="0" smtClean="0"/>
              <a:t>фурункула, на </a:t>
            </a:r>
            <a:r>
              <a:rPr lang="ru-RU" dirty="0"/>
              <a:t>чувствительность к антибактериальным </a:t>
            </a:r>
            <a:r>
              <a:rPr lang="ru-RU" dirty="0" smtClean="0"/>
              <a:t>препаратам.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часто требуются консультации терапевта, дерматолога и эндокринолога, особенно при множественном фурункуле и фурункулёзе. </a:t>
            </a:r>
          </a:p>
        </p:txBody>
      </p:sp>
    </p:spTree>
    <p:extLst>
      <p:ext uri="{BB962C8B-B14F-4D97-AF65-F5344CB8AC3E}">
        <p14:creationId xmlns:p14="http://schemas.microsoft.com/office/powerpoint/2010/main" val="7208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7828" y="0"/>
            <a:ext cx="11233248" cy="198884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Ц</a:t>
            </a:r>
            <a:r>
              <a:rPr lang="ru" sz="4400" dirty="0" smtClean="0"/>
              <a:t>ель: </a:t>
            </a:r>
            <a:br>
              <a:rPr lang="ru" sz="4400" dirty="0" smtClean="0"/>
            </a:br>
            <a:r>
              <a:rPr lang="ru" dirty="0" smtClean="0"/>
              <a:t>Ознакомить с клиникой фурункулов и карбункулов лица,</a:t>
            </a:r>
            <a:br>
              <a:rPr lang="ru" dirty="0" smtClean="0"/>
            </a:br>
            <a:r>
              <a:rPr lang="ru" dirty="0"/>
              <a:t>с</a:t>
            </a:r>
            <a:r>
              <a:rPr lang="ru" dirty="0" smtClean="0"/>
              <a:t> методами диагностики, лечения  и профилактики.</a:t>
            </a:r>
            <a:endParaRPr lang="ru" sz="44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37828" y="1676400"/>
            <a:ext cx="11350997" cy="4992960"/>
          </a:xfrm>
        </p:spPr>
        <p:txBody>
          <a:bodyPr rtlCol="0"/>
          <a:lstStyle/>
          <a:p>
            <a:pPr marL="0" indent="0" rtl="0">
              <a:buNone/>
            </a:pPr>
            <a:endParaRPr lang="ru" sz="4400" dirty="0" smtClean="0"/>
          </a:p>
          <a:p>
            <a:pPr marL="0" indent="0" rtl="0">
              <a:buNone/>
            </a:pPr>
            <a:endParaRPr lang="ru" sz="4400" dirty="0" smtClean="0"/>
          </a:p>
          <a:p>
            <a:pPr marL="0" indent="0" rtl="0">
              <a:buNone/>
            </a:pPr>
            <a:r>
              <a:rPr lang="ru" sz="4400" dirty="0" smtClean="0"/>
              <a:t>Задачи:</a:t>
            </a:r>
            <a:endParaRPr lang="ru" sz="3600" dirty="0" smtClean="0"/>
          </a:p>
          <a:p>
            <a:pPr marL="0" indent="0" rtl="0">
              <a:buNone/>
            </a:pPr>
            <a:r>
              <a:rPr lang="ru" sz="2800" dirty="0" smtClean="0"/>
              <a:t>1 Клиника, Этиология, патогенез – фурункулов и карбункулов лица.</a:t>
            </a:r>
            <a:endParaRPr lang="ru" sz="2800" dirty="0"/>
          </a:p>
          <a:p>
            <a:pPr marL="0" indent="0" rtl="0">
              <a:buNone/>
            </a:pPr>
            <a:r>
              <a:rPr lang="ru" dirty="0" smtClean="0"/>
              <a:t> </a:t>
            </a:r>
            <a:r>
              <a:rPr lang="ru" sz="2800" dirty="0" smtClean="0"/>
              <a:t>2 Освоить </a:t>
            </a:r>
            <a:r>
              <a:rPr lang="ru" sz="2800" smtClean="0"/>
              <a:t>диагностику, лечение </a:t>
            </a:r>
            <a:r>
              <a:rPr lang="ru" sz="2800" dirty="0" smtClean="0"/>
              <a:t>и профилактику фурункулов и карбункулов лица .</a:t>
            </a:r>
          </a:p>
          <a:p>
            <a:pPr marL="0" indent="0" rtl="0">
              <a:buNone/>
            </a:pPr>
            <a:r>
              <a:rPr lang="ru" sz="2800" dirty="0" smtClean="0"/>
              <a:t>3 Прогноз при фурункуле и карбункуле лица.</a:t>
            </a:r>
            <a:endParaRPr lang="ru" sz="28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548680"/>
            <a:ext cx="11233248" cy="6309320"/>
          </a:xfrm>
        </p:spPr>
        <p:txBody>
          <a:bodyPr>
            <a:normAutofit/>
          </a:bodyPr>
          <a:lstStyle/>
          <a:p>
            <a:r>
              <a:rPr lang="ru-RU" dirty="0" smtClean="0"/>
              <a:t>Терапию фурункула и карбункула проводят в условиях стационара, так </a:t>
            </a:r>
            <a:r>
              <a:rPr lang="ru-RU" dirty="0"/>
              <a:t>как могут развиться опасные для жизни осложнения.</a:t>
            </a:r>
            <a:endParaRPr lang="ru-RU" dirty="0" smtClean="0"/>
          </a:p>
          <a:p>
            <a:r>
              <a:rPr lang="ru-RU" dirty="0" smtClean="0"/>
              <a:t>Показано </a:t>
            </a:r>
            <a:r>
              <a:rPr lang="ru-RU" b="1" u="sng" dirty="0" smtClean="0"/>
              <a:t>общее и местное лечение .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b="1" dirty="0"/>
              <a:t>Общее лечение 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r>
              <a:rPr lang="ru-RU" b="1" u="sng" dirty="0"/>
              <a:t>Б</a:t>
            </a:r>
            <a:r>
              <a:rPr lang="ru-RU" b="1" u="sng" dirty="0" smtClean="0"/>
              <a:t>ольных </a:t>
            </a:r>
            <a:r>
              <a:rPr lang="ru-RU" b="1" u="sng" dirty="0"/>
              <a:t>с фу­рункулом </a:t>
            </a:r>
            <a:r>
              <a:rPr lang="ru-RU" dirty="0"/>
              <a:t>заключается </a:t>
            </a:r>
            <a:r>
              <a:rPr lang="ru-RU" dirty="0" smtClean="0"/>
              <a:t>в проведение </a:t>
            </a:r>
            <a:r>
              <a:rPr lang="ru-RU" dirty="0"/>
              <a:t>им курса </a:t>
            </a:r>
            <a:r>
              <a:rPr lang="ru-RU" dirty="0" smtClean="0"/>
              <a:t>антимикробной </a:t>
            </a:r>
            <a:r>
              <a:rPr lang="ru-RU" dirty="0"/>
              <a:t>(антибиотики в сочетании с сульфа­ниламидами), </a:t>
            </a:r>
            <a:r>
              <a:rPr lang="ru-RU" dirty="0" smtClean="0"/>
              <a:t>десенсибилизирующей</a:t>
            </a:r>
            <a:r>
              <a:rPr lang="ru-RU" dirty="0"/>
              <a:t>, </a:t>
            </a:r>
            <a:r>
              <a:rPr lang="ru-RU" dirty="0" smtClean="0"/>
              <a:t>дезинтоксикационной </a:t>
            </a:r>
            <a:r>
              <a:rPr lang="ru-RU" dirty="0"/>
              <a:t>и общеукрепляющей терапии, </a:t>
            </a:r>
            <a:r>
              <a:rPr lang="ru-RU" dirty="0" smtClean="0"/>
              <a:t>кор­рекции </a:t>
            </a:r>
            <a:r>
              <a:rPr lang="ru-RU" dirty="0"/>
              <a:t>гомеостаза и обменных процессов. </a:t>
            </a: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Боль­ным </a:t>
            </a:r>
            <a:r>
              <a:rPr lang="ru-RU" b="1" u="sng" dirty="0"/>
              <a:t>с карбункулом </a:t>
            </a:r>
            <a:r>
              <a:rPr lang="ru-RU" dirty="0"/>
              <a:t>показано внутривенное капе­льное введение лекарственных препаратов, а при развитии осложнений (флебит, тромбофлебит, сепсис и др.) назначают интенсивные лечебные мероприятия в сочетании с коррекцией деятель­ности органов и </a:t>
            </a:r>
            <a:r>
              <a:rPr lang="ru-RU" dirty="0" smtClean="0"/>
              <a:t>систем.</a:t>
            </a:r>
            <a:endParaRPr lang="ru-RU" b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54" y="5301208"/>
            <a:ext cx="5059127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860" y="1196752"/>
            <a:ext cx="5050532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4624"/>
            <a:ext cx="96012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Местное лечение: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476672"/>
            <a:ext cx="11233248" cy="6381328"/>
          </a:xfrm>
        </p:spPr>
        <p:txBody>
          <a:bodyPr/>
          <a:lstStyle/>
          <a:p>
            <a:r>
              <a:rPr lang="ru-RU" dirty="0"/>
              <a:t>Лечение не осложненных фурункулов, особенно в первой стадии</a:t>
            </a:r>
            <a:br>
              <a:rPr lang="ru-RU" dirty="0"/>
            </a:br>
            <a:r>
              <a:rPr lang="ru-RU" dirty="0"/>
              <a:t>(инфильтрации) проводится консервативно и амбулаторно</a:t>
            </a:r>
            <a:r>
              <a:rPr lang="ru-RU" dirty="0" smtClean="0"/>
              <a:t>.</a:t>
            </a:r>
          </a:p>
          <a:p>
            <a:r>
              <a:rPr lang="ru-RU" dirty="0"/>
              <a:t>Кожа лица, окружающая фурункул, обрабатывается 2% салициловым</a:t>
            </a:r>
            <a:br>
              <a:rPr lang="ru-RU" dirty="0"/>
            </a:br>
            <a:r>
              <a:rPr lang="ru-RU" dirty="0"/>
              <a:t>спиртом, затем накладывается асептическая повязка</a:t>
            </a:r>
            <a:r>
              <a:rPr lang="ru-RU" dirty="0" smtClean="0"/>
              <a:t>.</a:t>
            </a:r>
          </a:p>
          <a:p>
            <a:r>
              <a:rPr lang="ru-RU" dirty="0"/>
              <a:t>Хороший эффект дает блокада с новокаином и антибиотиками, </a:t>
            </a:r>
            <a:r>
              <a:rPr lang="ru-RU" dirty="0" smtClean="0"/>
              <a:t>которую повторяют </a:t>
            </a:r>
            <a:r>
              <a:rPr lang="ru-RU" dirty="0"/>
              <a:t>2 – 3 раза. Вводить новокаин в окружающие ткани </a:t>
            </a:r>
            <a:r>
              <a:rPr lang="ru-RU" dirty="0" smtClean="0"/>
              <a:t>следует медленно</a:t>
            </a:r>
            <a:r>
              <a:rPr lang="ru-RU" dirty="0"/>
              <a:t>, равномерно. Блокаду осуществляют из 2 – 3 точек</a:t>
            </a:r>
            <a:r>
              <a:rPr lang="ru-RU" dirty="0" smtClean="0"/>
              <a:t>.</a:t>
            </a:r>
          </a:p>
          <a:p>
            <a:r>
              <a:rPr lang="ru-RU" dirty="0"/>
              <a:t>В стадии инфильтрации эффективно УФ облучение, УВЧ терапия</a:t>
            </a:r>
            <a:r>
              <a:rPr lang="ru-RU" dirty="0" smtClean="0"/>
              <a:t>.</a:t>
            </a:r>
            <a:r>
              <a:rPr lang="ru-RU" dirty="0"/>
              <a:t> Эффективно применение </a:t>
            </a:r>
            <a:r>
              <a:rPr lang="ru-RU" dirty="0" smtClean="0"/>
              <a:t>гелий-неоновых лазеров.</a:t>
            </a:r>
          </a:p>
          <a:p>
            <a:endParaRPr lang="ru-RU" dirty="0"/>
          </a:p>
        </p:txBody>
      </p:sp>
      <p:pic>
        <p:nvPicPr>
          <p:cNvPr id="6" name="Picture 2" descr="https://womanadvice.ru/sites/default/files/imagecache/width_660/images_zip/32/30_10_17/furunkulez_-_prichiny_i_lechenie_bolezni_luchshimi_sredstvami/foto4_lechenie_furunk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4221088"/>
            <a:ext cx="4655419" cy="223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4003576"/>
            <a:ext cx="292356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60" y="163904"/>
            <a:ext cx="9601200" cy="103284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На стадии формирования и отторжения гнойно-некротического стержня, кроме консервативного лечения, требуется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/>
              <a:t> </a:t>
            </a:r>
            <a:r>
              <a:rPr lang="ru-RU" sz="2400" b="1" dirty="0" smtClean="0"/>
              <a:t>                   хирургическое </a:t>
            </a:r>
            <a:r>
              <a:rPr lang="ru-RU" sz="2400" b="1" dirty="0"/>
              <a:t>вмешательство.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1196752"/>
            <a:ext cx="11233248" cy="5661248"/>
          </a:xfrm>
        </p:spPr>
        <p:txBody>
          <a:bodyPr/>
          <a:lstStyle/>
          <a:p>
            <a:r>
              <a:rPr lang="ru-RU" dirty="0"/>
              <a:t>Хирургическое лечение при фурункулах лица обычно проводят в случаях </a:t>
            </a:r>
            <a:r>
              <a:rPr lang="ru-RU" dirty="0" smtClean="0"/>
              <a:t>их абсцедирования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Под местной инфильтрационной анестезией выполняют разрез через </a:t>
            </a:r>
            <a:r>
              <a:rPr lang="ru-RU" dirty="0" smtClean="0"/>
              <a:t>центр воспалительного </a:t>
            </a:r>
            <a:r>
              <a:rPr lang="ru-RU" dirty="0"/>
              <a:t>очага, вскрывая тем самым абсцесс. Рана дренируется полоской </a:t>
            </a:r>
            <a:r>
              <a:rPr lang="ru-RU" dirty="0" smtClean="0"/>
              <a:t>из перчаточной </a:t>
            </a:r>
            <a:r>
              <a:rPr lang="ru-RU" dirty="0"/>
              <a:t>резины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Перевязки делают ежедневно, перчаточный выпускник удаляют после исчезновения инфильтрата и гнойного отделяемого, после чего накладывают сухие повязки или рану ведут открытым способом, обрабатывая бриллиантовым зеленым.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4215270"/>
            <a:ext cx="5279376" cy="263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44624"/>
            <a:ext cx="9601200" cy="576064"/>
          </a:xfrm>
        </p:spPr>
        <p:txBody>
          <a:bodyPr>
            <a:noAutofit/>
          </a:bodyPr>
          <a:lstStyle/>
          <a:p>
            <a:r>
              <a:rPr lang="ru-RU" sz="3200" b="1" dirty="0"/>
              <a:t>При карбункуле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620688"/>
            <a:ext cx="11350997" cy="6237312"/>
          </a:xfrm>
        </p:spPr>
        <p:txBody>
          <a:bodyPr/>
          <a:lstStyle/>
          <a:p>
            <a:r>
              <a:rPr lang="ru-RU" dirty="0" smtClean="0"/>
              <a:t>Карбункул </a:t>
            </a:r>
            <a:r>
              <a:rPr lang="ru-RU" dirty="0"/>
              <a:t>крестообразно рассекают через всю толщу некроза до жизнеспособных тканей с последующей некрэктомией. Операцию заканчивают введением в рану тампонов с гипертоническим раствором хлорида натрия или протеолитическими ферментами. До окончательного отторжения гнойно-некротических масс ежедневно сменяют повязки с протеолитическими ферментами, гипертоническим раствором хлорида натрия, по показаниям выполняют этапные некрэктомии, затем применяют препараты на мазевой основе (10% метилурациловая мазь</a:t>
            </a:r>
            <a:r>
              <a:rPr lang="ru-RU" dirty="0" smtClean="0"/>
              <a:t>,</a:t>
            </a:r>
            <a:r>
              <a:rPr lang="ru-RU" dirty="0"/>
              <a:t>  левомиколь,</a:t>
            </a:r>
            <a:br>
              <a:rPr lang="ru-RU" dirty="0"/>
            </a:br>
            <a:r>
              <a:rPr lang="ru-RU" dirty="0"/>
              <a:t>диоксидиновая мазь</a:t>
            </a:r>
            <a:r>
              <a:rPr lang="ru-RU" dirty="0" smtClean="0"/>
              <a:t>). </a:t>
            </a:r>
            <a:r>
              <a:rPr lang="ru-RU" dirty="0"/>
              <a:t>После операции продолжают антибактериальную терапию, </a:t>
            </a:r>
            <a:r>
              <a:rPr lang="ru-RU" dirty="0" smtClean="0"/>
              <a:t>физиотерапию(</a:t>
            </a:r>
            <a:r>
              <a:rPr lang="ru-RU" dirty="0"/>
              <a:t>ультразвуковую кавитацию аппаратом </a:t>
            </a:r>
            <a:r>
              <a:rPr lang="ru-RU" dirty="0" smtClean="0"/>
              <a:t>УРСК-7Н).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6600" r="5900" b="27600"/>
          <a:stretch/>
        </p:blipFill>
        <p:spPr>
          <a:xfrm>
            <a:off x="6094413" y="4149080"/>
            <a:ext cx="597666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0" r="72050"/>
          <a:stretch/>
        </p:blipFill>
        <p:spPr>
          <a:xfrm>
            <a:off x="1197868" y="4149080"/>
            <a:ext cx="32038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432048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                                Лечение.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620688"/>
            <a:ext cx="11089232" cy="6192688"/>
          </a:xfrm>
        </p:spPr>
        <p:txBody>
          <a:bodyPr>
            <a:normAutofit/>
          </a:bodyPr>
          <a:lstStyle/>
          <a:p>
            <a:r>
              <a:rPr lang="ru-RU" dirty="0"/>
              <a:t>При лечении карбункула лица обеспечивают максимальный покой тканей. Больным запрещается жевать, разговаривать, назначают только жидкую пищу. Проводят интенсивную общую терапию, применяют дезагреганты. Для отторжения некротических стержней применяют кератолитические средства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 последние годы в терапии фурункулов </a:t>
            </a:r>
            <a:r>
              <a:rPr lang="ru-RU" dirty="0" smtClean="0"/>
              <a:t>и карбункулов </a:t>
            </a:r>
            <a:r>
              <a:rPr lang="ru-RU" dirty="0"/>
              <a:t>особое значение </a:t>
            </a:r>
            <a:r>
              <a:rPr lang="ru-RU" dirty="0" smtClean="0"/>
              <a:t>приобретают повышение </a:t>
            </a:r>
            <a:r>
              <a:rPr lang="ru-RU" dirty="0"/>
              <a:t>неспецифических </a:t>
            </a:r>
            <a:r>
              <a:rPr lang="ru-RU" dirty="0" smtClean="0"/>
              <a:t>факторов защиты </a:t>
            </a:r>
            <a:r>
              <a:rPr lang="ru-RU" dirty="0"/>
              <a:t>организма и иммунотерапия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К средствам неспецифической стимулирующей </a:t>
            </a:r>
            <a:r>
              <a:rPr lang="ru-RU" dirty="0"/>
              <a:t>терапии, применяющейся</a:t>
            </a:r>
            <a:br>
              <a:rPr lang="ru-RU" dirty="0"/>
            </a:br>
            <a:r>
              <a:rPr lang="ru-RU" dirty="0"/>
              <a:t>при рецидивирующих </a:t>
            </a:r>
            <a:r>
              <a:rPr lang="ru-RU" dirty="0" smtClean="0"/>
              <a:t>фурункулах, относятся </a:t>
            </a:r>
            <a:r>
              <a:rPr lang="ru-RU" dirty="0"/>
              <a:t>гемотрансфузии, продигиозан.</a:t>
            </a:r>
            <a:br>
              <a:rPr lang="ru-RU" dirty="0"/>
            </a:br>
            <a:r>
              <a:rPr lang="ru-RU" dirty="0"/>
              <a:t>Активную иммунотерапию при </a:t>
            </a:r>
            <a:r>
              <a:rPr lang="ru-RU" dirty="0" smtClean="0"/>
              <a:t>фурункулах и </a:t>
            </a:r>
            <a:r>
              <a:rPr lang="ru-RU" dirty="0"/>
              <a:t>карбункулах лица проводят</a:t>
            </a:r>
            <a:br>
              <a:rPr lang="ru-RU" dirty="0"/>
            </a:br>
            <a:r>
              <a:rPr lang="ru-RU" dirty="0"/>
              <a:t>стафилококковым антифагином </a:t>
            </a:r>
            <a:r>
              <a:rPr lang="ru-RU" dirty="0" smtClean="0"/>
              <a:t>и бактериофагом</a:t>
            </a:r>
            <a:r>
              <a:rPr lang="ru-RU" dirty="0"/>
              <a:t>, стафилококковым</a:t>
            </a:r>
            <a:br>
              <a:rPr lang="ru-RU" dirty="0"/>
            </a:br>
            <a:r>
              <a:rPr lang="ru-RU" dirty="0"/>
              <a:t>анатоксином.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060" y="5085184"/>
            <a:ext cx="27432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60" y="5085184"/>
            <a:ext cx="3131840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22928" r="17516" b="22397"/>
          <a:stretch/>
        </p:blipFill>
        <p:spPr>
          <a:xfrm>
            <a:off x="8902724" y="5085184"/>
            <a:ext cx="309634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44624"/>
            <a:ext cx="11161240" cy="1296144"/>
          </a:xfrm>
        </p:spPr>
        <p:txBody>
          <a:bodyPr>
            <a:normAutofit/>
          </a:bodyPr>
          <a:lstStyle/>
          <a:p>
            <a:r>
              <a:rPr lang="ru-RU" sz="2800" dirty="0"/>
              <a:t>Пассивная </a:t>
            </a:r>
            <a:r>
              <a:rPr lang="ru-RU" sz="2800" dirty="0" smtClean="0"/>
              <a:t>иммунотерапия осуществляется </a:t>
            </a:r>
            <a:r>
              <a:rPr lang="ru-RU" sz="2800" dirty="0"/>
              <a:t>гипериммунной</a:t>
            </a:r>
            <a:br>
              <a:rPr lang="ru-RU" sz="2800" dirty="0"/>
            </a:br>
            <a:r>
              <a:rPr lang="ru-RU" sz="2800" dirty="0"/>
              <a:t>антистафилококковой плазмой </a:t>
            </a:r>
            <a:r>
              <a:rPr lang="ru-RU" sz="2800" dirty="0" smtClean="0"/>
              <a:t>и антистафилококковым </a:t>
            </a:r>
            <a:r>
              <a:rPr lang="ru-RU" sz="2800" dirty="0"/>
              <a:t>гаммаглобулином.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1484784"/>
            <a:ext cx="11233248" cy="5256584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dirty="0" smtClean="0"/>
              <a:t>предотвращения такого </a:t>
            </a:r>
            <a:r>
              <a:rPr lang="ru-RU" dirty="0"/>
              <a:t>осложнения как </a:t>
            </a:r>
            <a:r>
              <a:rPr lang="ru-RU" dirty="0" smtClean="0"/>
              <a:t>тромбофлебит лицевых </a:t>
            </a:r>
            <a:r>
              <a:rPr lang="ru-RU" dirty="0"/>
              <a:t>вен и тромбоз </a:t>
            </a:r>
            <a:r>
              <a:rPr lang="ru-RU" dirty="0" smtClean="0"/>
              <a:t>кавернозного синуса</a:t>
            </a:r>
            <a:r>
              <a:rPr lang="ru-RU" dirty="0"/>
              <a:t>, назначается </a:t>
            </a:r>
            <a:r>
              <a:rPr lang="ru-RU" dirty="0" smtClean="0"/>
              <a:t>антикоагулянтная терапия</a:t>
            </a:r>
            <a:r>
              <a:rPr lang="ru-RU" dirty="0"/>
              <a:t>. Важное значение </a:t>
            </a:r>
            <a:r>
              <a:rPr lang="ru-RU" dirty="0" smtClean="0"/>
              <a:t>в комплексной </a:t>
            </a:r>
            <a:r>
              <a:rPr lang="ru-RU" dirty="0"/>
              <a:t>терапии фурункулов </a:t>
            </a:r>
            <a:r>
              <a:rPr lang="ru-RU" dirty="0" smtClean="0"/>
              <a:t>и карбункулов </a:t>
            </a:r>
            <a:r>
              <a:rPr lang="ru-RU" dirty="0"/>
              <a:t>лица имеют </a:t>
            </a:r>
            <a:r>
              <a:rPr lang="ru-RU" dirty="0" smtClean="0"/>
              <a:t>физические методы.</a:t>
            </a:r>
          </a:p>
          <a:p>
            <a:r>
              <a:rPr lang="ru-RU" dirty="0"/>
              <a:t>После вскрытия </a:t>
            </a:r>
            <a:r>
              <a:rPr lang="ru-RU" dirty="0" smtClean="0"/>
              <a:t>абсцедирующего фурункула </a:t>
            </a:r>
            <a:r>
              <a:rPr lang="ru-RU" dirty="0"/>
              <a:t>для ускорения отторжения</a:t>
            </a:r>
            <a:br>
              <a:rPr lang="ru-RU" dirty="0"/>
            </a:br>
            <a:r>
              <a:rPr lang="ru-RU" dirty="0"/>
              <a:t>стержня некротических масс </a:t>
            </a:r>
            <a:r>
              <a:rPr lang="ru-RU" dirty="0" smtClean="0"/>
              <a:t>назначают флюктуоризацию </a:t>
            </a:r>
            <a:r>
              <a:rPr lang="ru-RU" dirty="0"/>
              <a:t>в течение 8-10 мин </a:t>
            </a:r>
            <a:r>
              <a:rPr lang="ru-RU" dirty="0" smtClean="0"/>
              <a:t>6-8 процедур</a:t>
            </a:r>
            <a:r>
              <a:rPr lang="ru-RU" dirty="0"/>
              <a:t>. </a:t>
            </a: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15778" r="3555" b="20445"/>
          <a:stretch/>
        </p:blipFill>
        <p:spPr>
          <a:xfrm>
            <a:off x="3934172" y="3759328"/>
            <a:ext cx="547260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9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44624"/>
            <a:ext cx="11278989" cy="936104"/>
          </a:xfrm>
        </p:spPr>
        <p:txBody>
          <a:bodyPr>
            <a:normAutofit/>
          </a:bodyPr>
          <a:lstStyle/>
          <a:p>
            <a:r>
              <a:rPr lang="ru-RU" sz="2400" dirty="0"/>
              <a:t>Для ускорения </a:t>
            </a:r>
            <a:r>
              <a:rPr lang="ru-RU" sz="2400" dirty="0" smtClean="0"/>
              <a:t>эпителизации параллельно </a:t>
            </a:r>
            <a:r>
              <a:rPr lang="ru-RU" sz="2400" dirty="0"/>
              <a:t>с </a:t>
            </a:r>
            <a:r>
              <a:rPr lang="ru-RU" sz="2400" dirty="0" smtClean="0"/>
              <a:t>флюктуоризацией назначают </a:t>
            </a:r>
            <a:br>
              <a:rPr lang="ru-RU" sz="2400" dirty="0" smtClean="0"/>
            </a:br>
            <a:r>
              <a:rPr lang="ru-RU" sz="2400" dirty="0" smtClean="0"/>
              <a:t>УФ </a:t>
            </a:r>
            <a:r>
              <a:rPr lang="ru-RU" sz="2400" dirty="0"/>
              <a:t>облучение </a:t>
            </a:r>
            <a:r>
              <a:rPr lang="ru-RU" sz="2400" dirty="0" smtClean="0"/>
              <a:t>в субэритемных </a:t>
            </a:r>
            <a:r>
              <a:rPr lang="ru-RU" sz="2400" dirty="0"/>
              <a:t>дозах.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980728"/>
            <a:ext cx="11233248" cy="5191472"/>
          </a:xfrm>
        </p:spPr>
        <p:txBody>
          <a:bodyPr/>
          <a:lstStyle/>
          <a:p>
            <a:r>
              <a:rPr lang="ru-RU" dirty="0"/>
              <a:t>В последнее </a:t>
            </a:r>
            <a:r>
              <a:rPr lang="ru-RU" dirty="0" smtClean="0"/>
              <a:t>время в </a:t>
            </a:r>
            <a:r>
              <a:rPr lang="ru-RU" dirty="0"/>
              <a:t>качестве физических процедур</a:t>
            </a:r>
            <a:br>
              <a:rPr lang="ru-RU" dirty="0"/>
            </a:br>
            <a:r>
              <a:rPr lang="ru-RU" dirty="0"/>
              <a:t>используется инфракрасная и </a:t>
            </a:r>
            <a:r>
              <a:rPr lang="ru-RU" dirty="0" err="1" smtClean="0"/>
              <a:t>магнитолазерная</a:t>
            </a:r>
            <a:r>
              <a:rPr lang="ru-RU" dirty="0" smtClean="0"/>
              <a:t> </a:t>
            </a:r>
            <a:r>
              <a:rPr lang="ru-RU" dirty="0"/>
              <a:t>терапия, а также</a:t>
            </a:r>
            <a:br>
              <a:rPr lang="ru-RU" dirty="0"/>
            </a:br>
            <a:r>
              <a:rPr lang="ru-RU" dirty="0"/>
              <a:t>хирургический лазер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0" y="2204864"/>
            <a:ext cx="5688632" cy="43204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>
            <a:fillRect/>
          </a:stretch>
        </p:blipFill>
        <p:spPr>
          <a:xfrm>
            <a:off x="6629216" y="2204864"/>
            <a:ext cx="478802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4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Профилактика.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764704"/>
            <a:ext cx="11278989" cy="5976664"/>
          </a:xfrm>
        </p:spPr>
        <p:txBody>
          <a:bodyPr/>
          <a:lstStyle/>
          <a:p>
            <a:r>
              <a:rPr lang="ru-RU" dirty="0"/>
              <a:t>Профилактика фурункулов и </a:t>
            </a:r>
            <a:r>
              <a:rPr lang="ru-RU" dirty="0" smtClean="0"/>
              <a:t>карбункулов лица </a:t>
            </a:r>
            <a:r>
              <a:rPr lang="ru-RU" dirty="0"/>
              <a:t>– это, прежде всего</a:t>
            </a:r>
            <a:br>
              <a:rPr lang="ru-RU" dirty="0"/>
            </a:br>
            <a:r>
              <a:rPr lang="ru-RU" dirty="0"/>
              <a:t>предотвращение </a:t>
            </a:r>
            <a:r>
              <a:rPr lang="ru-RU" dirty="0" smtClean="0"/>
              <a:t>гнойничковых заболеваний </a:t>
            </a:r>
            <a:r>
              <a:rPr lang="ru-RU" dirty="0"/>
              <a:t>кожи, санация полости рта</a:t>
            </a:r>
            <a:br>
              <a:rPr lang="ru-RU" dirty="0"/>
            </a:br>
            <a:r>
              <a:rPr lang="ru-RU" dirty="0"/>
              <a:t>и носа, являющаяся </a:t>
            </a:r>
            <a:r>
              <a:rPr lang="ru-RU" dirty="0" smtClean="0"/>
              <a:t>основным резервуаром патогенных стафилококков </a:t>
            </a:r>
            <a:r>
              <a:rPr lang="ru-RU" dirty="0"/>
              <a:t>в организме человека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/>
              <a:t> </a:t>
            </a:r>
            <a:r>
              <a:rPr lang="ru-RU" dirty="0" smtClean="0"/>
              <a:t>Лечении </a:t>
            </a:r>
            <a:r>
              <a:rPr lang="ru-RU" dirty="0"/>
              <a:t>угрей и гнойных фолликулитов, повышении резистентности организма.</a:t>
            </a:r>
            <a:endParaRPr lang="ru-RU" dirty="0" smtClean="0"/>
          </a:p>
          <a:p>
            <a:r>
              <a:rPr lang="ru-RU" dirty="0"/>
              <a:t>Профилактика развития </a:t>
            </a:r>
            <a:r>
              <a:rPr lang="ru-RU" dirty="0" smtClean="0"/>
              <a:t>осложненных форм </a:t>
            </a:r>
            <a:r>
              <a:rPr lang="ru-RU" dirty="0"/>
              <a:t>течения фурункула и </a:t>
            </a:r>
            <a:r>
              <a:rPr lang="ru-RU" dirty="0" smtClean="0"/>
              <a:t>карбункула заключается </a:t>
            </a:r>
            <a:r>
              <a:rPr lang="ru-RU" dirty="0"/>
              <a:t>в недопущение </a:t>
            </a:r>
            <a:r>
              <a:rPr lang="ru-RU" dirty="0" smtClean="0"/>
              <a:t>попыток выдавливания </a:t>
            </a:r>
            <a:r>
              <a:rPr lang="ru-RU" dirty="0"/>
              <a:t>гнойничков на лице.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8" y="3905672"/>
            <a:ext cx="4932040" cy="283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6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892" y="21760"/>
            <a:ext cx="9601200" cy="670936"/>
          </a:xfrm>
        </p:spPr>
        <p:txBody>
          <a:bodyPr/>
          <a:lstStyle/>
          <a:p>
            <a:r>
              <a:rPr lang="ru-RU" dirty="0" smtClean="0"/>
              <a:t>                        Прогноз.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692696"/>
            <a:ext cx="11017224" cy="6165304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своевременном и адекватном лечении прогноз благоприятный, но в 3–8 % случаев терапия </a:t>
            </a:r>
            <a:r>
              <a:rPr lang="ru-RU" dirty="0" smtClean="0"/>
              <a:t>неэффективна.</a:t>
            </a:r>
          </a:p>
          <a:p>
            <a:r>
              <a:rPr lang="ru-RU" dirty="0"/>
              <a:t>Без лечения нагноившийся фурункул может прорваться наружу или распространиться вглубь тканей, расплавляя подкожно-жировую клетчатку и оставляя впоследствии грубые рубцы. </a:t>
            </a:r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заболевание может осложниться абсцессом или флегмоной. Реже фурункул спонтанно вскрывается с отделением гнойно-некротического стержня и последующим рубцеванием образовавшейся язвы</a:t>
            </a:r>
            <a:r>
              <a:rPr lang="ru-RU" dirty="0" smtClean="0"/>
              <a:t>.</a:t>
            </a:r>
          </a:p>
          <a:p>
            <a:r>
              <a:rPr lang="ru-RU" dirty="0"/>
              <a:t>Если фурункул лица осложнился тромбозом вен, абсцессом, воспалением головного мозга или сепсисом, то без лечения антибиотиками погибает 80–100 % пациентов, при применении антибиотиков — 20–30 %. Слепота, снижение силы мышц в одной половине тела и потеря слуха встречаются у 18–37 % заболевших</a:t>
            </a:r>
          </a:p>
        </p:txBody>
      </p:sp>
    </p:spTree>
    <p:extLst>
      <p:ext uri="{BB962C8B-B14F-4D97-AF65-F5344CB8AC3E}">
        <p14:creationId xmlns:p14="http://schemas.microsoft.com/office/powerpoint/2010/main" val="21361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0"/>
            <a:ext cx="9601200" cy="47667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Список литературы: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476672"/>
            <a:ext cx="11278989" cy="63813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sz="1800" dirty="0" smtClean="0"/>
              <a:t>Хирургическая </a:t>
            </a:r>
            <a:r>
              <a:rPr lang="ru-RU" sz="1800" dirty="0"/>
              <a:t>стоматология и челюстно-лицевая хирургия: национальное руководство / под ред. А. А. Кулакова, Т. Г. Робустовой, А. И. Неробеева. — М.: ГЭОТАР-Медиа, 2010. — 928 с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2 Климова </a:t>
            </a:r>
            <a:r>
              <a:rPr lang="ru-RU" sz="1800" dirty="0"/>
              <a:t>И. С. Особенности патогенеза фурункула челюстно-лицевой области </a:t>
            </a:r>
            <a:r>
              <a:rPr lang="ru-RU" sz="1800" dirty="0" smtClean="0"/>
              <a:t>/ </a:t>
            </a:r>
            <a:r>
              <a:rPr lang="ru-RU" sz="1800" dirty="0"/>
              <a:t>Академический журнал Западной Сибири. — 2014. — № 2. — С. 75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3 Хирургическая стоматология / под редакцией Т. Г. Робустовой – 3-е изд</a:t>
            </a:r>
            <a:r>
              <a:rPr lang="ru-RU" sz="1800" dirty="0"/>
              <a:t>.</a:t>
            </a:r>
            <a:r>
              <a:rPr lang="ru-RU" sz="1800" dirty="0" smtClean="0"/>
              <a:t> перераб. и доп.-  М.: Медицина – 2003г – 504с .</a:t>
            </a:r>
          </a:p>
          <a:p>
            <a:pPr marL="0" indent="0">
              <a:buNone/>
            </a:pPr>
            <a:r>
              <a:rPr lang="ru-RU" sz="1800" dirty="0" smtClean="0"/>
              <a:t>4 </a:t>
            </a:r>
            <a:r>
              <a:rPr lang="ru-RU" sz="1800" dirty="0"/>
              <a:t>Бородулина И. И., Климова И. С., Варванович М. С. Эпидемиология фурункула лица </a:t>
            </a:r>
            <a:r>
              <a:rPr lang="ru-RU" sz="1800" dirty="0" smtClean="0"/>
              <a:t>/ </a:t>
            </a:r>
            <a:r>
              <a:rPr lang="ru-RU" sz="1800" dirty="0"/>
              <a:t>Здоровье и образование в XXI веке. — 2006. — № 3. — С. 117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5 </a:t>
            </a:r>
            <a:r>
              <a:rPr lang="ru-RU" sz="1800" dirty="0"/>
              <a:t>Руководство по челюстно-лицевой хирургии и хирургической стоматологии / под ред. А. А. Тимофеева. — М., </a:t>
            </a:r>
            <a:r>
              <a:rPr lang="ru-RU" sz="1800" dirty="0" smtClean="0"/>
              <a:t>2002.- 1024 с.</a:t>
            </a:r>
          </a:p>
          <a:p>
            <a:pPr marL="0" indent="0">
              <a:buNone/>
            </a:pPr>
            <a:r>
              <a:rPr lang="ru-RU" sz="1800" dirty="0" smtClean="0"/>
              <a:t>6 Ефимов </a:t>
            </a:r>
            <a:r>
              <a:rPr lang="ru-RU" sz="1800" dirty="0"/>
              <a:t>Ю. В. Фурункулы и карбункулы челюстно-лицевой области. — М.: Мед. книга, 2012. — 48 с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7 </a:t>
            </a:r>
            <a:r>
              <a:rPr lang="ru-RU" sz="1800" dirty="0"/>
              <a:t> Никольский В. Ю., Имбряков К. В. Фурункулы и карбункулы лица // Российский стоматологический журнал. — 2013. — № 5. — С. 52–56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8 Российское </a:t>
            </a:r>
            <a:r>
              <a:rPr lang="ru-RU" sz="1800" dirty="0"/>
              <a:t>общество дерматовенерологов и косметологов. Федеральные клинические рекомендации по ведению больных пиодермиями. — М., 2015. — 25 с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9 Касенова </a:t>
            </a:r>
            <a:r>
              <a:rPr lang="ru-RU" sz="1800" dirty="0"/>
              <a:t>Н. С. Клинический опыт применения бактериофагов в комплексном лечении фурункулов и карбункулов челюстно-лицевой области // Здравоохранение Кыргызстана. — 2012. — № 5. — С. 44–46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10 Чушков </a:t>
            </a:r>
            <a:r>
              <a:rPr lang="ru-RU" sz="1800" dirty="0"/>
              <a:t>Ю. В. Бактериофаги в лечении и профилактике инфекционных заболеваний // Фарматека. — 2011. — № 6. — С. 34–41.</a:t>
            </a:r>
          </a:p>
        </p:txBody>
      </p:sp>
    </p:spTree>
    <p:extLst>
      <p:ext uri="{BB962C8B-B14F-4D97-AF65-F5344CB8AC3E}">
        <p14:creationId xmlns:p14="http://schemas.microsoft.com/office/powerpoint/2010/main" val="18797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116632"/>
            <a:ext cx="11278989" cy="13681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ФУРУНКУЛ</a:t>
            </a:r>
            <a:r>
              <a:rPr lang="ru-RU" dirty="0" smtClean="0"/>
              <a:t> - </a:t>
            </a:r>
            <a:r>
              <a:rPr lang="ru-RU" dirty="0"/>
              <a:t> острое гнойно-некротическое</a:t>
            </a:r>
            <a:br>
              <a:rPr lang="ru-RU" dirty="0"/>
            </a:br>
            <a:r>
              <a:rPr lang="ru-RU" dirty="0"/>
              <a:t>воспаление волосяного фолликула и сальной</a:t>
            </a:r>
            <a:br>
              <a:rPr lang="ru-RU" dirty="0"/>
            </a:br>
            <a:r>
              <a:rPr lang="ru-RU" dirty="0"/>
              <a:t>железы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204864"/>
            <a:ext cx="6048672" cy="46531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8" t="1524" r="7353"/>
          <a:stretch/>
        </p:blipFill>
        <p:spPr>
          <a:xfrm>
            <a:off x="6958508" y="2204864"/>
            <a:ext cx="5230317" cy="46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0"/>
            <a:ext cx="9601200" cy="1886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s://present5.com/presentation/341418079_439420741/image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188640"/>
            <a:ext cx="1065718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0"/>
            <a:ext cx="9601200" cy="836712"/>
          </a:xfrm>
        </p:spPr>
        <p:txBody>
          <a:bodyPr/>
          <a:lstStyle/>
          <a:p>
            <a:r>
              <a:rPr lang="ru-RU" dirty="0" smtClean="0"/>
              <a:t>ЭТИОЛОГИЯ и ПАТОГЕНЕЗ: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980728"/>
            <a:ext cx="11161240" cy="5877272"/>
          </a:xfrm>
        </p:spPr>
        <p:txBody>
          <a:bodyPr/>
          <a:lstStyle/>
          <a:p>
            <a:r>
              <a:rPr lang="ru-RU" dirty="0"/>
              <a:t>Источником инфекции при фурункуле </a:t>
            </a:r>
            <a:r>
              <a:rPr lang="ru-RU" dirty="0" smtClean="0"/>
              <a:t>и карбункуле </a:t>
            </a:r>
            <a:r>
              <a:rPr lang="ru-RU" dirty="0"/>
              <a:t>являются стрептококки </a:t>
            </a:r>
            <a:r>
              <a:rPr lang="ru-RU" dirty="0" smtClean="0"/>
              <a:t>и стафилококки</a:t>
            </a:r>
            <a:r>
              <a:rPr lang="ru-RU" dirty="0"/>
              <a:t>, среди них золотистый </a:t>
            </a:r>
            <a:r>
              <a:rPr lang="ru-RU" dirty="0" smtClean="0"/>
              <a:t>и  белый </a:t>
            </a:r>
            <a:r>
              <a:rPr lang="ru-RU" dirty="0"/>
              <a:t>стафилококки.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Инфицирование </a:t>
            </a:r>
            <a:r>
              <a:rPr lang="ru-RU" dirty="0"/>
              <a:t>происходит через </a:t>
            </a:r>
            <a:r>
              <a:rPr lang="ru-RU" dirty="0" smtClean="0"/>
              <a:t>проток  сальной железы или по волосяному стержню.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" r="2737" b="16901"/>
          <a:stretch/>
        </p:blipFill>
        <p:spPr>
          <a:xfrm>
            <a:off x="2854278" y="2915614"/>
            <a:ext cx="9217023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0"/>
            <a:ext cx="11017224" cy="908720"/>
          </a:xfrm>
        </p:spPr>
        <p:txBody>
          <a:bodyPr/>
          <a:lstStyle/>
          <a:p>
            <a:r>
              <a:rPr lang="ru-RU" dirty="0" smtClean="0"/>
              <a:t>Предрасполагающие факторы: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828" y="1052736"/>
            <a:ext cx="11089232" cy="5805264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 Большое значение в развитии воспалительного процесса имеют</a:t>
            </a:r>
            <a:br>
              <a:rPr lang="ru-RU" b="1" dirty="0"/>
            </a:br>
            <a:r>
              <a:rPr lang="ru-RU" b="1" dirty="0"/>
              <a:t>состояние кожного покрова, защитные противоинфекционные механизмы</a:t>
            </a:r>
            <a:br>
              <a:rPr lang="ru-RU" b="1" dirty="0"/>
            </a:br>
            <a:r>
              <a:rPr lang="ru-RU" b="1" dirty="0"/>
              <a:t>организма</a:t>
            </a:r>
            <a:r>
              <a:rPr lang="ru-RU" dirty="0"/>
              <a:t>.</a:t>
            </a:r>
          </a:p>
          <a:p>
            <a:r>
              <a:rPr lang="ru-RU" dirty="0"/>
              <a:t>ЗАГРЯЗНЕНИЕ КОЖИ МАЗУТОМ, МАШИННЫМ МАСЛОМ ИЛИ ГРУБЫМИ</a:t>
            </a:r>
            <a:br>
              <a:rPr lang="ru-RU" dirty="0"/>
            </a:br>
            <a:r>
              <a:rPr lang="ru-RU" dirty="0"/>
              <a:t>ЧАСТИЦАМИ ПЫЛИ (ИЗВЕСТЬ, ЦЕМЕНТ, УГОЛЬ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НЕБЛАГОПРИЯТНЫЕ </a:t>
            </a:r>
            <a:r>
              <a:rPr lang="ru-RU" dirty="0"/>
              <a:t>МЕТЕОРОЛОГИЧЕСКИЕ </a:t>
            </a:r>
            <a:r>
              <a:rPr lang="ru-RU" dirty="0" smtClean="0"/>
              <a:t>УСЛОВИЯ.</a:t>
            </a:r>
          </a:p>
          <a:p>
            <a:r>
              <a:rPr lang="ru-RU" dirty="0" smtClean="0"/>
              <a:t>ОХЛАЖДЕНИЕ</a:t>
            </a:r>
            <a:r>
              <a:rPr lang="ru-RU" dirty="0"/>
              <a:t>, ПЕРЕГРЕВАНИЕ </a:t>
            </a:r>
            <a:r>
              <a:rPr lang="ru-RU" dirty="0" smtClean="0"/>
              <a:t>ОРГАНИЗМА.</a:t>
            </a:r>
          </a:p>
          <a:p>
            <a:r>
              <a:rPr lang="ru-RU" dirty="0" smtClean="0"/>
              <a:t>НАРУШЕНИЯ </a:t>
            </a:r>
            <a:r>
              <a:rPr lang="ru-RU" dirty="0"/>
              <a:t>НЕРВНОЙ, ЭНДОКРИННОЙ </a:t>
            </a:r>
            <a:r>
              <a:rPr lang="ru-RU" dirty="0" smtClean="0"/>
              <a:t>СИСТЕМ.</a:t>
            </a:r>
          </a:p>
          <a:p>
            <a:r>
              <a:rPr lang="ru-RU" dirty="0" smtClean="0"/>
              <a:t>АВИТАМИНОЗ.</a:t>
            </a:r>
          </a:p>
        </p:txBody>
      </p:sp>
    </p:spTree>
    <p:extLst>
      <p:ext uri="{BB962C8B-B14F-4D97-AF65-F5344CB8AC3E}">
        <p14:creationId xmlns:p14="http://schemas.microsoft.com/office/powerpoint/2010/main" val="30814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116632"/>
            <a:ext cx="9601200" cy="648072"/>
          </a:xfrm>
        </p:spPr>
        <p:txBody>
          <a:bodyPr/>
          <a:lstStyle/>
          <a:p>
            <a:r>
              <a:rPr lang="ru-RU" dirty="0" smtClean="0"/>
              <a:t>Патологическая анатомия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764704"/>
            <a:ext cx="11206981" cy="5904656"/>
          </a:xfrm>
        </p:spPr>
        <p:txBody>
          <a:bodyPr/>
          <a:lstStyle/>
          <a:p>
            <a:r>
              <a:rPr lang="ru-RU" dirty="0"/>
              <a:t>При фурункуле возникает </a:t>
            </a:r>
            <a:r>
              <a:rPr lang="ru-RU" dirty="0" smtClean="0"/>
              <a:t>гнойное воспаление </a:t>
            </a:r>
            <a:r>
              <a:rPr lang="ru-RU" dirty="0"/>
              <a:t>в </a:t>
            </a:r>
            <a:r>
              <a:rPr lang="ru-RU" dirty="0" smtClean="0"/>
              <a:t>волосяном  фолликуле</a:t>
            </a:r>
            <a:r>
              <a:rPr lang="ru-RU" dirty="0"/>
              <a:t>, сальной </a:t>
            </a:r>
            <a:r>
              <a:rPr lang="ru-RU" dirty="0" smtClean="0"/>
              <a:t>железе, распространяющееся на прилегающую </a:t>
            </a:r>
            <a:r>
              <a:rPr lang="ru-RU" dirty="0"/>
              <a:t>соединительную</a:t>
            </a:r>
            <a:br>
              <a:rPr lang="ru-RU" dirty="0"/>
            </a:br>
            <a:r>
              <a:rPr lang="ru-RU" dirty="0"/>
              <a:t>ткань – подкожную основу кожи.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t="30137" r="7489" b="1005"/>
          <a:stretch/>
        </p:blipFill>
        <p:spPr>
          <a:xfrm>
            <a:off x="981844" y="1988840"/>
            <a:ext cx="10873208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742" y="0"/>
            <a:ext cx="11278989" cy="458112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1 Вначале образуется пустула в устье фолликула, состоящая из нейтрофильных лейкоцитов, окружающих скопления микробов и </a:t>
            </a:r>
            <a:br>
              <a:rPr lang="ru-RU" sz="2400" dirty="0" smtClean="0"/>
            </a:br>
            <a:r>
              <a:rPr lang="ru-RU" sz="2400" dirty="0" smtClean="0"/>
              <a:t>фибрина.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 Воспалительные явления распространяются по волосяному фолликулу до сосочковых тел и далее на прилежащие участки соединительной ткани.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 В центральной части – в волосяном фолликуле, сальной железе- возникает некроз, окруженный зоной гнойного воспаления. Гнойный очаг располагается под истонченным эпидермисом.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4 Затем перфорируется кожный покров, и некротический стержень с погибшим волоском и гнойными массами выходит наружу.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5" t="-108"/>
          <a:stretch/>
        </p:blipFill>
        <p:spPr>
          <a:xfrm>
            <a:off x="2205980" y="4221088"/>
            <a:ext cx="4464496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4221088"/>
            <a:ext cx="480666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1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0"/>
            <a:ext cx="11278989" cy="1052736"/>
          </a:xfrm>
        </p:spPr>
        <p:txBody>
          <a:bodyPr>
            <a:normAutofit/>
          </a:bodyPr>
          <a:lstStyle/>
          <a:p>
            <a:r>
              <a:rPr lang="ru-RU" sz="2800" dirty="0"/>
              <a:t>Фурункулы лица </a:t>
            </a:r>
            <a:r>
              <a:rPr lang="ru-RU" sz="2800" dirty="0" smtClean="0"/>
              <a:t>обычно локализуются </a:t>
            </a:r>
            <a:r>
              <a:rPr lang="ru-RU" sz="2800" dirty="0"/>
              <a:t>в области </a:t>
            </a:r>
            <a:r>
              <a:rPr lang="ru-RU" sz="2800" dirty="0" smtClean="0"/>
              <a:t>губы, подбородка</a:t>
            </a:r>
            <a:r>
              <a:rPr lang="ru-RU" sz="2800" dirty="0"/>
              <a:t>, носа, реже на </a:t>
            </a:r>
            <a:r>
              <a:rPr lang="ru-RU" sz="2800" dirty="0" smtClean="0"/>
              <a:t>коже лба </a:t>
            </a:r>
            <a:r>
              <a:rPr lang="ru-RU" sz="2800" dirty="0"/>
              <a:t>и щек.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340768"/>
            <a:ext cx="1044116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0"/>
            <a:ext cx="9601200" cy="1052736"/>
          </a:xfrm>
        </p:spPr>
        <p:txBody>
          <a:bodyPr>
            <a:normAutofit fontScale="90000"/>
          </a:bodyPr>
          <a:lstStyle/>
          <a:p>
            <a:r>
              <a:rPr lang="ru-RU" dirty="0"/>
              <a:t>В развитии фурункулов различают</a:t>
            </a:r>
            <a:br>
              <a:rPr lang="ru-RU" dirty="0"/>
            </a:br>
            <a:r>
              <a:rPr lang="ru-RU" dirty="0"/>
              <a:t>три стадии: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1052736"/>
            <a:ext cx="11278989" cy="5805264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Первая </a:t>
            </a:r>
            <a:r>
              <a:rPr lang="ru-RU" sz="3600" dirty="0" smtClean="0"/>
              <a:t>стадия</a:t>
            </a:r>
            <a:r>
              <a:rPr lang="ru-RU" sz="3600" dirty="0" smtClean="0"/>
              <a:t>: (</a:t>
            </a:r>
            <a:r>
              <a:rPr lang="ru-RU" sz="3600" dirty="0" smtClean="0"/>
              <a:t>инфильтративная)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Ограниченная </a:t>
            </a:r>
            <a:r>
              <a:rPr lang="ru-RU" dirty="0"/>
              <a:t>краснота и </a:t>
            </a:r>
            <a:r>
              <a:rPr lang="ru-RU" dirty="0" smtClean="0"/>
              <a:t>припухание, болезненность.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течение 1-2 дней </a:t>
            </a:r>
            <a:r>
              <a:rPr lang="ru-RU" dirty="0" smtClean="0"/>
              <a:t>в области </a:t>
            </a:r>
            <a:r>
              <a:rPr lang="ru-RU" dirty="0"/>
              <a:t>устья волосяного </a:t>
            </a:r>
            <a:r>
              <a:rPr lang="ru-RU" dirty="0" smtClean="0"/>
              <a:t>фолликула формируется </a:t>
            </a:r>
            <a:r>
              <a:rPr lang="ru-RU" dirty="0"/>
              <a:t>ограниченный </a:t>
            </a:r>
            <a:r>
              <a:rPr lang="ru-RU" dirty="0" smtClean="0"/>
              <a:t>узелок, подлежащие </a:t>
            </a:r>
            <a:r>
              <a:rPr lang="ru-RU" dirty="0"/>
              <a:t>ткани инфильтрируются,</a:t>
            </a:r>
            <a:br>
              <a:rPr lang="ru-RU" dirty="0"/>
            </a:br>
            <a:r>
              <a:rPr lang="ru-RU" dirty="0"/>
              <a:t>увеличивается гиперемия ткани в области</a:t>
            </a:r>
            <a:br>
              <a:rPr lang="ru-RU" dirty="0"/>
            </a:br>
            <a:r>
              <a:rPr lang="ru-RU" dirty="0"/>
              <a:t>инфильтрата, появляется резкая</a:t>
            </a:r>
            <a:br>
              <a:rPr lang="ru-RU" dirty="0"/>
            </a:br>
            <a:r>
              <a:rPr lang="ru-RU" dirty="0" smtClean="0"/>
              <a:t>болезненность.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Характерной </a:t>
            </a:r>
            <a:r>
              <a:rPr lang="ru-RU" dirty="0"/>
              <a:t>особенностью фурункулов</a:t>
            </a:r>
            <a:br>
              <a:rPr lang="ru-RU" dirty="0"/>
            </a:br>
            <a:r>
              <a:rPr lang="ru-RU" dirty="0"/>
              <a:t>лица, является выраженная отечность</a:t>
            </a:r>
            <a:br>
              <a:rPr lang="ru-RU" dirty="0"/>
            </a:br>
            <a:r>
              <a:rPr lang="ru-RU" dirty="0"/>
              <a:t>пограничных с узлом тканей.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5" t="50001" r="-1910" b="5337"/>
          <a:stretch/>
        </p:blipFill>
        <p:spPr>
          <a:xfrm>
            <a:off x="7102524" y="3284984"/>
            <a:ext cx="508630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5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" id="{514C060C-566A-4793-92E8-9B42C1E338D4}" vid="{9DF11653-B6B4-453F-BFE5-9B797DE28643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1071</TotalTime>
  <Words>988</Words>
  <Application>Microsoft Office PowerPoint</Application>
  <PresentationFormat>Произвольный</PresentationFormat>
  <Paragraphs>142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Euphemia</vt:lpstr>
      <vt:lpstr>Безмятежность 16 х 9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Кафедра стоматологии ИПО </vt:lpstr>
      <vt:lpstr>  Цель:  Ознакомить с клиникой фурункулов и карбункулов лица, с методами диагностики, лечения  и профилактики.</vt:lpstr>
      <vt:lpstr>ФУРУНКУЛ -  острое гнойно-некротическое воспаление волосяного фолликула и сальной железы</vt:lpstr>
      <vt:lpstr>ЭТИОЛОГИЯ и ПАТОГЕНЕЗ:</vt:lpstr>
      <vt:lpstr>Предрасполагающие факторы:</vt:lpstr>
      <vt:lpstr>Патологическая анатомия</vt:lpstr>
      <vt:lpstr>1 Вначале образуется пустула в устье фолликула, состоящая из нейтрофильных лейкоцитов, окружающих скопления микробов и  фибрина.  2 Воспалительные явления распространяются по волосяному фолликулу до сосочковых тел и далее на прилежащие участки соединительной ткани.  3 В центральной части – в волосяном фолликуле, сальной железе- возникает некроз, окруженный зоной гнойного воспаления. Гнойный очаг располагается под истонченным эпидермисом.  4 Затем перфорируется кожный покров, и некротический стержень с погибшим волоском и гнойными массами выходит наружу. </vt:lpstr>
      <vt:lpstr>Фурункулы лица обычно локализуются в области губы, подбородка, носа, реже на коже лба и щек.</vt:lpstr>
      <vt:lpstr>В развитии фурункулов различают три стадии:</vt:lpstr>
      <vt:lpstr>Вторая стадия (абсцедирования ):</vt:lpstr>
      <vt:lpstr>Третья стадия (разрешения):</vt:lpstr>
      <vt:lpstr>            КЛИНИЧЕСКАЯ КАРТИНА:</vt:lpstr>
      <vt:lpstr>Клиника.</vt:lpstr>
      <vt:lpstr>Осложнения:</vt:lpstr>
      <vt:lpstr>                         Карбункул</vt:lpstr>
      <vt:lpstr>.</vt:lpstr>
      <vt:lpstr>                               Клиника:</vt:lpstr>
      <vt:lpstr> ДИАГНОСТИКА       и     ДИФ.ДИАГНОСТИКА:</vt:lpstr>
      <vt:lpstr>Диагностика:</vt:lpstr>
      <vt:lpstr>                                 Лечение</vt:lpstr>
      <vt:lpstr>                             Местное лечение:</vt:lpstr>
      <vt:lpstr>На стадии формирования и отторжения гнойно-некротического стержня, кроме консервативного лечения, требуется                      хирургическое вмешательство.</vt:lpstr>
      <vt:lpstr>При карбункуле</vt:lpstr>
      <vt:lpstr>                                       Лечение.</vt:lpstr>
      <vt:lpstr>Пассивная иммунотерапия осуществляется гипериммунной антистафилококковой плазмой и антистафилококковым гаммаглобулином.</vt:lpstr>
      <vt:lpstr>Для ускорения эпителизации параллельно с флюктуоризацией назначают  УФ облучение в субэритемных дозах. </vt:lpstr>
      <vt:lpstr>                       Профилактика.</vt:lpstr>
      <vt:lpstr>                        Прогноз.</vt:lpstr>
      <vt:lpstr>Список литературы:</vt:lpstr>
      <vt:lpstr>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Кафедра стоматологии ИПО</dc:title>
  <dc:creator>Пользователь</dc:creator>
  <cp:lastModifiedBy>Пользователь</cp:lastModifiedBy>
  <cp:revision>61</cp:revision>
  <dcterms:created xsi:type="dcterms:W3CDTF">2022-12-07T13:43:16Z</dcterms:created>
  <dcterms:modified xsi:type="dcterms:W3CDTF">2022-12-13T12:08:57Z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