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321" autoAdjust="0"/>
  </p:normalViewPr>
  <p:slideViewPr>
    <p:cSldViewPr snapToGrid="0">
      <p:cViewPr varScale="1">
        <p:scale>
          <a:sx n="65" d="100"/>
          <a:sy n="65" d="100"/>
        </p:scale>
        <p:origin x="13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B9B36-46EA-4C2E-97A2-797A8A24A7B8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F2843-8F30-4779-8D39-87CE94B98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5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средней и нижней части левой доли щитовидной железы определяется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гипоэхогенное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солидное образование неправильной формы. Масса оказалась частично обернутой вокруг трахеи, и ее размер составлял 2,8 × 1,8 × 1,9 см (вертикальный диаметр × поперечный диаметр × переднезадний диаметр). Не только внутреннее эхо было неоднородным, но и внутренняя часть массы показала кластерное распределение точечных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кальцинатов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сопровождались акустическими тенями. Кроме того, масса имела кровоснабжение второй степени.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F2843-8F30-4779-8D39-87CE94B98A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4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(A)  Аксиальное изображение показало четко очерченную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кальцифицированную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массу в левой доле щитовидной железы; (B)  сагиттальное изображение показало, что масса блокировала большую часть верхней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эндолюминальной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трахеи; (C)  коронарное изображение показало утолщенную область на левой стороне трахеи и часть массы, выступающую в просвет.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F2843-8F30-4779-8D39-87CE94B98A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7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025650"/>
            <a:ext cx="8030125" cy="2025186"/>
          </a:xfrm>
        </p:spPr>
        <p:txBody>
          <a:bodyPr/>
          <a:lstStyle/>
          <a:p>
            <a:pPr algn="ctr"/>
            <a:r>
              <a:rPr lang="ru-RU" sz="4000" b="1" dirty="0"/>
              <a:t>Папиллярная карцинома щитовидной железы с инвазией в </a:t>
            </a:r>
            <a:r>
              <a:rPr lang="ru-RU" sz="4000" b="1" dirty="0" smtClean="0"/>
              <a:t>трахею</a:t>
            </a: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04863" y="87313"/>
            <a:ext cx="95297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>
                <a:solidFill>
                  <a:schemeClr val="tx1"/>
                </a:solidFill>
              </a:rPr>
              <a:t>Войно-Ясенецкого</a:t>
            </a:r>
            <a:r>
              <a:rPr lang="ru-RU" altLang="ru-RU" sz="2400" dirty="0">
                <a:solidFill>
                  <a:schemeClr val="tx1"/>
                </a:solidFill>
              </a:rPr>
              <a:t>" Министерства здравоохранения Российской Федерации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6720"/>
            <a:ext cx="9906000" cy="262128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469063" y="5803611"/>
            <a:ext cx="560863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92278F"/>
              </a:buClr>
              <a:buSzTx/>
              <a:buFont typeface="Wingdings 3" panose="05040102010807070707" pitchFamily="18" charset="2"/>
              <a:buNone/>
            </a:pPr>
            <a:r>
              <a:rPr lang="ru-RU" alt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Выполнила:</a:t>
            </a:r>
            <a:endParaRPr lang="en-US" alt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 eaLnBrk="1" hangingPunct="1">
              <a:buClr>
                <a:srgbClr val="92278F"/>
              </a:buClr>
              <a:buSzTx/>
              <a:buFont typeface="Wingdings 3" panose="05040102010807070707" pitchFamily="18" charset="2"/>
              <a:buNone/>
            </a:pPr>
            <a:r>
              <a:rPr lang="ru-RU" alt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Коноплёва</a:t>
            </a:r>
            <a:r>
              <a:rPr lang="ru-RU" alt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 Маргарита Андреевна</a:t>
            </a:r>
          </a:p>
        </p:txBody>
      </p:sp>
    </p:spTree>
    <p:extLst>
      <p:ext uri="{BB962C8B-B14F-4D97-AF65-F5344CB8AC3E}">
        <p14:creationId xmlns:p14="http://schemas.microsoft.com/office/powerpoint/2010/main" val="21106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ПЭТ-КТ щитовидной железы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39100"/>
            <a:ext cx="9522373" cy="31542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7334" y="4913458"/>
            <a:ext cx="9175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A</a:t>
            </a:r>
            <a:r>
              <a:rPr lang="ru-RU" sz="2400" b="1" dirty="0"/>
              <a:t> </a:t>
            </a:r>
            <a:r>
              <a:rPr lang="ru-RU" sz="2400" b="1" dirty="0" smtClean="0"/>
              <a:t>-</a:t>
            </a:r>
            <a:r>
              <a:rPr lang="ru-RU" sz="2400" b="1" dirty="0"/>
              <a:t> </a:t>
            </a:r>
            <a:r>
              <a:rPr lang="ru-RU" sz="2400" b="1" dirty="0" smtClean="0"/>
              <a:t>аксиальная </a:t>
            </a:r>
            <a:r>
              <a:rPr lang="ru-RU" sz="2400" b="1" dirty="0"/>
              <a:t>проекция </a:t>
            </a:r>
            <a:r>
              <a:rPr lang="ru-RU" sz="2400" b="1" dirty="0" smtClean="0"/>
              <a:t>- образование </a:t>
            </a:r>
            <a:r>
              <a:rPr lang="ru-RU" sz="2400" b="1" dirty="0"/>
              <a:t>с интенсивной радиоактивностью в левой доле </a:t>
            </a:r>
            <a:r>
              <a:rPr lang="ru-RU" sz="2400" b="1" dirty="0" smtClean="0"/>
              <a:t>ЩЖ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В -</a:t>
            </a:r>
            <a:r>
              <a:rPr lang="ru-RU" sz="2400" b="1" dirty="0"/>
              <a:t> </a:t>
            </a:r>
            <a:r>
              <a:rPr lang="ru-RU" sz="2400" b="1" dirty="0" smtClean="0"/>
              <a:t>сагиттальная проекция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C</a:t>
            </a:r>
            <a:r>
              <a:rPr lang="ru-RU" sz="2400" b="1" dirty="0"/>
              <a:t> </a:t>
            </a:r>
            <a:r>
              <a:rPr lang="ru-RU" sz="2400" b="1" dirty="0" smtClean="0"/>
              <a:t>– коронарная проекция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26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87063"/>
            <a:ext cx="8792487" cy="44543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Резекция новообразования верхней трети трахеи с </a:t>
            </a:r>
            <a:r>
              <a:rPr lang="ru-RU" sz="2400" b="1" dirty="0"/>
              <a:t>помощью бронхоскопии </a:t>
            </a:r>
            <a:r>
              <a:rPr lang="ru-RU" sz="2400" b="1" dirty="0" smtClean="0"/>
              <a:t>для </a:t>
            </a:r>
            <a:r>
              <a:rPr lang="ru-RU" sz="2400" b="1" dirty="0"/>
              <a:t>устранения обструкции </a:t>
            </a:r>
            <a:r>
              <a:rPr lang="ru-RU" sz="2400" b="1" dirty="0" smtClean="0"/>
              <a:t>дыхательных путей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Субтотальная </a:t>
            </a:r>
            <a:r>
              <a:rPr lang="ru-RU" sz="2400" b="1" dirty="0" err="1"/>
              <a:t>тиреоидэктомия</a:t>
            </a:r>
            <a:r>
              <a:rPr lang="ru-RU" sz="2400" b="1" dirty="0"/>
              <a:t> + ревизия возвратного гортанного нерва с обеих сторон + </a:t>
            </a:r>
            <a:r>
              <a:rPr lang="ru-RU" sz="2400" b="1" dirty="0" err="1"/>
              <a:t>диссекция</a:t>
            </a:r>
            <a:r>
              <a:rPr lang="ru-RU" sz="2400" b="1" dirty="0"/>
              <a:t> </a:t>
            </a:r>
            <a:r>
              <a:rPr lang="ru-RU" sz="2400" b="1" dirty="0" smtClean="0"/>
              <a:t>лимфатического </a:t>
            </a:r>
            <a:r>
              <a:rPr lang="ru-RU" sz="2400" b="1" dirty="0"/>
              <a:t>узла в центральной области шеи + циркулярная </a:t>
            </a:r>
            <a:r>
              <a:rPr lang="ru-RU" sz="2400" b="1" dirty="0" smtClean="0"/>
              <a:t>резекция </a:t>
            </a:r>
            <a:r>
              <a:rPr lang="ru-RU" sz="2400" b="1" dirty="0"/>
              <a:t>+ анастомоз конец в конец + </a:t>
            </a:r>
            <a:r>
              <a:rPr lang="ru-RU" sz="2400" b="1" dirty="0" smtClean="0"/>
              <a:t>трахеотомия</a:t>
            </a:r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Лечение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153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33858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Терапия: кальций</a:t>
            </a:r>
            <a:r>
              <a:rPr lang="ru-RU" sz="2400" b="1" dirty="0"/>
              <a:t>, витамин </a:t>
            </a:r>
            <a:r>
              <a:rPr lang="ru-RU" sz="2400" b="1" dirty="0" smtClean="0"/>
              <a:t>D, </a:t>
            </a:r>
            <a:r>
              <a:rPr lang="ru-RU" sz="2400" b="1" dirty="0" err="1" smtClean="0"/>
              <a:t>левотироксин</a:t>
            </a:r>
            <a:endParaRPr lang="ru-RU" sz="2400" b="1" dirty="0" smtClean="0"/>
          </a:p>
          <a:p>
            <a:r>
              <a:rPr lang="ru-RU" sz="2400" b="1" dirty="0" smtClean="0"/>
              <a:t>В течение полутора лет после лечения рецидивов и отдаленных метастазов не наблюдается</a:t>
            </a:r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28204"/>
            <a:ext cx="887814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Результаты лечения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279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107797" cy="4219190"/>
          </a:xfrm>
        </p:spPr>
        <p:txBody>
          <a:bodyPr>
            <a:normAutofit/>
          </a:bodyPr>
          <a:lstStyle/>
          <a:p>
            <a:r>
              <a:rPr lang="ru-RU" sz="2400" b="1" dirty="0"/>
              <a:t>П</a:t>
            </a:r>
            <a:r>
              <a:rPr lang="ru-RU" sz="2400" b="1" dirty="0" smtClean="0"/>
              <a:t>озволяет </a:t>
            </a:r>
            <a:r>
              <a:rPr lang="ru-RU" sz="2400" b="1" dirty="0"/>
              <a:t>одновременно оценить инвазию опухоли щитовидной железы и метастазы в шейные лимфатические </a:t>
            </a:r>
            <a:r>
              <a:rPr lang="ru-RU" sz="2400" b="1" dirty="0" smtClean="0"/>
              <a:t>узлы </a:t>
            </a:r>
          </a:p>
          <a:p>
            <a:r>
              <a:rPr lang="ru-RU" sz="2400" b="1" dirty="0" smtClean="0"/>
              <a:t>Результаты </a:t>
            </a:r>
            <a:r>
              <a:rPr lang="ru-RU" sz="2400" b="1" dirty="0"/>
              <a:t>УЗИ соответствовали </a:t>
            </a:r>
            <a:r>
              <a:rPr lang="ru-RU" sz="2400" b="1" dirty="0" smtClean="0"/>
              <a:t>патологоанатомическим </a:t>
            </a:r>
            <a:r>
              <a:rPr lang="ru-RU" sz="2400" b="1" dirty="0"/>
              <a:t>данным, </a:t>
            </a:r>
            <a:r>
              <a:rPr lang="ru-RU" sz="2400" b="1" dirty="0" smtClean="0"/>
              <a:t>общая точность 83,3%</a:t>
            </a:r>
          </a:p>
          <a:p>
            <a:r>
              <a:rPr lang="ru-RU" sz="2400" b="1" dirty="0"/>
              <a:t>УЗИ </a:t>
            </a:r>
            <a:r>
              <a:rPr lang="ru-RU" sz="2400" b="1" dirty="0" smtClean="0"/>
              <a:t>– первый визуализирующий метод </a:t>
            </a:r>
            <a:r>
              <a:rPr lang="ru-RU" sz="2400" b="1" dirty="0" smtClean="0"/>
              <a:t>диагностики новообразований </a:t>
            </a:r>
            <a:r>
              <a:rPr lang="ru-RU" sz="2400" b="1" dirty="0"/>
              <a:t>щитовидной </a:t>
            </a:r>
            <a:r>
              <a:rPr lang="ru-RU" sz="2400" b="1" dirty="0" smtClean="0"/>
              <a:t>железы, в </a:t>
            </a:r>
            <a:r>
              <a:rPr lang="ru-RU" sz="2400" b="1" dirty="0" err="1" smtClean="0"/>
              <a:t>т.ч</a:t>
            </a:r>
            <a:r>
              <a:rPr lang="ru-RU" sz="2400" b="1" dirty="0" smtClean="0"/>
              <a:t>. </a:t>
            </a:r>
            <a:r>
              <a:rPr lang="ru-RU" sz="2400" b="1" dirty="0"/>
              <a:t>п</a:t>
            </a:r>
            <a:r>
              <a:rPr lang="ru-RU" sz="2400" b="1" dirty="0" smtClean="0"/>
              <a:t>ри подозрении на инвазию </a:t>
            </a:r>
            <a:r>
              <a:rPr lang="ru-RU" sz="2400" b="1" dirty="0"/>
              <a:t>трахеи </a:t>
            </a:r>
            <a:r>
              <a:rPr lang="ru-RU" sz="2400" b="1" dirty="0" smtClean="0"/>
              <a:t>на </a:t>
            </a:r>
            <a:r>
              <a:rPr lang="ru-RU" sz="2400" b="1" dirty="0"/>
              <a:t>ранней </a:t>
            </a:r>
            <a:r>
              <a:rPr lang="ru-RU" sz="2400" b="1" dirty="0" smtClean="0"/>
              <a:t>стадии развития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9888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Преимущества визуализирующих методов исследования. Ультразвуковое исследование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82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МРТ позволяет визуализировать инвазию новообразования щитовидной железы в трахею</a:t>
            </a:r>
          </a:p>
          <a:p>
            <a:r>
              <a:rPr lang="ru-RU" sz="2400" b="1" dirty="0" smtClean="0"/>
              <a:t>В </a:t>
            </a:r>
            <a:r>
              <a:rPr lang="ru-RU" sz="2400" b="1" dirty="0"/>
              <a:t>одном исследовании </a:t>
            </a:r>
            <a:r>
              <a:rPr lang="ru-RU" sz="2400" b="1" dirty="0" smtClean="0"/>
              <a:t>при </a:t>
            </a:r>
            <a:r>
              <a:rPr lang="ru-RU" sz="2400" b="1" dirty="0" err="1" smtClean="0"/>
              <a:t>экстратиреоидном</a:t>
            </a:r>
            <a:r>
              <a:rPr lang="ru-RU" sz="2400" b="1" dirty="0" smtClean="0"/>
              <a:t> распространении карциномы </a:t>
            </a:r>
            <a:r>
              <a:rPr lang="ru-RU" sz="2400" b="1" dirty="0"/>
              <a:t>щитовидной железы в трахею, пищевод и сонную артерию точность прогноза МРТ </a:t>
            </a:r>
            <a:r>
              <a:rPr lang="ru-RU" sz="2400" b="1" dirty="0" smtClean="0"/>
              <a:t>- 88</a:t>
            </a:r>
            <a:r>
              <a:rPr lang="ru-RU" sz="2400" b="1" dirty="0"/>
              <a:t>%, 94% и 91% </a:t>
            </a:r>
            <a:r>
              <a:rPr lang="ru-RU" sz="2400" b="1" dirty="0" smtClean="0"/>
              <a:t>соответственно</a:t>
            </a:r>
            <a:r>
              <a:rPr lang="en-US" sz="2400" b="1" dirty="0"/>
              <a:t> </a:t>
            </a:r>
            <a:r>
              <a:rPr lang="en-US" sz="2400" b="1" dirty="0" smtClean="0"/>
              <a:t>[Takashima </a:t>
            </a:r>
            <a:r>
              <a:rPr lang="en-US" sz="2400" b="1" dirty="0"/>
              <a:t>S, </a:t>
            </a:r>
            <a:r>
              <a:rPr lang="en-US" sz="2400" b="1" dirty="0" err="1"/>
              <a:t>Takayama</a:t>
            </a:r>
            <a:r>
              <a:rPr lang="en-US" sz="2400" b="1" dirty="0"/>
              <a:t> F, Wang Q, et al</a:t>
            </a:r>
            <a:r>
              <a:rPr lang="en-US" sz="2400" b="1" dirty="0" smtClean="0"/>
              <a:t>. 2000]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9888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Преимущества визуализирующих методов исследования. Магнитно-резонансная томография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669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21565"/>
          </a:xfrm>
        </p:spPr>
        <p:txBody>
          <a:bodyPr>
            <a:normAutofit/>
          </a:bodyPr>
          <a:lstStyle/>
          <a:p>
            <a:r>
              <a:rPr lang="ru-RU" sz="2400" b="1" dirty="0"/>
              <a:t>КТ обладает </a:t>
            </a:r>
            <a:r>
              <a:rPr lang="ru-RU" sz="2400" b="1" dirty="0" smtClean="0"/>
              <a:t>высокой точностью </a:t>
            </a:r>
            <a:r>
              <a:rPr lang="ru-RU" sz="2400" b="1" dirty="0"/>
              <a:t>(83,2–98,8%) и специфичностью (89,8–99,4%) для диагностики </a:t>
            </a:r>
            <a:r>
              <a:rPr lang="ru-RU" sz="2400" b="1" dirty="0" err="1" smtClean="0"/>
              <a:t>экстратиреоидного</a:t>
            </a:r>
            <a:r>
              <a:rPr lang="ru-RU" sz="2400" b="1" dirty="0" smtClean="0"/>
              <a:t> распространения </a:t>
            </a:r>
            <a:r>
              <a:rPr lang="ru-RU" sz="2400" b="1" dirty="0"/>
              <a:t>карциномы</a:t>
            </a:r>
            <a:r>
              <a:rPr lang="ru-RU" sz="2400" b="1" dirty="0" smtClean="0"/>
              <a:t> </a:t>
            </a:r>
            <a:r>
              <a:rPr lang="ru-RU" sz="2400" b="1" dirty="0"/>
              <a:t>щитовидной </a:t>
            </a:r>
            <a:r>
              <a:rPr lang="ru-RU" sz="2400" b="1" dirty="0" smtClean="0"/>
              <a:t>железы </a:t>
            </a:r>
            <a:endParaRPr lang="ru-RU" sz="2400" b="1" dirty="0" smtClean="0"/>
          </a:p>
          <a:p>
            <a:r>
              <a:rPr lang="ru-RU" sz="2400" b="1" dirty="0" smtClean="0"/>
              <a:t>Чувствительность </a:t>
            </a:r>
            <a:r>
              <a:rPr lang="ru-RU" sz="2400" b="1" dirty="0"/>
              <a:t>КТ </a:t>
            </a:r>
            <a:r>
              <a:rPr lang="ru-RU" sz="2400" b="1" dirty="0" smtClean="0"/>
              <a:t>ниже</a:t>
            </a:r>
            <a:r>
              <a:rPr lang="ru-RU" sz="2400" b="1" dirty="0"/>
              <a:t>, чем у УЗИ и </a:t>
            </a:r>
            <a:r>
              <a:rPr lang="ru-RU" sz="2400" b="1" dirty="0" smtClean="0"/>
              <a:t>МРТ - 28,6% до 78,2</a:t>
            </a:r>
            <a:r>
              <a:rPr lang="ru-RU" sz="2400" b="1" dirty="0" smtClean="0"/>
              <a:t>%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[</a:t>
            </a:r>
            <a:r>
              <a:rPr lang="en-US" sz="2400" b="1" dirty="0" err="1" smtClean="0"/>
              <a:t>Seo</a:t>
            </a:r>
            <a:r>
              <a:rPr lang="en-US" sz="2400" b="1" dirty="0" smtClean="0"/>
              <a:t> </a:t>
            </a:r>
            <a:r>
              <a:rPr lang="en-US" sz="2400" b="1" dirty="0"/>
              <a:t>YL, Yoon DY, Lim KJ, et al. Locally advanced thyroid cancer: can CT help in prediction of </a:t>
            </a:r>
            <a:r>
              <a:rPr lang="en-US" sz="2400" b="1" dirty="0" err="1"/>
              <a:t>extrathyroidal</a:t>
            </a:r>
            <a:r>
              <a:rPr lang="en-US" sz="2400" b="1" dirty="0"/>
              <a:t> invasion to adjacent structures? Am J </a:t>
            </a:r>
            <a:r>
              <a:rPr lang="en-US" sz="2400" b="1" dirty="0" err="1"/>
              <a:t>Roentgenol</a:t>
            </a:r>
            <a:r>
              <a:rPr lang="en-US" sz="2400" b="1" dirty="0"/>
              <a:t> </a:t>
            </a:r>
            <a:r>
              <a:rPr lang="en-US" sz="2400" b="1" dirty="0" smtClean="0"/>
              <a:t>2010</a:t>
            </a:r>
            <a:r>
              <a:rPr lang="en-US" sz="2400" b="1" dirty="0"/>
              <a:t>]</a:t>
            </a:r>
            <a:endParaRPr lang="ru-RU" sz="2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9888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Преимущества визуализирующих методов исследования. Компьютерная томография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605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Диагностика </a:t>
            </a:r>
            <a:r>
              <a:rPr lang="ru-RU" sz="2400" b="1" dirty="0"/>
              <a:t>степени </a:t>
            </a:r>
            <a:r>
              <a:rPr lang="ru-RU" sz="2400" b="1" dirty="0" err="1"/>
              <a:t>ларинготрахеальной</a:t>
            </a:r>
            <a:r>
              <a:rPr lang="ru-RU" sz="2400" b="1" dirty="0"/>
              <a:t> инвазии </a:t>
            </a:r>
            <a:endParaRPr lang="ru-RU" sz="2400" b="1" dirty="0" smtClean="0"/>
          </a:p>
          <a:p>
            <a:r>
              <a:rPr lang="ru-RU" sz="2400" b="1" dirty="0" smtClean="0"/>
              <a:t>Дополнительная оценка инвазии </a:t>
            </a:r>
            <a:r>
              <a:rPr lang="ru-RU" sz="2400" b="1" dirty="0"/>
              <a:t>с помощью гистопатологического анализа резецированной ткани</a:t>
            </a:r>
            <a:endParaRPr lang="ru-RU" sz="2400" dirty="0"/>
          </a:p>
          <a:p>
            <a:r>
              <a:rPr lang="ru-RU" sz="2400" b="1" dirty="0" smtClean="0"/>
              <a:t>Динамическое наблюдение </a:t>
            </a:r>
            <a:r>
              <a:rPr lang="ru-RU" sz="2400" b="1" dirty="0"/>
              <a:t>за изменениями в слизистой оболочке </a:t>
            </a:r>
            <a:r>
              <a:rPr lang="ru-RU" sz="2400" b="1" dirty="0" smtClean="0"/>
              <a:t>дыхательных путей</a:t>
            </a:r>
            <a:endParaRPr lang="ru-RU" sz="2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9888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Преимущества визуализирующих методов исследования. Бронхоскопия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00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4717"/>
            <a:ext cx="8596668" cy="429664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 клинических </a:t>
            </a:r>
            <a:r>
              <a:rPr lang="ru-RU" sz="2400" b="1" dirty="0" smtClean="0"/>
              <a:t>проявлениях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инвазии трахеи у больных </a:t>
            </a:r>
            <a:r>
              <a:rPr lang="ru-RU" sz="2400" b="1" dirty="0" smtClean="0"/>
              <a:t>карциномой </a:t>
            </a:r>
            <a:r>
              <a:rPr lang="ru-RU" sz="2400" b="1" dirty="0"/>
              <a:t>щитовидной железы</a:t>
            </a:r>
            <a:r>
              <a:rPr lang="ru-RU" sz="2400" b="1" dirty="0" smtClean="0"/>
              <a:t>, </a:t>
            </a:r>
            <a:r>
              <a:rPr lang="ru-RU" sz="2400" b="1" dirty="0"/>
              <a:t>следует </a:t>
            </a:r>
            <a:r>
              <a:rPr lang="ru-RU" sz="2400" b="1" dirty="0" smtClean="0"/>
              <a:t>применять визуализирующие методы исследования</a:t>
            </a:r>
            <a:r>
              <a:rPr lang="ru-RU" sz="2400" b="1" dirty="0"/>
              <a:t>, такие как УЗИ, КТ или </a:t>
            </a:r>
            <a:r>
              <a:rPr lang="ru-RU" sz="2400" b="1" dirty="0" smtClean="0"/>
              <a:t>МРТ</a:t>
            </a:r>
          </a:p>
          <a:p>
            <a:r>
              <a:rPr lang="ru-RU" sz="2400" b="1" dirty="0" smtClean="0"/>
              <a:t>Бронхоскопическое </a:t>
            </a:r>
            <a:r>
              <a:rPr lang="ru-RU" sz="2400" b="1" dirty="0"/>
              <a:t>лечение </a:t>
            </a:r>
            <a:r>
              <a:rPr lang="ru-RU" sz="2400" b="1" dirty="0" smtClean="0"/>
              <a:t>показано пациентам с папиллярной </a:t>
            </a:r>
            <a:r>
              <a:rPr lang="ru-RU" sz="2400" b="1" dirty="0"/>
              <a:t>карцинома щитовидной </a:t>
            </a:r>
            <a:r>
              <a:rPr lang="ru-RU" sz="2400" b="1" dirty="0" smtClean="0"/>
              <a:t>железы с </a:t>
            </a:r>
            <a:r>
              <a:rPr lang="ru-RU" sz="2400" b="1" dirty="0"/>
              <a:t>инвазией в </a:t>
            </a:r>
            <a:r>
              <a:rPr lang="ru-RU" sz="2400" b="1" dirty="0" smtClean="0"/>
              <a:t>трахею </a:t>
            </a:r>
          </a:p>
          <a:p>
            <a:r>
              <a:rPr lang="ru-RU" sz="2400" b="1" dirty="0" smtClean="0"/>
              <a:t>Хирургическое лечение и прогноз заболевания напрямую зависит от вышеперечисленных методов диагностики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988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Вывод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81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10779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Jiateng Zhang, MD,∗ Chao Fu, Kefei Cui, and Xiao </a:t>
            </a:r>
            <a:r>
              <a:rPr lang="it-IT" sz="2800" b="1" dirty="0" smtClean="0"/>
              <a:t>Ma</a:t>
            </a:r>
            <a:endParaRPr lang="ru-RU" sz="2800" b="1" dirty="0" smtClean="0"/>
          </a:p>
          <a:p>
            <a:pPr marL="0" indent="0">
              <a:buNone/>
            </a:pPr>
            <a:r>
              <a:rPr lang="en-US" sz="2800" b="1" dirty="0"/>
              <a:t>Papillary thyroid carcinoma with tracheal invasion</a:t>
            </a:r>
          </a:p>
          <a:p>
            <a:pPr marL="0" indent="0">
              <a:buNone/>
            </a:pPr>
            <a:r>
              <a:rPr lang="it-IT" sz="2800" b="1" dirty="0"/>
              <a:t>Medicine (Baltimore). 2019 Sep; 98(38): </a:t>
            </a:r>
            <a:r>
              <a:rPr lang="it-IT" sz="2800" b="1" dirty="0" smtClean="0"/>
              <a:t>e17033</a:t>
            </a:r>
            <a:endParaRPr lang="ru-RU" sz="2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9168" y="386464"/>
            <a:ext cx="9275963" cy="11585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900" b="1" dirty="0" smtClean="0"/>
              <a:t>Литература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88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Папиллярная карцинома щитовидной железы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1800"/>
            <a:ext cx="8596668" cy="46075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Распространенная эндокринная злокачественная опухоль</a:t>
            </a:r>
          </a:p>
          <a:p>
            <a:r>
              <a:rPr lang="ru-RU" sz="2400" b="1" dirty="0"/>
              <a:t>Б</a:t>
            </a:r>
            <a:r>
              <a:rPr lang="ru-RU" sz="2400" b="1" dirty="0" smtClean="0"/>
              <a:t>ольшинство </a:t>
            </a:r>
            <a:r>
              <a:rPr lang="ru-RU" sz="2400" b="1" dirty="0"/>
              <a:t>пациентов имеют благоприятную послеоперационную выживаемость. Уровень смертности </a:t>
            </a:r>
            <a:r>
              <a:rPr lang="ru-RU" sz="2400" b="1" dirty="0" smtClean="0"/>
              <a:t>11</a:t>
            </a:r>
            <a:r>
              <a:rPr lang="ru-RU" sz="2400" b="1" dirty="0"/>
              <a:t>% </a:t>
            </a:r>
            <a:r>
              <a:rPr lang="ru-RU" sz="2400" b="1" dirty="0" smtClean="0"/>
              <a:t>- 17%</a:t>
            </a:r>
          </a:p>
          <a:p>
            <a:r>
              <a:rPr lang="ru-RU" sz="2400" b="1" dirty="0" smtClean="0"/>
              <a:t>Чаще </a:t>
            </a:r>
            <a:r>
              <a:rPr lang="ru-RU" sz="2400" b="1" dirty="0" err="1" smtClean="0"/>
              <a:t>метастазирует</a:t>
            </a:r>
            <a:r>
              <a:rPr lang="ru-RU" sz="2400" b="1" dirty="0" smtClean="0"/>
              <a:t> в </a:t>
            </a:r>
            <a:r>
              <a:rPr lang="ru-RU" sz="2400" b="1" dirty="0"/>
              <a:t>легкие, кости, медиастинальные лимфатические узлы, область таза, головной мозг и </a:t>
            </a:r>
            <a:r>
              <a:rPr lang="ru-RU" sz="2400" b="1" dirty="0" smtClean="0"/>
              <a:t>печень</a:t>
            </a:r>
          </a:p>
          <a:p>
            <a:r>
              <a:rPr lang="ru-RU" sz="2400" b="1" dirty="0" smtClean="0"/>
              <a:t>Реже – инвазия в  трахею (кровотечение </a:t>
            </a:r>
            <a:r>
              <a:rPr lang="ru-RU" sz="2400" b="1" dirty="0"/>
              <a:t>из дыхательных путей и </a:t>
            </a:r>
            <a:r>
              <a:rPr lang="ru-RU" sz="2400" b="1" dirty="0" smtClean="0"/>
              <a:t>обструкция)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962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Распространение </a:t>
            </a:r>
            <a:r>
              <a:rPr lang="ru-RU" sz="2400" b="1" dirty="0"/>
              <a:t>первичной </a:t>
            </a:r>
            <a:r>
              <a:rPr lang="ru-RU" sz="2400" b="1" dirty="0" smtClean="0"/>
              <a:t>карциномы </a:t>
            </a:r>
            <a:r>
              <a:rPr lang="ru-RU" sz="2400" b="1" dirty="0"/>
              <a:t>щитовидной железы за пределы </a:t>
            </a:r>
            <a:r>
              <a:rPr lang="ru-RU" sz="2400" b="1" dirty="0" smtClean="0"/>
              <a:t>ее капсулы в поперечнополосатые </a:t>
            </a:r>
            <a:r>
              <a:rPr lang="ru-RU" sz="2400" b="1" dirty="0"/>
              <a:t>мышцы, трахею, гортань, яремную вену, сонную артерию, пищевод и возвратный гортанный </a:t>
            </a:r>
            <a:r>
              <a:rPr lang="ru-RU" sz="2400" b="1" dirty="0" smtClean="0"/>
              <a:t>нерв</a:t>
            </a:r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80999"/>
            <a:ext cx="8781976" cy="14793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Экстратиреоидное</a:t>
            </a:r>
            <a:r>
              <a:rPr lang="ru-RU" b="1" dirty="0"/>
              <a:t> распространение </a:t>
            </a:r>
            <a:r>
              <a:rPr lang="ru-RU" b="1" dirty="0" smtClean="0"/>
              <a:t>папиллярной карциномы </a:t>
            </a:r>
            <a:r>
              <a:rPr lang="ru-RU" b="1" dirty="0"/>
              <a:t>щитовидной железы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3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Пациентка (61 год) заметила </a:t>
            </a:r>
            <a:r>
              <a:rPr lang="ru-RU" sz="2400" b="1" dirty="0"/>
              <a:t>новообразование на шее 3 года </a:t>
            </a:r>
            <a:r>
              <a:rPr lang="ru-RU" sz="2400" b="1" dirty="0" smtClean="0"/>
              <a:t>назад</a:t>
            </a:r>
          </a:p>
          <a:p>
            <a:r>
              <a:rPr lang="ru-RU" sz="2400" b="1" dirty="0" smtClean="0"/>
              <a:t>В течение последнего года отмечает кровохарканье </a:t>
            </a:r>
          </a:p>
          <a:p>
            <a:r>
              <a:rPr lang="ru-RU" sz="2400" b="1" dirty="0" smtClean="0"/>
              <a:t>В течение последнего месяца  </a:t>
            </a:r>
            <a:r>
              <a:rPr lang="ru-RU" sz="2400" b="1" dirty="0"/>
              <a:t>физическое состояние чрезвычайно </a:t>
            </a:r>
            <a:r>
              <a:rPr lang="ru-RU" sz="2400" b="1" dirty="0" smtClean="0"/>
              <a:t>ухудшилось, </a:t>
            </a:r>
            <a:r>
              <a:rPr lang="ru-RU" sz="2400" b="1" dirty="0"/>
              <a:t>появились проблемы с </a:t>
            </a:r>
            <a:r>
              <a:rPr lang="ru-RU" sz="2400" b="1" dirty="0" smtClean="0"/>
              <a:t>дыханием</a:t>
            </a:r>
          </a:p>
          <a:p>
            <a:r>
              <a:rPr lang="ru-RU" sz="2400" b="1" dirty="0" smtClean="0"/>
              <a:t>За 3 года образование на шее увеличилось</a:t>
            </a:r>
          </a:p>
          <a:p>
            <a:r>
              <a:rPr lang="ru-RU" sz="2400" b="1" dirty="0" smtClean="0"/>
              <a:t>Ранее за помощью не обращалась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</a:t>
            </a:r>
            <a:r>
              <a:rPr lang="en-US" b="1" dirty="0" err="1" smtClean="0"/>
              <a:t>namnesis</a:t>
            </a:r>
            <a:r>
              <a:rPr lang="en-US" b="1" dirty="0" smtClean="0"/>
              <a:t> </a:t>
            </a:r>
            <a:r>
              <a:rPr lang="en-US" b="1" dirty="0"/>
              <a:t>vitae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3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326" y="1665224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 проекции левой доли </a:t>
            </a:r>
            <a:r>
              <a:rPr lang="ru-RU" sz="2400" b="1" dirty="0"/>
              <a:t>щитовидной железы твердое образование диаметром </a:t>
            </a:r>
            <a:r>
              <a:rPr lang="ru-RU" sz="2400" b="1" dirty="0" smtClean="0"/>
              <a:t>около 2 см </a:t>
            </a:r>
            <a:r>
              <a:rPr lang="ru-RU" sz="2400" b="1" dirty="0"/>
              <a:t>с нечеткими </a:t>
            </a:r>
            <a:r>
              <a:rPr lang="ru-RU" sz="2400" b="1" dirty="0" smtClean="0"/>
              <a:t>границами, безболезненное при пальпации, смещается при глотании</a:t>
            </a:r>
          </a:p>
          <a:p>
            <a:r>
              <a:rPr lang="ru-RU" sz="2400" b="1" dirty="0" smtClean="0"/>
              <a:t>Увеличенных </a:t>
            </a:r>
            <a:r>
              <a:rPr lang="ru-RU" sz="2400" b="1" dirty="0"/>
              <a:t>шейных лимфатических узлов не </a:t>
            </a:r>
            <a:r>
              <a:rPr lang="ru-RU" sz="2400" b="1" dirty="0" smtClean="0"/>
              <a:t>отмечено</a:t>
            </a:r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Status </a:t>
            </a:r>
            <a:r>
              <a:rPr lang="en-US" b="1" dirty="0" err="1"/>
              <a:t>localis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УЗИ щитовидной железы. Образование левой доли щитовидной железы </a:t>
            </a:r>
            <a:r>
              <a:rPr lang="en-US" b="1" dirty="0" smtClean="0"/>
              <a:t>TI-RADS</a:t>
            </a:r>
            <a:r>
              <a:rPr lang="ru-RU" b="1" dirty="0"/>
              <a:t> </a:t>
            </a:r>
            <a:r>
              <a:rPr lang="ru-RU" b="1" dirty="0" smtClean="0"/>
              <a:t>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570" y="1499480"/>
            <a:ext cx="7192430" cy="2769422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463" y="4092648"/>
            <a:ext cx="3594538" cy="27653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455" y="1765738"/>
            <a:ext cx="4537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Солидное образование неправильной формы, гетерогенной структуры, </a:t>
            </a:r>
            <a:r>
              <a:rPr lang="ru-RU" sz="2400" b="1" dirty="0" err="1" smtClean="0"/>
              <a:t>гипоэхогенное</a:t>
            </a:r>
            <a:r>
              <a:rPr lang="ru-RU" sz="2400" b="1" dirty="0" smtClean="0"/>
              <a:t>, с нечеткими неровными контурами</a:t>
            </a:r>
            <a:r>
              <a:rPr lang="ru-RU" sz="2400" b="1" dirty="0"/>
              <a:t>, размером 2,8 × 1,8 × 1,9 </a:t>
            </a:r>
            <a:r>
              <a:rPr lang="ru-RU" sz="2400" b="1" dirty="0" smtClean="0"/>
              <a:t>см, окружающее трахею</a:t>
            </a:r>
            <a:endParaRPr lang="ru-RU" sz="24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Точечные </a:t>
            </a:r>
            <a:r>
              <a:rPr lang="ru-RU" sz="2400" b="1" dirty="0" err="1" smtClean="0"/>
              <a:t>кальцинаты</a:t>
            </a:r>
            <a:r>
              <a:rPr lang="ru-RU" sz="2400" b="1" dirty="0" smtClean="0"/>
              <a:t> с </a:t>
            </a:r>
            <a:r>
              <a:rPr lang="ru-RU" sz="2400" b="1" dirty="0" err="1" smtClean="0"/>
              <a:t>эхотенью</a:t>
            </a:r>
            <a:endParaRPr lang="ru-RU" sz="24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При ЦДК локусы кровотока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18077" y="6260688"/>
            <a:ext cx="1639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ЦДК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8266" y="3436688"/>
            <a:ext cx="1639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В-режим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43703"/>
            <a:ext cx="9927562" cy="3338143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КТ щитовидной железы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7334" y="5144686"/>
            <a:ext cx="9175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A</a:t>
            </a:r>
            <a:r>
              <a:rPr lang="ru-RU" sz="2400" b="1" dirty="0"/>
              <a:t> </a:t>
            </a:r>
            <a:r>
              <a:rPr lang="ru-RU" sz="2400" b="1" dirty="0" smtClean="0"/>
              <a:t>-</a:t>
            </a:r>
            <a:r>
              <a:rPr lang="ru-RU" sz="2400" b="1" dirty="0"/>
              <a:t> </a:t>
            </a:r>
            <a:r>
              <a:rPr lang="ru-RU" sz="2400" b="1" dirty="0" smtClean="0"/>
              <a:t>аксиальная проекция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В -</a:t>
            </a:r>
            <a:r>
              <a:rPr lang="ru-RU" sz="2400" b="1" dirty="0"/>
              <a:t> </a:t>
            </a:r>
            <a:r>
              <a:rPr lang="ru-RU" sz="2400" b="1" dirty="0" smtClean="0"/>
              <a:t>сагиттальная проекция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C</a:t>
            </a:r>
            <a:r>
              <a:rPr lang="ru-RU" sz="2400" b="1" dirty="0"/>
              <a:t> </a:t>
            </a:r>
            <a:r>
              <a:rPr lang="ru-RU" sz="2400" b="1" dirty="0" smtClean="0"/>
              <a:t>– коронарная проекция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73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11" y="1497059"/>
            <a:ext cx="5160579" cy="5173480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Бронхоскопия. </a:t>
            </a:r>
            <a:r>
              <a:rPr lang="ru-RU" b="1" dirty="0" err="1" smtClean="0"/>
              <a:t>Трахеостеноз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1338" y="3132083"/>
            <a:ext cx="4761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Новообразование </a:t>
            </a:r>
            <a:r>
              <a:rPr lang="ru-RU" sz="2400" b="1" dirty="0" err="1" smtClean="0"/>
              <a:t>инвагинирует</a:t>
            </a:r>
            <a:r>
              <a:rPr lang="ru-RU" sz="2400" b="1" dirty="0" smtClean="0"/>
              <a:t> в просвет верхней трети трахеи</a:t>
            </a:r>
          </a:p>
        </p:txBody>
      </p:sp>
    </p:spTree>
    <p:extLst>
      <p:ext uri="{BB962C8B-B14F-4D97-AF65-F5344CB8AC3E}">
        <p14:creationId xmlns:p14="http://schemas.microsoft.com/office/powerpoint/2010/main" val="4155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607" y="2152713"/>
            <a:ext cx="6415936" cy="3665103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344424"/>
            <a:ext cx="8878146" cy="1320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Гистологическое исследование </a:t>
            </a:r>
            <a:r>
              <a:rPr lang="ru-RU" b="1" dirty="0" smtClean="0"/>
              <a:t>новообразования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4910" y="2815559"/>
            <a:ext cx="47716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/>
              <a:t>папиллярно-инфильтративное разрастание собственной пластинки </a:t>
            </a:r>
            <a:r>
              <a:rPr lang="ru-RU" sz="2400" b="1" dirty="0" err="1"/>
              <a:t>перстнетрахеальной</a:t>
            </a:r>
            <a:r>
              <a:rPr lang="ru-RU" sz="2400" b="1" dirty="0"/>
              <a:t> слизистой </a:t>
            </a:r>
            <a:r>
              <a:rPr lang="ru-RU" sz="2400" b="1" dirty="0" smtClean="0"/>
              <a:t>оболочки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54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6178</TotalTime>
  <Words>690</Words>
  <Application>Microsoft Office PowerPoint</Application>
  <PresentationFormat>Широкоэкранный</PresentationFormat>
  <Paragraphs>73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Trebuchet MS</vt:lpstr>
      <vt:lpstr>Wingdings</vt:lpstr>
      <vt:lpstr>Wingdings 3</vt:lpstr>
      <vt:lpstr>Аспект</vt:lpstr>
      <vt:lpstr>Папиллярная карцинома щитовидной железы с инвазией в трахею</vt:lpstr>
      <vt:lpstr>Папиллярная карцинома щитовидной железы</vt:lpstr>
      <vt:lpstr>Экстратиреоидное распространение папиллярной карциномы щитовидной железы</vt:lpstr>
      <vt:lpstr>Аnamnesis vitae </vt:lpstr>
      <vt:lpstr>Status localis </vt:lpstr>
      <vt:lpstr>УЗИ щитовидной железы. Образование левой доли щитовидной железы TI-RADS 5 </vt:lpstr>
      <vt:lpstr>КТ щитовидной железы</vt:lpstr>
      <vt:lpstr>Бронхоскопия. Трахеостеноз</vt:lpstr>
      <vt:lpstr>Гистологическое исследование новообразования</vt:lpstr>
      <vt:lpstr>ПЭТ-КТ щитовидной железы </vt:lpstr>
      <vt:lpstr>Лечение </vt:lpstr>
      <vt:lpstr>Результаты лечения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Папиллярная карцинома щитовидной железы с инвазией в трахею</dc:title>
  <dc:creator>79082</dc:creator>
  <cp:lastModifiedBy>79082</cp:lastModifiedBy>
  <cp:revision>21</cp:revision>
  <dcterms:created xsi:type="dcterms:W3CDTF">2022-05-21T04:00:18Z</dcterms:created>
  <dcterms:modified xsi:type="dcterms:W3CDTF">2022-05-26T11:22:23Z</dcterms:modified>
</cp:coreProperties>
</file>