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811120832118198E-2"/>
          <c:y val="3.5731622198413846E-3"/>
          <c:w val="0.49664856129094975"/>
          <c:h val="0.90306063041169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Lbls>
            <c:dLbl>
              <c:idx val="3"/>
              <c:layout>
                <c:manualLayout>
                  <c:x val="1.4039017692232916E-2"/>
                  <c:y val="9.548244207917741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Ординатра</c:v>
                </c:pt>
                <c:pt idx="1">
                  <c:v>Участковый терапевт</c:v>
                </c:pt>
                <c:pt idx="2">
                  <c:v>Не определились</c:v>
                </c:pt>
                <c:pt idx="3">
                  <c:v>Уезжают в другой регион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146</c:v>
                </c:pt>
                <c:pt idx="1">
                  <c:v>110</c:v>
                </c:pt>
                <c:pt idx="2">
                  <c:v>114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556709925148248"/>
          <c:y val="3.7456967133962626E-2"/>
          <c:w val="0.44356870321765335"/>
          <c:h val="0.280739016121474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договор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Ординатура</c:v>
                </c:pt>
                <c:pt idx="1">
                  <c:v>Уч.терапевт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</c:v>
                </c:pt>
                <c:pt idx="1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 договора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Ординатура</c:v>
                </c:pt>
                <c:pt idx="1">
                  <c:v>Уч.терапевт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57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558400"/>
        <c:axId val="19559936"/>
      </c:barChart>
      <c:catAx>
        <c:axId val="19558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9559936"/>
        <c:crosses val="autoZero"/>
        <c:auto val="1"/>
        <c:lblAlgn val="ctr"/>
        <c:lblOffset val="100"/>
        <c:noMultiLvlLbl val="0"/>
      </c:catAx>
      <c:valAx>
        <c:axId val="19559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558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530268716581348"/>
          <c:y val="2.4872592503966794E-2"/>
          <c:w val="0.42606887458848353"/>
          <c:h val="0.1780769017117756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Направление ординатуры</a:t>
            </a:r>
            <a:endParaRPr lang="ru-RU" dirty="0"/>
          </a:p>
        </c:rich>
      </c:tx>
      <c:layout>
        <c:manualLayout>
          <c:xMode val="edge"/>
          <c:yMode val="edge"/>
          <c:x val="0.42592775018892365"/>
          <c:y val="1.162874454730915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Лист1!$A$2:$A$22</c:f>
              <c:strCache>
                <c:ptCount val="21"/>
                <c:pt idx="0">
                  <c:v>Терапия</c:v>
                </c:pt>
                <c:pt idx="1">
                  <c:v>Хирургия</c:v>
                </c:pt>
                <c:pt idx="2">
                  <c:v>ССХ</c:v>
                </c:pt>
                <c:pt idx="3">
                  <c:v>Офтальмология</c:v>
                </c:pt>
                <c:pt idx="4">
                  <c:v>Радиология</c:v>
                </c:pt>
                <c:pt idx="5">
                  <c:v>Анестезиология</c:v>
                </c:pt>
                <c:pt idx="6">
                  <c:v>Неврология</c:v>
                </c:pt>
                <c:pt idx="7">
                  <c:v>Эндокринология</c:v>
                </c:pt>
                <c:pt idx="8">
                  <c:v>Кардиология</c:v>
                </c:pt>
                <c:pt idx="9">
                  <c:v>Фтизиатрия</c:v>
                </c:pt>
                <c:pt idx="10">
                  <c:v>Акушерство</c:v>
                </c:pt>
                <c:pt idx="11">
                  <c:v>Патанатомия</c:v>
                </c:pt>
                <c:pt idx="12">
                  <c:v>СМЭ</c:v>
                </c:pt>
                <c:pt idx="13">
                  <c:v>Травматология</c:v>
                </c:pt>
                <c:pt idx="14">
                  <c:v>Психиатрия</c:v>
                </c:pt>
                <c:pt idx="15">
                  <c:v>Инфекц.болезни</c:v>
                </c:pt>
                <c:pt idx="16">
                  <c:v>Дерматология</c:v>
                </c:pt>
                <c:pt idx="17">
                  <c:v>ЛОР</c:v>
                </c:pt>
                <c:pt idx="18">
                  <c:v>Онкология</c:v>
                </c:pt>
                <c:pt idx="19">
                  <c:v>Рентгенология</c:v>
                </c:pt>
                <c:pt idx="20">
                  <c:v>Нейрохирургия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10</c:v>
                </c:pt>
                <c:pt idx="1">
                  <c:v>18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32</c:v>
                </c:pt>
                <c:pt idx="6">
                  <c:v>9</c:v>
                </c:pt>
                <c:pt idx="7">
                  <c:v>3</c:v>
                </c:pt>
                <c:pt idx="8">
                  <c:v>8</c:v>
                </c:pt>
                <c:pt idx="9">
                  <c:v>3</c:v>
                </c:pt>
                <c:pt idx="10">
                  <c:v>19</c:v>
                </c:pt>
                <c:pt idx="11">
                  <c:v>2</c:v>
                </c:pt>
                <c:pt idx="12">
                  <c:v>4</c:v>
                </c:pt>
                <c:pt idx="13">
                  <c:v>9</c:v>
                </c:pt>
                <c:pt idx="14">
                  <c:v>5</c:v>
                </c:pt>
                <c:pt idx="15">
                  <c:v>4</c:v>
                </c:pt>
                <c:pt idx="16">
                  <c:v>3</c:v>
                </c:pt>
                <c:pt idx="17">
                  <c:v>3</c:v>
                </c:pt>
                <c:pt idx="18">
                  <c:v>5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614720"/>
        <c:axId val="19624704"/>
      </c:barChart>
      <c:catAx>
        <c:axId val="19614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9624704"/>
        <c:crosses val="autoZero"/>
        <c:auto val="1"/>
        <c:lblAlgn val="ctr"/>
        <c:lblOffset val="100"/>
        <c:noMultiLvlLbl val="0"/>
      </c:catAx>
      <c:valAx>
        <c:axId val="19624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614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923" y="2286000"/>
            <a:ext cx="8382000" cy="1600200"/>
          </a:xfrm>
        </p:spPr>
        <p:txBody>
          <a:bodyPr/>
          <a:lstStyle/>
          <a:p>
            <a:r>
              <a:rPr lang="ru-RU" alt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Итоги ярмарки вакансий 2017-2018 учебного года</a:t>
            </a:r>
            <a:endParaRPr lang="ru-RU" altLang="ru-RU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95708" y="200747"/>
            <a:ext cx="562362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dirty="0" smtClean="0">
                <a:solidFill>
                  <a:srgbClr val="002060"/>
                </a:solidFill>
              </a:rPr>
              <a:t>ФЕДЕРАЛЬНОЕ </a:t>
            </a:r>
            <a:r>
              <a:rPr lang="ru-RU" sz="1200" dirty="0">
                <a:solidFill>
                  <a:srgbClr val="002060"/>
                </a:solidFill>
              </a:rPr>
              <a:t>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</a:t>
            </a:r>
          </a:p>
          <a:p>
            <a:r>
              <a:rPr lang="ru-RU" sz="1200" dirty="0">
                <a:solidFill>
                  <a:srgbClr val="002060"/>
                </a:solidFill>
              </a:rPr>
              <a:t> 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ЛЕЧЕБНЫЙ </a:t>
            </a:r>
            <a:r>
              <a:rPr lang="ru-RU" sz="1200" dirty="0" smtClean="0">
                <a:solidFill>
                  <a:srgbClr val="002060"/>
                </a:solidFill>
              </a:rPr>
              <a:t>ФАКУЛЬТЕТ</a:t>
            </a:r>
            <a:endParaRPr lang="ru-RU" altLang="ru-RU" sz="1200" i="1" kern="0" dirty="0" smtClean="0">
              <a:solidFill>
                <a:srgbClr val="002060"/>
              </a:solidFill>
              <a:cs typeface="Tahom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07523" y="5231423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Декан Газенкампф А.А.</a:t>
            </a:r>
            <a:endParaRPr lang="ru-RU" altLang="ru-RU" sz="1800" i="1" kern="0" dirty="0" smtClean="0">
              <a:solidFill>
                <a:srgbClr val="002060"/>
              </a:solidFill>
              <a:cs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35823" y="6172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dirty="0" smtClean="0">
                <a:solidFill>
                  <a:srgbClr val="002060"/>
                </a:solidFill>
              </a:rPr>
              <a:t>11 апреля 2018г.</a:t>
            </a:r>
            <a:endParaRPr lang="ru-RU" altLang="ru-RU" sz="1200" i="1" kern="0" dirty="0" smtClean="0">
              <a:solidFill>
                <a:srgbClr val="002060"/>
              </a:solidFill>
              <a:cs typeface="Tahoma" pitchFamily="34" charset="0"/>
            </a:endParaRPr>
          </a:p>
        </p:txBody>
      </p:sp>
      <p:pic>
        <p:nvPicPr>
          <p:cNvPr id="8" name="Picture 2" descr="C:\Users\gazenkampfaa\Documents\ДЕКАНАТ\Деканат_новая_эра\Разное\ЛОГОТИП\Новый рисунок (7)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08" y="35885"/>
            <a:ext cx="1836735" cy="101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1"/>
            <a:ext cx="1453885" cy="146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93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011551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599766"/>
              </p:ext>
            </p:extLst>
          </p:nvPr>
        </p:nvGraphicFramePr>
        <p:xfrm>
          <a:off x="4860032" y="4797152"/>
          <a:ext cx="4104456" cy="1698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8405"/>
                <a:gridCol w="1266051"/>
              </a:tblGrid>
              <a:tr h="42452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</a:rPr>
                        <a:t>Ординатура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146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452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Участковый терапевт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452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Не определились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114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452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Уезжают в другой регион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12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193042"/>
              </p:ext>
            </p:extLst>
          </p:nvPr>
        </p:nvGraphicFramePr>
        <p:xfrm>
          <a:off x="251520" y="908720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29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899850"/>
              </p:ext>
            </p:extLst>
          </p:nvPr>
        </p:nvGraphicFramePr>
        <p:xfrm>
          <a:off x="0" y="188640"/>
          <a:ext cx="889248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105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zenkampfaa\Documents\ДЕКАНАТ\Деканат_новая_эра\Разное\ЛОГОТИП\Новый рисунок (7)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2" y="1070019"/>
            <a:ext cx="9127767" cy="505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174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53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Итоги ярмарки вакансий 2017-2018 учебного года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Лектор</cp:lastModifiedBy>
  <cp:revision>9</cp:revision>
  <dcterms:created xsi:type="dcterms:W3CDTF">2018-04-10T07:24:49Z</dcterms:created>
  <dcterms:modified xsi:type="dcterms:W3CDTF">2018-04-11T04:30:59Z</dcterms:modified>
</cp:coreProperties>
</file>