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86" r:id="rId19"/>
    <p:sldId id="287" r:id="rId20"/>
    <p:sldId id="288" r:id="rId21"/>
    <p:sldId id="291" r:id="rId22"/>
    <p:sldId id="292" r:id="rId23"/>
    <p:sldId id="293" r:id="rId24"/>
    <p:sldId id="294" r:id="rId25"/>
    <p:sldId id="289" r:id="rId26"/>
    <p:sldId id="273" r:id="rId27"/>
    <p:sldId id="274" r:id="rId28"/>
    <p:sldId id="275" r:id="rId29"/>
    <p:sldId id="276" r:id="rId30"/>
    <p:sldId id="277" r:id="rId31"/>
    <p:sldId id="278" r:id="rId32"/>
    <p:sldId id="281" r:id="rId33"/>
    <p:sldId id="279" r:id="rId34"/>
    <p:sldId id="280" r:id="rId35"/>
    <p:sldId id="282" r:id="rId36"/>
    <p:sldId id="283" r:id="rId37"/>
    <p:sldId id="284" r:id="rId38"/>
    <p:sldId id="285" r:id="rId39"/>
    <p:sldId id="290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8" r:id="rId49"/>
    <p:sldId id="303" r:id="rId50"/>
    <p:sldId id="304" r:id="rId51"/>
    <p:sldId id="305" r:id="rId52"/>
    <p:sldId id="306" r:id="rId53"/>
    <p:sldId id="307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137CF-4B15-42E5-9315-C9C318FAA9C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850C-19B4-4522-9D4E-5EAFCFDA1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2850C-19B4-4522-9D4E-5EAFCFDA188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17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учреждение высшего профессионального образования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«Красноярский государственный медицинский университет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имени профессора В. Ф.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травматологии, ортопедии и нейрохирургии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курсом ПО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кафедры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ДМН, Профессор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Шнякин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</a:t>
            </a:r>
          </a:p>
          <a:p>
            <a:pPr marL="0" indent="0" algn="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Кафедральный руководитель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ДМН, Профессор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Гатиатулин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Равиль Рафаилович </a:t>
            </a:r>
          </a:p>
          <a:p>
            <a:pPr marL="0" indent="0" algn="ctr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выездной практике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г.Канск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09.01.2024 - 31.01.2024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Кл. ординатор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обучения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Жулин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Николаевич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Краткий обзор обращений: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Переломы костей нижних конечностей: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un9-78.userapi.com/impg/0X1x_U5e7t1SaVWZdblVXtYkpGh_BGsYlZAMjA/rFa7XdWcz5s.jpg?size=2560x1920&amp;quality=95&amp;sign=745d1dada92fd722b4adab8122ed2fe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1749"/>
            <a:ext cx="691276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4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58.userapi.com/impg/ykk2Wj9doscHIlcZuwxeqj0JKVO0uahfBDsaTw/XRXEZPGjtuk.jpg?size=1620x2160&amp;quality=95&amp;sign=0ac56c8d3b088944c0bd924f756119f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" y="476672"/>
            <a:ext cx="432047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0.userapi.com/impg/qO_Hch8O5FHIbWkdJbJIBg9temV_2N6SsOys7g/simkIxD5lmI.jpg?size=1620x2160&amp;quality=95&amp;sign=d59dd106a4f8d4afff599219ecf3406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1"/>
            <a:ext cx="432048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0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56.userapi.com/impg/rrIXie40gbvyG6QIaQRvVEr8t8ifoYzY-tDq9g/98SX6TJBnU4.jpg?size=1620x2160&amp;quality=95&amp;sign=17422288af8d1fd29f78e5029a02ad00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/>
          <a:stretch/>
        </p:blipFill>
        <p:spPr bwMode="auto">
          <a:xfrm>
            <a:off x="1187624" y="-1"/>
            <a:ext cx="6120680" cy="683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540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58.userapi.com/impg/wVhpjtdXy_4VynA4CTeSYiMWIIhbZJU15drNBA/NbYWn6StgUw.jpg?size=1620x2160&amp;quality=95&amp;sign=0e2b42445d9eb5aa44e046343e9b270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68.userapi.com/impg/Nl6FJ7F0zP7F3kuedx9i7SfWXC2FLX26bvnb2g/R-Cp3Eo2uKI.jpg?size=1620x2160&amp;quality=95&amp;sign=f5b22ad2e245e1a73d1fb4aebd926ba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0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76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46.userapi.com/impg/5FDNLVanr-DYcoO9Xvxz3xpCTbl7AJEYDxlUTA/nGjzZ4rK-EE.jpg?size=2560x1920&amp;quality=95&amp;sign=2da391e2dc75428dc3448496e057f45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59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10.userapi.com/impg/4026pSZ3A3DeYgH-WqEdFcqGdCIUkqwZ1my3vw/vnmnM5ichc4.jpg?size=1620x2160&amp;quality=95&amp;sign=2f642a31ac7927208b6e898b958b953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1"/>
            <a:ext cx="5112568" cy="6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85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967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Пациент Н. 54 года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Жалобы: на боль в н/3 голени, нарушение опорной функции правой нижней конечности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An.mor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со слов травма бытовая, упал с лестницы на даче, после чего появились вышеуказанные жалобы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An.vt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Перенесенные заболевания отрицает,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аллергологический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анамнез не отягощен, Гемотрансфузии отрицает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St.loc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.: Пациент перемещается самостоятельно при помощи костылей, без опоры на правую нижнюю конечность. Кожа правой нижней конечность без механических и иных повреждения. Конечность в н/3 голени визуально деформирована, при перекладывании на кушетку видимая патологическая подвижность, ощущение крепитации отломков, осевая нагрузка положительная. Движения в смежных суставах ограничены из-за усиления боли в голени. Чувствительность, кровоснабжение стоп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схранены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Выполнено: Осмотр; Рентгенография костей правой голени в 2х проекциях: винтообразный перелом н/3 большеберцовой кости со смещением, перелом в/3 и н/3 малоберцовой кости со смещением; Госпитализация пациента. В условиях палаты после обработки рук хирурга и опер поля 2х кратно растворами антисептиков под М/А р-ра Новокаина 1% - 10мл, через правую пяточную кость проведена спица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Киршнера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контроль на гемостаз, а/с повязка. Конечность уложена на шину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Беллера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 спицу смонтировано скелетное вытяжение с грузом 7кг.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Планируется оперативное лечение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9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60.userapi.com/impg/i5jL3FRrf9r8M1OApHlKtzRzgWWyg6JvTKVODg/oYQLvjphifQ.jpg?size=1620x2160&amp;quality=95&amp;sign=b1ee3441e938c604a30f1cb9d4a302f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626514" cy="61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48.userapi.com/impg/kwUh9EvKtSs1zhniu8dDkP8eWw-7vrOcQZqFag/pVPk1eB0EBY.jpg?size=1620x2160&amp;quality=95&amp;sign=e8c3ff8f8d9ff3b23d55c29e376c7c2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81" y="188639"/>
            <a:ext cx="4523119" cy="60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1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70.userapi.com/impg/Q-6FB1Q_lz6damnpZijpgGhWBxd5WDrUgUTlVw/BiaijGbZXsQ.jpg?size=1620x2160&amp;quality=95&amp;sign=2077e04a075082fd05293d3fd9ea071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47" y="188640"/>
            <a:ext cx="4842537" cy="645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5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un9-74.userapi.com/impg/sIA6FS3-Qb8L-b_ILmYZwZ7Pio8KV7y07KGaCQ/0g52qSRJl3I.jpg?size=1620x2160&amp;quality=95&amp;sign=48550fa3456f21865a8421ca2cf98be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1"/>
            <a:ext cx="4968552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хирургического отделения №2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травматологического пункта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Режим работы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Переломы костей н. конечностей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Переломы костей в.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онечностей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Переломы костей таза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Ожоги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Обморожения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Ортопедия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45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18.userapi.com/impg/XHPIvidVBF6nWSl59o45VUYOrOyw_cydrifeLQ/bYC6dPhv7rA.jpg?size=1620x2160&amp;quality=95&amp;sign=f63563bf6fa71c63184bce9d3d38a77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" y="548680"/>
            <a:ext cx="432047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sun9-64.userapi.com/impg/zbu1GbjQKFtBW-5N98bswyU_hTmPEP4XFEjh7w/uUakMe1PydY.jpg?size=1620x2160&amp;quality=95&amp;sign=52ad8d84db793648349756f0df45e8e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4684"/>
            <a:ext cx="426647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579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70.userapi.com/impg/4WeJXwghIrO6WIhxYvvqcDNY2Hv_bIjTBqjI8A/3P3RCoMIaH0.jpg?size=1620x2160&amp;quality=95&amp;sign=2cf52fd04fcd7f1517452662b371ac5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844153" cy="64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5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78.userapi.com/impg/Mv5o-uFcbQnhl86BgGFB-Yiisr7SvOp0rpZwlA/UkiizxWFZ5I.jpg?size=2560x1920&amp;quality=95&amp;sign=8c94599a0fe6303724d68699dfb5816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496944" cy="63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65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un9-18.userapi.com/impg/iEk4ixVfX1CCWrmq1q9i7-oeQo8rCRxwVxL1AA/COx9YMmVlGY.jpg?size=1620x2160&amp;quality=95&amp;sign=81d6626162d7894d477261823760efe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968552" cy="66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63.userapi.com/impg/JLTgET-CzoGe-AWeaXwvMMZDmsfbaRlgjhBuYA/l0kGUyWj5RE.jpg?size=2560x1920&amp;quality=95&amp;sign=32299f70caf80b38686df1c50ad46f4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0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73.userapi.com/impg/Cxw96kOULrtbUHQ1UB8VJ_XEqEm-Z57EUd3VlQ/O0EEcLbrWxQ.jpg?size=1620x2160&amp;quality=95&amp;sign=d53641981586cf00d1b106a53327b3b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95" y="116632"/>
            <a:ext cx="491454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00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Переломы верхней конечности: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sun9-20.userapi.com/impg/JIL_dL3rHW_z8c8oA5PYQ2jBvSnx-K1gBRalJw/HrPJGNQckoU.jpg?size=1620x2160&amp;quality=95&amp;sign=df72871de2a9e472b64d169a1ce9ec4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4"/>
            <a:ext cx="4054933" cy="540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52.userapi.com/impg/l4JINn5su5Rpm-FrWeiRSAEGhkqoJE1n0qsiog/13SOHEb_g_o.jpg?size=1620x2160&amp;quality=95&amp;sign=811827e8eb6663348eedca354a5c5a1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4509900" y="1055294"/>
            <a:ext cx="4471784" cy="54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33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un9-44.userapi.com/impg/AkIhG26Eq4t1hsIBLFM0wNMuUbRYFicWO29lHw/umNlcPBZM1U.jpg?size=1620x2160&amp;quality=95&amp;sign=ee9d78c4dfdcb875c74d70204c86aa3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/>
          <a:stretch/>
        </p:blipFill>
        <p:spPr bwMode="auto">
          <a:xfrm>
            <a:off x="1691680" y="260648"/>
            <a:ext cx="5184576" cy="59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2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47.userapi.com/impg/YvbI4-wMELKnF_KHEf_x-ZCz_FOnlbHURpHZZg/AwACoGFgNKk.jpg?size=1620x2160&amp;quality=95&amp;sign=4f672cc3f6968af3f4b49d16c14d050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42849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57.userapi.com/impg/F7KSpiieHbog8I4zu2t76-Vnnhoq_ds2ZqWzbA/70kuxeJCIB8.jpg?size=1620x2160&amp;quality=95&amp;sign=494006e8e5c4704293b10aed7fc5f97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5140"/>
            <a:ext cx="4428493" cy="59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26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79.userapi.com/impg/zafa-o21jKO51UdeUrGekCuXsnyXRXU0CrLGVQ/RuJu1qMNns0.jpg?size=2560x1920&amp;quality=95&amp;sign=34bd0646b657ba9796f6ec153c39b99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616642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12.userapi.com/impg/W_35cDAQP0I8ZTuPK0MLHxjPWRFqL7xmtah33g/wh-Vy_Mkq0k.jpg?size=2560x1920&amp;quality=95&amp;sign=5c596f110ee76ec1452c01592218dd7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457199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74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травматологического центра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г.Канск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Хирургическое отделение №2: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своей структуре имеет 12 палат, 50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койко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/мест,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сестринских поста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63.userapi.com/impg/f9CLH4ddFXZXWWT_xcrIeQJFlMLDcCF40SUZcw/Ml5kVy22kn0.jpg?size=1620x2160&amp;quality=95&amp;sign=b5e7f46b2445baeb71c1975bcfc7977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342262"/>
            <a:ext cx="2232247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7.userapi.com/impg/fQX1EsNceFZfTtzNQvxxDC7bVheGLoJYXogoMw/mLFc1DwQE4Q.jpg?size=1620x2160&amp;quality=95&amp;sign=e423ad0b2b42c54ff7e7e200372c840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18193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67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un9-76.userapi.com/impg/N9fsJGuP5I8K-YxjtnyyokDPE1r5zEYpIUihaQ/Wdcwj6sbiTM.jpg?size=1620x2160&amp;quality=95&amp;sign=e9f6e50525a23566c9009a33d412386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4824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79.userapi.com/impg/-KzfO7BrN900RjVJ98R2q93FVM7eIWIfI-t56g/rimSclKU89c.jpg?size=1620x2160&amp;quality=95&amp;sign=9b56c4a6a784a16343f7f6a05e503ae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0668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76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29.userapi.com/impg/cBoOrPaVbLF1PeOTHlQJq8UlPpPK9pggIPWiOg/gm1zYygdFC8.jpg?size=1620x2160&amp;quality=95&amp;sign=54e67dd2952fc091a3a48873a58d3cb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32047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23.userapi.com/impg/bxPA72uj28xJ3jl3G3mDtpijWsizKjAbg2G2pg/5kikiNiEWp8.jpg?size=1620x2160&amp;quality=95&amp;sign=d5d27a68a3076fc84871908579e5f06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95" y="692696"/>
            <a:ext cx="432047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0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Пациент Н. 4 года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Жалобы на боль в н/3 правого предплечья, деформацию там же</a:t>
            </a:r>
          </a:p>
          <a:p>
            <a:pPr marL="0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слов катался на коньках, упал, после чего появились вышеуказанные жалобы</a:t>
            </a:r>
          </a:p>
          <a:p>
            <a:pPr marL="0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loc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Правая верхняя конечность в вынужденном положении. Кожные покровы конечности без механических повреждений, чистые. Видимая угловая деформация н/3 предплечья, крепитация костных отломков при перемещении конечности. Осевая нагрузка положительна. Движения в смежных суставах ограничены из-за боли. Чувствительность, кровоснабжение пальцев кистей сохранены.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Выполнено: Осмотр, Рентгенография: перелом обеих костей правого предплечья со смещением, обезболивание, Закрытая ручная репозиция (угловое смещение устранено, захождение отломков сохраняется), направление в КМКБ №20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г.Красноярск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31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37.userapi.com/impg/P_cGNYFkE-HNC0KwR81HttLSBCP3btdUK36zvg/BMxqYQHCyas.jpg?size=2560x1920&amp;quality=95&amp;sign=b3c57b6f5a0855d77798cd5b975a005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1" y="332656"/>
            <a:ext cx="7992888" cy="59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99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56.userapi.com/impg/TXxynNxOb879YdAmTks-mcNH2rOEM2wHxJb3pA/xDcCMM48oiw.jpg?size=2560x1920&amp;quality=95&amp;sign=36142d431dad10b595ef36e3615ee91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68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45.userapi.com/impg/VyeUYa6roFlqAyWy3eSmZA2LsmYf1DVMErih5w/2gyCdvvdGYY.jpg?size=1620x2160&amp;quality=95&amp;sign=42644df5cdc356e0d2af1ae26772ace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4664"/>
            <a:ext cx="432048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10.userapi.com/impg/hNzCoOzylrkVMCbrBLXCoPr4CAHN3DtkM5nVOg/s-J0fOJFwbQ.jpg?size=1620x2160&amp;quality=95&amp;sign=69c6662be0d87ab995c3ab9d842c39f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04663"/>
            <a:ext cx="4320481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70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78.userapi.com/impg/f_-2F23CZghVeckVMxL0Q4YhE3WmuKK19dk9pQ/A7E-HIM8eJU.jpg?size=2560x1920&amp;quality=95&amp;sign=5a0d2f43dcf26650617817f573478ac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6489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70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4.userapi.com/impg/sQL4XDBbVDK21yGDPEVgWVS2g_iiGT1jQ2TKMg/P-Nusd1Q4TE.jpg?size=2560x1920&amp;quality=95&amp;sign=3733971a90294a5cf5f4f833241f72d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2" y="273272"/>
            <a:ext cx="7952053" cy="596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0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un9-73.userapi.com/impg/dDPi-NN39Wh708r8dtBqHk0nOiYOD35mlfpp3A/iB5buGd-b5g.jpg?size=1620x2160&amp;quality=95&amp;sign=386ffbe72c967c6e6097672588f840f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37448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48.userapi.com/impg/vFBBSXjrRxnQcDk1ypl0j2GTnKxwmS8mvm62SA/EWraGml1v3Q.jpg?size=1620x2160&amp;quality=95&amp;sign=e5a06640b0ab08379f27c58fbce46e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46" y="404663"/>
            <a:ext cx="4333834" cy="57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58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41.userapi.com/impg/h54Cu5a3Gg1o-vDY5MOUQ4Wp1oRzcd-fM1JSvQ/bNpxwSNVlrA.jpg?size=1620x2160&amp;quality=95&amp;sign=86e31a6258d3eb11af329389a4560da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496855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9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 хирургических отделением №2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 травматолог-ортопед</a:t>
            </a:r>
          </a:p>
          <a:p>
            <a:pPr marL="0" indent="0"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Черноситов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Максим Николаевич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krasgmu.ru/sys/images/user/13330.jpg?rnd=17070113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30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Перелом костей таза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Пациент Д. 56 лет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Жалобы на боли в тазобедренном суставе при ходьбе, нарушение опорной функции левой нижней конечности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 слов упал 1,5 недели назад, после чего появились вышеуказанные жалобы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Пациент перемещается самостоятельно с опорой на костыли, прихрамывая на левую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онечность. Кожа конечности чистая, без механических повреждений. Пальпация области тазобедренного сустава незначительно безболезненная, крепитации, пат подвижности, деформации не определяю. С-м прилипшей пятки отрицательный. Движения в тазобедренных суставах в полном объеме, несколько болезненны, осевая нагрузка и опора на конечность резко болезненна. Чувствительность и кровоснабжение стоп сохранены.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Выполнено: Осмотр, Рентгенография: костной патологии не выявлено. КТ костей таза: внутрисуставной перелом подвздошной кости без смещения слева, перелом переднего края вертлужной впадины без смещения.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Рекомендовано консервативное лечение, постельный режим, обезболивающая терапия 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63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un9-21.userapi.com/impg/mJFQi-soU71osX61j1-tLUkhU82bU799SYi-xg/RH0xhv7II-8.jpg?size=1620x2160&amp;quality=95&amp;sign=5b231796e378d5347f183967b9ab158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" y="332656"/>
            <a:ext cx="44824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sun9-24.userapi.com/impg/D6C_8G6B4NHerd79FJBiaPwKGlRaYdboQO1Czw/_rrsneACNXM.jpg?size=1620x2160&amp;quality=95&amp;sign=27f6513a28e1b5bd7e05591af31dd71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60648"/>
            <a:ext cx="453650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3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un9-15.userapi.com/impg/N8smtsk--PdjJuulWY1Udi_MJ9OQfjgayjyQxQ/N_oq3MfhUzs.jpg?size=1620x2160&amp;quality=95&amp;sign=1ea61a44001a5da839649318731ab45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91454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65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Ожоги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sun9-37.userapi.com/impg/ivQ25Z4L6maCZa2NNlUmgD4yKU-q48yKpwsfoA/J0UIJOtSZ-c.jpg?size=2560x1920&amp;quality=95&amp;sign=0839aa61cf339f95951b6e960aab127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2880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sun9-57.userapi.com/impg/msKY9ctIhaRR5G1_BTd1nq-PE5OiNPFnIcuLYg/CWYmJn1gl_4.jpg?size=1620x2160&amp;quality=95&amp;sign=3a390b09aca1a005aa779faea4b8df4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5697"/>
            <a:ext cx="3528392" cy="4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30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29.userapi.com/impg/YmXzy1JCBygmhPik6ro-gltStIBKUxhVIZiI2g/Zyplzo9bKcQ.jpg?size=1620x2160&amp;quality=95&amp;sign=a232f58941854272f342e08402a0663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2571"/>
            <a:ext cx="453650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1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Обморожения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sun9-27.userapi.com/impg/kwozPXNrDBg6RkbHq7nqw8g8vlak3vYqxXh5EQ/yXKIqnWXauA.jpg?size=1620x2160&amp;quality=95&amp;sign=e88584f0ba915a7665d786b5a79d8d6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2" y="1268760"/>
            <a:ext cx="307834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sun9-80.userapi.com/impg/Yj2fHAoCj8TWXYjW8mEKVtLTOhSL9hU-HPpSlg/UDDjaSMXll4.jpg?size=1620x2160&amp;quality=95&amp;sign=c166e4b5ce224af31e741ff552b8bff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1"/>
            <a:ext cx="316835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29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9-21.userapi.com/impg/FHyCVlvMrRNYdvLIMMKYhfLJb2iRcjqELrvwgA/8gDN2XS92gU.jpg?size=1620x2160&amp;quality=95&amp;sign=f1d56da088d2c068bb664a55a9c2eb8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383442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sun9-36.userapi.com/impg/XZV73VZ7KDZrVVZYl2h7Rz_XJ_Qe3hZp_X0O0w/6mDh_INt1M4.jpg?size=1620x2160&amp;quality=95&amp;sign=63b5012f2767636f7d41a8e516c61e9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86" y="188640"/>
            <a:ext cx="464451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46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un9-29.userapi.com/impg/Nr_djnMSP5svYfu93dPDb64MCGik_GmhzdrbbQ/ZxwxG0qHO1g.jpg?size=1620x2160&amp;quality=95&amp;sign=405754b65e8de76dd86fcdb20af4a74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91454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16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34.userapi.com/impg/JNtYco2_OYaqT8F8BOzDijfar0s-ckL0ElSqPw/CDngyjd_RGs.jpg?size=1620x2160&amp;quality=95&amp;sign=6abfc7ad29c281dd4cec95055f7ffb1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12568" cy="6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70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Пациентка 78лет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Жалобы на боли в левом тазобедренном суставе, обоих коленных суставах, деформацию коленных суставов.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An.mr.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 слов болеет в течение длительного времени,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эндопротезирование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левого тазобедренного сустава от 2018г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Перемещается самостоятельно с опорой на ходунки. Кожа обеих нижних конечностей чистая, без механических и иных повреждений. Локальная болезненность в левой паховой области, движения в суставе резко ограничены, болезненны, крепитации, деформации не определяется, осевая нагрузка сомнительная.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Локальная болезненность при пальпации обоих коленных суставов. Латеральная нестабильность обоих коленных суставов. Движения в суставах резко ограничены болезненны, контуры суставов сглажены, крепитации не определяется, осевая нагрузка отрицательная. Чувствительность, кровоснабжение стоп сохранены.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0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Врачебный персонал:</a:t>
            </a:r>
          </a:p>
        </p:txBody>
      </p:sp>
      <p:pic>
        <p:nvPicPr>
          <p:cNvPr id="5" name="Picture 2" descr="https://sun9-52.userapi.com/impg/t7xBduywXZd8LfHGDluJ0v_uPNC-yzhUp1jpDA/BGxhPn-O8AI.jpg?size=576x1280&amp;quality=95&amp;sign=e76e3a0338fd5853614625b7b5cde55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r="-3445" b="31776"/>
          <a:stretch/>
        </p:blipFill>
        <p:spPr bwMode="auto">
          <a:xfrm>
            <a:off x="827584" y="1484784"/>
            <a:ext cx="3411809" cy="39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rasgmu.ru/sys/images/user/70025.jpg?rnd=1707012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18191"/>
            <a:ext cx="1905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838" y="578736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 травматолог-ортопед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Чертаков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Илья Сергеевич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4603" y="5338082"/>
            <a:ext cx="3084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 травматолог-ортопед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Черкашин Денис Степанович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55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51.userapi.com/impg/YlZzG1H57nC325XSNceiKQG7ULVFPvaj7aM6XA/8ypEr_Kl4Qw.jpg?size=2560x1920&amp;quality=95&amp;sign=4fbbd29bab32ec589a8a35e883f834b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28"/>
            <a:ext cx="898848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4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sun9-34.userapi.com/impg/MTKdgo65hl6_x_YX3JSu0ddqAWaMPtMeKkOeew/eFQnvh_3CnA.jpg?size=1620x2160&amp;quality=95&amp;sign=6400971359be34919039c3ac51bd070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8110"/>
            <a:ext cx="5112568" cy="6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52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un9-59.userapi.com/impg/-9UtpHY4S8cGMvg0akKORP9jghVS98cB2lO6hQ/MA09NE-f4JA.jpg?size=1620x2160&amp;quality=95&amp;sign=9b3aac7f31430a3e98e9eff9188ecec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" y="332656"/>
            <a:ext cx="44824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s://sun9-34.userapi.com/impg/IFW6VZIbKBtXJy9n8a0GSwj8o4AJmYqA0aYiMw/Q__xxTNCp70.jpg?size=1620x2160&amp;quality=95&amp;sign=859ca667b4fd6c1d01ae1f8080cba62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64" y="332655"/>
            <a:ext cx="4482498" cy="5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15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sun9-21.userapi.com/impg/Ll0j7RhRnASsNg30uf_PRazDcAHnlJL0dJsXYw/Uka3ECWrvbU.jpg?size=1620x2160&amp;quality=95&amp;sign=e7da4a17189ab40508c06c991a66744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"/>
            <a:ext cx="5112568" cy="6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56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12" name="Picture 8" descr="Въездная стела «Канск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6675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4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80816"/>
            <a:ext cx="8301608" cy="60725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Травматологический пункт:</a:t>
            </a: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7.userapi.com/impg/uY_hPf0N_IVZux-kCe_q914Y8TUTRUcGrpOr4A/KCPPB-L3q74.jpg?size=2560x1920&amp;quality=95&amp;sign=ab9fa421b1c2e039e2323761d6dcd1e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3.userapi.com/impg/D8ZVGOcPAy0g0N695mTYM5jK5hWS_38JvcQ4WA/yT5scck_Bpo.jpg?size=1620x2160&amp;quality=95&amp;sign=78317fcc9cb6e38424f303ef1635d72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68352" cy="42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0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 травматологическим пунктом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 травматолог-ортопед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Черкашин Денис Степанович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krasgmu.ru/sys/images/user/70025.jpg?rnd=1707012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1905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2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Врачебный персонал: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Повторный прием: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Черкашин Д.С. (травматолог)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Иванов В.В (травматолог)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Первичный прием:</a:t>
            </a:r>
          </a:p>
          <a:p>
            <a:pPr>
              <a:buFontTx/>
              <a:buChar char="-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Черноситов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М.Н. (травматолог)</a:t>
            </a:r>
          </a:p>
          <a:p>
            <a:pPr>
              <a:buFontTx/>
              <a:buChar char="-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Чертаков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И.С. (травматолог)</a:t>
            </a:r>
          </a:p>
          <a:p>
            <a:pPr>
              <a:buFontTx/>
              <a:buChar char="-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Баласов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Л.В. (травматолог)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Хусаинов Ш.Ш. (хирург)</a:t>
            </a:r>
          </a:p>
          <a:p>
            <a:pPr>
              <a:buFontTx/>
              <a:buChar char="-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Жулин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Д.Н. (стажер)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5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Режим прохождения практики/работы на должности врача стажера с 09.01.2024 по 31.01.2024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дневный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рабочий день с 8:00 до 16:00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ночных, 2 суточных дежурств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Общее кол-во отработанных часов – 240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Среднее кол-во пациентов/сутки – 54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Ср. кол-во детских обращений/сутки – 14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Ср. кол-во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кримин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бращений*/сутки – 8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Ср. кол-во ПХО/сутки – 4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Ср. кол-во гипс. иммобилизаций/сутки – 7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Ср. кол-во укушенных/сутки – 1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Ср. кол-во госпитализаций/сутки – 3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Криминальные обращения – обращения связанные с автодорожными происшествиями, противоправными действиями против человека, осмотр перед заключением под стражу.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30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899</Words>
  <Application>Microsoft Office PowerPoint</Application>
  <PresentationFormat>Экран (4:3)</PresentationFormat>
  <Paragraphs>98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Федеральное государственное бюджетное образовательное                 учреждение высшего профессионального образования        «Красноярский государственный медицинский университет                       имени профессора В. Ф. Войно-Ясенецкого»</vt:lpstr>
      <vt:lpstr>План</vt:lpstr>
      <vt:lpstr>Структура травматологического центра г.Канск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Федеральное государственное бюджетное образовательное                 учреждение высшего профессионального образования        «Красноярский государственный медицинский университет                       имени профессора В. Ф. Войно-Ясенецкого»</dc:title>
  <dc:creator>Мед Сестра</dc:creator>
  <cp:lastModifiedBy>Мед Сестра</cp:lastModifiedBy>
  <cp:revision>34</cp:revision>
  <dcterms:created xsi:type="dcterms:W3CDTF">2024-02-04T01:22:25Z</dcterms:created>
  <dcterms:modified xsi:type="dcterms:W3CDTF">2024-02-04T05:18:15Z</dcterms:modified>
</cp:coreProperties>
</file>