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8" r:id="rId2"/>
    <p:sldId id="259" r:id="rId3"/>
    <p:sldId id="278" r:id="rId4"/>
    <p:sldId id="269" r:id="rId5"/>
    <p:sldId id="279" r:id="rId6"/>
    <p:sldId id="263" r:id="rId7"/>
    <p:sldId id="266" r:id="rId8"/>
    <p:sldId id="274" r:id="rId9"/>
    <p:sldId id="264" r:id="rId10"/>
    <p:sldId id="265" r:id="rId11"/>
    <p:sldId id="267" r:id="rId12"/>
    <p:sldId id="281" r:id="rId13"/>
    <p:sldId id="284" r:id="rId14"/>
    <p:sldId id="275" r:id="rId15"/>
    <p:sldId id="268" r:id="rId16"/>
    <p:sldId id="272" r:id="rId17"/>
    <p:sldId id="286" r:id="rId18"/>
    <p:sldId id="280" r:id="rId19"/>
    <p:sldId id="273" r:id="rId20"/>
    <p:sldId id="276" r:id="rId21"/>
    <p:sldId id="277" r:id="rId22"/>
    <p:sldId id="260" r:id="rId23"/>
    <p:sldId id="261" r:id="rId24"/>
    <p:sldId id="26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3AE66-E1CC-4117-A8DA-DEE2B431F224}" type="datetimeFigureOut">
              <a:rPr lang="ru-RU" smtClean="0"/>
              <a:pPr/>
              <a:t>26.10.2023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4D75D-12D7-4EFA-BDF3-6C86FF7ECE4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64D75D-12D7-4EFA-BDF3-6C86FF7ECE4A}"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26.10.2023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26.10.2023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26.10.2023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26.10.2023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26.10.2023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26.10.2023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214554"/>
            <a:ext cx="7406640" cy="1472184"/>
          </a:xfrm>
        </p:spPr>
        <p:txBody>
          <a:bodyPr>
            <a:normAutofit/>
          </a:bodyPr>
          <a:lstStyle/>
          <a:p>
            <a:pPr algn="ctr"/>
            <a:r>
              <a:rPr lang="ru-RU" dirty="0" smtClean="0"/>
              <a:t>Зубные щетки для детей. Методы чистки зубов.</a:t>
            </a:r>
            <a:endParaRPr lang="ru-RU" dirty="0"/>
          </a:p>
        </p:txBody>
      </p:sp>
      <p:sp>
        <p:nvSpPr>
          <p:cNvPr id="3" name="Подзаголовок 2"/>
          <p:cNvSpPr>
            <a:spLocks noGrp="1"/>
          </p:cNvSpPr>
          <p:nvPr>
            <p:ph type="subTitle" idx="1"/>
          </p:nvPr>
        </p:nvSpPr>
        <p:spPr>
          <a:xfrm>
            <a:off x="2743200" y="4071942"/>
            <a:ext cx="6400800" cy="1752600"/>
          </a:xfrm>
        </p:spPr>
        <p:txBody>
          <a:bodyPr>
            <a:normAutofit lnSpcReduction="10000"/>
          </a:bodyPr>
          <a:lstStyle/>
          <a:p>
            <a:pPr algn="l"/>
            <a:r>
              <a:rPr lang="ru-RU" altLang="ru-RU" b="0" dirty="0">
                <a:solidFill>
                  <a:schemeClr val="tx1"/>
                </a:solidFill>
                <a:latin typeface="Calibri" pitchFamily="34" charset="0"/>
              </a:rPr>
              <a:t>Выполнил ординатор </a:t>
            </a:r>
          </a:p>
          <a:p>
            <a:pPr algn="l"/>
            <a:r>
              <a:rPr lang="ru-RU" altLang="ru-RU" b="0" dirty="0">
                <a:solidFill>
                  <a:schemeClr val="tx1"/>
                </a:solidFill>
                <a:latin typeface="Calibri" pitchFamily="34" charset="0"/>
              </a:rPr>
              <a:t>кафедры стоматологии ИПО</a:t>
            </a:r>
          </a:p>
          <a:p>
            <a:pPr algn="l"/>
            <a:r>
              <a:rPr lang="ru-RU" b="0" dirty="0">
                <a:solidFill>
                  <a:schemeClr val="tx1"/>
                </a:solidFill>
              </a:rPr>
              <a:t>по специальности «Стоматология детская»</a:t>
            </a:r>
          </a:p>
          <a:p>
            <a:pPr algn="l"/>
            <a:r>
              <a:rPr lang="ru-RU" b="0" dirty="0">
                <a:solidFill>
                  <a:schemeClr val="tx1"/>
                </a:solidFill>
              </a:rPr>
              <a:t>Бутова Анастасия Олеговна</a:t>
            </a:r>
          </a:p>
          <a:p>
            <a:pPr algn="l"/>
            <a:r>
              <a:rPr lang="ru-RU" b="0" dirty="0">
                <a:solidFill>
                  <a:schemeClr val="tx1"/>
                </a:solidFill>
              </a:rPr>
              <a:t>рецензент  к.м.н.,  доцент </a:t>
            </a:r>
            <a:r>
              <a:rPr lang="ru-RU" b="0" dirty="0" err="1">
                <a:solidFill>
                  <a:schemeClr val="tx1"/>
                </a:solidFill>
              </a:rPr>
              <a:t>Буянкина</a:t>
            </a:r>
            <a:r>
              <a:rPr lang="ru-RU" b="0" dirty="0">
                <a:solidFill>
                  <a:schemeClr val="tx1"/>
                </a:solidFill>
              </a:rPr>
              <a:t> Римма Геннадьевна</a:t>
            </a:r>
          </a:p>
          <a:p>
            <a:endParaRPr lang="ru-RU" dirty="0"/>
          </a:p>
        </p:txBody>
      </p:sp>
      <p:sp>
        <p:nvSpPr>
          <p:cNvPr id="5" name="Прямоугольник 4"/>
          <p:cNvSpPr/>
          <p:nvPr/>
        </p:nvSpPr>
        <p:spPr>
          <a:xfrm>
            <a:off x="785754" y="142852"/>
            <a:ext cx="8358246" cy="1477328"/>
          </a:xfrm>
          <a:prstGeom prst="rect">
            <a:avLst/>
          </a:prstGeom>
        </p:spPr>
        <p:txBody>
          <a:bodyPr wrap="square">
            <a:spAutoFit/>
          </a:bodyPr>
          <a:lstStyle/>
          <a:p>
            <a:pPr algn="ctr"/>
            <a:r>
              <a:rPr lang="ru-RU" altLang="ru-RU"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altLang="ru-RU" dirty="0" err="1"/>
              <a:t>Войно-Ясенецкого</a:t>
            </a:r>
            <a:r>
              <a:rPr lang="ru-RU" altLang="ru-RU" dirty="0"/>
              <a:t>» </a:t>
            </a:r>
            <a:br>
              <a:rPr lang="ru-RU" altLang="ru-RU" dirty="0"/>
            </a:br>
            <a:r>
              <a:rPr lang="ru-RU" altLang="ru-RU" dirty="0"/>
              <a:t>Министерства здравоохранения Российской Федерации</a:t>
            </a:r>
            <a:br>
              <a:rPr lang="ru-RU" altLang="ru-RU" dirty="0"/>
            </a:br>
            <a:r>
              <a:rPr lang="ru-RU" altLang="ru-RU" dirty="0"/>
              <a:t>Кафедра стоматологии ИПО</a:t>
            </a:r>
            <a:endParaRPr lang="ru-RU" dirty="0"/>
          </a:p>
        </p:txBody>
      </p:sp>
      <p:sp>
        <p:nvSpPr>
          <p:cNvPr id="6" name="Прямоугольник 5"/>
          <p:cNvSpPr/>
          <p:nvPr/>
        </p:nvSpPr>
        <p:spPr>
          <a:xfrm>
            <a:off x="3643306" y="6072206"/>
            <a:ext cx="1842171" cy="369332"/>
          </a:xfrm>
          <a:prstGeom prst="rect">
            <a:avLst/>
          </a:prstGeom>
        </p:spPr>
        <p:txBody>
          <a:bodyPr wrap="none">
            <a:spAutoFit/>
          </a:bodyPr>
          <a:lstStyle/>
          <a:p>
            <a:r>
              <a:rPr lang="ru-RU" altLang="ru-RU" dirty="0">
                <a:latin typeface="Calibri" pitchFamily="34" charset="0"/>
              </a:rPr>
              <a:t>Красноярск </a:t>
            </a:r>
            <a:r>
              <a:rPr lang="ru-RU" altLang="ru-RU" dirty="0" smtClean="0">
                <a:latin typeface="Calibri" pitchFamily="34" charset="0"/>
              </a:rPr>
              <a:t>2023</a:t>
            </a:r>
            <a:endParaRPr lang="ru-RU" altLang="ru-RU"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lstStyle/>
          <a:p>
            <a:r>
              <a:rPr lang="ru-RU" dirty="0" smtClean="0">
                <a:effectLst>
                  <a:outerShdw blurRad="38100" dist="38100" dir="2700000" algn="tl">
                    <a:srgbClr val="000000">
                      <a:alpha val="43137"/>
                    </a:srgbClr>
                  </a:outerShdw>
                </a:effectLst>
              </a:rPr>
              <a:t>С 3 до 6-ти лет</a:t>
            </a:r>
            <a:r>
              <a:rPr lang="ru-RU" dirty="0" smtClean="0"/>
              <a:t>.</a:t>
            </a:r>
            <a:endParaRPr lang="ru-RU" dirty="0"/>
          </a:p>
        </p:txBody>
      </p:sp>
      <p:sp>
        <p:nvSpPr>
          <p:cNvPr id="3" name="Содержимое 2"/>
          <p:cNvSpPr>
            <a:spLocks noGrp="1"/>
          </p:cNvSpPr>
          <p:nvPr>
            <p:ph sz="quarter" idx="1"/>
          </p:nvPr>
        </p:nvSpPr>
        <p:spPr>
          <a:xfrm>
            <a:off x="714348" y="1785926"/>
            <a:ext cx="7208358" cy="4800600"/>
          </a:xfrm>
        </p:spPr>
        <p:txBody>
          <a:bodyPr>
            <a:normAutofit/>
          </a:bodyPr>
          <a:lstStyle/>
          <a:p>
            <a:pPr algn="just"/>
            <a:r>
              <a:rPr lang="ru-RU" dirty="0" smtClean="0"/>
              <a:t>К этому времени у ребенка полностью прорезались временные зубки и сформировался временный прикус. Зубные пасты со специальными минерализующими добавками и низким содержанием фтора, зубные щетки с очень мягкими щетинками - надежные помощники и друзья детских зубов в возрасте от 3 до 6 лет.</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ru-RU" dirty="0" smtClean="0">
                <a:effectLst>
                  <a:outerShdw blurRad="38100" dist="38100" dir="2700000" algn="tl">
                    <a:srgbClr val="000000">
                      <a:alpha val="43137"/>
                    </a:srgbClr>
                  </a:outerShdw>
                </a:effectLst>
              </a:rPr>
              <a:t>Зубные щетки с 3 до 6 лет</a:t>
            </a:r>
            <a:endParaRPr lang="ru-RU" dirty="0">
              <a:effectLst>
                <a:outerShdw blurRad="38100" dist="38100" dir="2700000" algn="tl">
                  <a:srgbClr val="000000">
                    <a:alpha val="43137"/>
                  </a:srgbClr>
                </a:outerShdw>
              </a:effectLst>
            </a:endParaRPr>
          </a:p>
        </p:txBody>
      </p:sp>
      <p:pic>
        <p:nvPicPr>
          <p:cNvPr id="5124" name="Picture 4" descr="Здоровье :: Здоровье зубов :: Для детей :: DONTODENT Зубная щётка для  молочных зубов от 3 до 6 лет мягкая"/>
          <p:cNvPicPr>
            <a:picLocks noChangeAspect="1" noChangeArrowheads="1"/>
          </p:cNvPicPr>
          <p:nvPr/>
        </p:nvPicPr>
        <p:blipFill>
          <a:blip r:embed="rId2" cstate="print"/>
          <a:srcRect/>
          <a:stretch>
            <a:fillRect/>
          </a:stretch>
        </p:blipFill>
        <p:spPr bwMode="auto">
          <a:xfrm>
            <a:off x="2214546" y="857232"/>
            <a:ext cx="4357717" cy="3643338"/>
          </a:xfrm>
          <a:prstGeom prst="rect">
            <a:avLst/>
          </a:prstGeom>
          <a:noFill/>
        </p:spPr>
      </p:pic>
      <p:pic>
        <p:nvPicPr>
          <p:cNvPr id="5126" name="Picture 6" descr="Купить Зубная щетка для детей 3-6 лет CREATE Зубные щетки: цена и отзывы -  Зубные щетки - Центр Здоровья Кожи"/>
          <p:cNvPicPr>
            <a:picLocks noChangeAspect="1" noChangeArrowheads="1"/>
          </p:cNvPicPr>
          <p:nvPr/>
        </p:nvPicPr>
        <p:blipFill>
          <a:blip r:embed="rId3" cstate="print"/>
          <a:srcRect l="26086"/>
          <a:stretch>
            <a:fillRect/>
          </a:stretch>
        </p:blipFill>
        <p:spPr bwMode="auto">
          <a:xfrm>
            <a:off x="1142976" y="1285860"/>
            <a:ext cx="2428924" cy="2928958"/>
          </a:xfrm>
          <a:prstGeom prst="rect">
            <a:avLst/>
          </a:prstGeom>
          <a:noFill/>
        </p:spPr>
      </p:pic>
      <p:pic>
        <p:nvPicPr>
          <p:cNvPr id="5128" name="Picture 8" descr="Детская зубная щетка – Как выбрать зубную щетку ребенку"/>
          <p:cNvPicPr>
            <a:picLocks noChangeAspect="1" noChangeArrowheads="1"/>
          </p:cNvPicPr>
          <p:nvPr/>
        </p:nvPicPr>
        <p:blipFill>
          <a:blip r:embed="rId4" cstate="print"/>
          <a:srcRect l="11842"/>
          <a:stretch>
            <a:fillRect/>
          </a:stretch>
        </p:blipFill>
        <p:spPr bwMode="auto">
          <a:xfrm>
            <a:off x="2428860" y="4529141"/>
            <a:ext cx="4786308" cy="2328859"/>
          </a:xfrm>
          <a:prstGeom prst="rect">
            <a:avLst/>
          </a:prstGeom>
          <a:noFill/>
        </p:spPr>
      </p:pic>
      <p:pic>
        <p:nvPicPr>
          <p:cNvPr id="13314" name="Picture 2" descr="Зубная щетка R.O.C.S. Рокс Kids д/дет. от 3 до 7лет – купить онлайн,  каталог товаров с ценами интернет-магазина Лента | Москва, Санкт-Петербург,  Россия"/>
          <p:cNvPicPr>
            <a:picLocks noChangeAspect="1" noChangeArrowheads="1"/>
          </p:cNvPicPr>
          <p:nvPr/>
        </p:nvPicPr>
        <p:blipFill>
          <a:blip r:embed="rId5" cstate="print"/>
          <a:srcRect/>
          <a:stretch>
            <a:fillRect/>
          </a:stretch>
        </p:blipFill>
        <p:spPr bwMode="auto">
          <a:xfrm>
            <a:off x="5286380" y="1357298"/>
            <a:ext cx="3201558" cy="27146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Зубная щетка с 6 до 12 лет</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lstStyle/>
          <a:p>
            <a:r>
              <a:rPr lang="ru-RU" dirty="0" smtClean="0"/>
              <a:t>С 6 лет до 12 можно переходить на мягкую щетку или детскую электрическую щетку</a:t>
            </a:r>
            <a:endParaRPr lang="ru-RU" dirty="0"/>
          </a:p>
        </p:txBody>
      </p:sp>
      <p:pic>
        <p:nvPicPr>
          <p:cNvPr id="2050" name="Picture 2" descr="Rocs зубная щетка junior для детей 6-12 лет/мягкая/ - цена 241 руб., купить  в интернет аптеке в Москве Rocs зубная щетка junior для детей 6-12 лет/мягкая/,  инструкция по применению"/>
          <p:cNvPicPr>
            <a:picLocks noChangeAspect="1" noChangeArrowheads="1"/>
          </p:cNvPicPr>
          <p:nvPr/>
        </p:nvPicPr>
        <p:blipFill>
          <a:blip r:embed="rId2" cstate="print"/>
          <a:srcRect/>
          <a:stretch>
            <a:fillRect/>
          </a:stretch>
        </p:blipFill>
        <p:spPr bwMode="auto">
          <a:xfrm>
            <a:off x="642910" y="2643182"/>
            <a:ext cx="3857652" cy="3086122"/>
          </a:xfrm>
          <a:prstGeom prst="rect">
            <a:avLst/>
          </a:prstGeom>
          <a:noFill/>
        </p:spPr>
      </p:pic>
      <p:pic>
        <p:nvPicPr>
          <p:cNvPr id="2052" name="Picture 4" descr="Купить Sonic Детская электрическая зубная щетка от 3 до 12 лет Чистка зубов  Уход за бактериями полости рта 6 Замена Щеточные головки USB зарядка | Joom"/>
          <p:cNvPicPr>
            <a:picLocks noChangeAspect="1" noChangeArrowheads="1"/>
          </p:cNvPicPr>
          <p:nvPr/>
        </p:nvPicPr>
        <p:blipFill>
          <a:blip r:embed="rId3" cstate="print"/>
          <a:srcRect/>
          <a:stretch>
            <a:fillRect/>
          </a:stretch>
        </p:blipFill>
        <p:spPr bwMode="auto">
          <a:xfrm>
            <a:off x="5072066" y="2857496"/>
            <a:ext cx="2928958" cy="29289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11222"/>
          </a:xfrm>
        </p:spPr>
        <p:txBody>
          <a:bodyPr/>
          <a:lstStyle/>
          <a:p>
            <a:r>
              <a:rPr lang="ru-RU" dirty="0" smtClean="0">
                <a:effectLst>
                  <a:outerShdw blurRad="38100" dist="38100" dir="2700000" algn="tl">
                    <a:srgbClr val="000000">
                      <a:alpha val="43137"/>
                    </a:srgbClr>
                  </a:outerShdw>
                </a:effectLst>
              </a:rPr>
              <a:t>Зубные щетки с 12 лет</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786182" y="1600200"/>
            <a:ext cx="4643470" cy="4873752"/>
          </a:xfrm>
        </p:spPr>
        <p:txBody>
          <a:bodyPr>
            <a:normAutofit/>
          </a:bodyPr>
          <a:lstStyle/>
          <a:p>
            <a:pPr fontAlgn="base"/>
            <a:r>
              <a:rPr lang="ru-RU" dirty="0" smtClean="0"/>
              <a:t> Выбирать модели с щетиной средней жесткости.</a:t>
            </a:r>
          </a:p>
          <a:p>
            <a:pPr fontAlgn="base"/>
            <a:r>
              <a:rPr lang="ru-RU" dirty="0" smtClean="0"/>
              <a:t>Как и у взрослых, критерием определения величины щетки станут расположенные рядом зубки — площадь поверхности головки должна перекрывать максимум 3 единицы, а длина щетины — находиться в пределах 11 мм.</a:t>
            </a:r>
          </a:p>
          <a:p>
            <a:endParaRPr lang="ru-RU" dirty="0"/>
          </a:p>
        </p:txBody>
      </p:sp>
      <p:pic>
        <p:nvPicPr>
          <p:cNvPr id="37890" name="Picture 2" descr="Зубные щетки Curaprox (Курапрокс) - купить"/>
          <p:cNvPicPr>
            <a:picLocks noChangeAspect="1" noChangeArrowheads="1"/>
          </p:cNvPicPr>
          <p:nvPr/>
        </p:nvPicPr>
        <p:blipFill>
          <a:blip r:embed="rId3" cstate="print"/>
          <a:srcRect/>
          <a:stretch>
            <a:fillRect/>
          </a:stretch>
        </p:blipFill>
        <p:spPr bwMode="auto">
          <a:xfrm>
            <a:off x="500034" y="2071678"/>
            <a:ext cx="3286148" cy="32861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lstStyle/>
          <a:p>
            <a:r>
              <a:rPr lang="ru-RU" dirty="0" smtClean="0">
                <a:effectLst>
                  <a:outerShdw blurRad="38100" dist="38100" dir="2700000" algn="tl">
                    <a:srgbClr val="000000">
                      <a:alpha val="43137"/>
                    </a:srgbClr>
                  </a:outerShdw>
                </a:effectLst>
              </a:rPr>
              <a:t>Уход и хранение зубной щетки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929058" y="1500174"/>
            <a:ext cx="4647440" cy="4800600"/>
          </a:xfrm>
        </p:spPr>
        <p:txBody>
          <a:bodyPr>
            <a:normAutofit lnSpcReduction="10000"/>
          </a:bodyPr>
          <a:lstStyle/>
          <a:p>
            <a:r>
              <a:rPr lang="ru-RU" dirty="0" smtClean="0"/>
              <a:t>До и после использования зубную щетку необходимо промывать теплой кипяченой водой, а не кипятком, который способен размягчить синтетическое волокно щетины и сделать щетку непригодной. Хранить детскую зубную щетку ребенка нужно только в положении ручкой книзу и отдельно от зубных щеток остальных членов семьи.</a:t>
            </a:r>
            <a:endParaRPr lang="ru-RU" dirty="0"/>
          </a:p>
        </p:txBody>
      </p:sp>
      <p:pic>
        <p:nvPicPr>
          <p:cNvPr id="1026" name="Picture 2" descr="Умная зубная электрощетка для детей Xiaomi SOOCAS C1 Children Electric  Toothbrush Green купить в Киеве: цена, отзывы, описание, фото - miot.ua"/>
          <p:cNvPicPr>
            <a:picLocks noChangeAspect="1" noChangeArrowheads="1"/>
          </p:cNvPicPr>
          <p:nvPr/>
        </p:nvPicPr>
        <p:blipFill>
          <a:blip r:embed="rId2" cstate="print"/>
          <a:srcRect/>
          <a:stretch>
            <a:fillRect/>
          </a:stretch>
        </p:blipFill>
        <p:spPr bwMode="auto">
          <a:xfrm>
            <a:off x="357158" y="1785926"/>
            <a:ext cx="3315498" cy="38576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normAutofit/>
          </a:bodyPr>
          <a:lstStyle/>
          <a:p>
            <a:r>
              <a:rPr lang="ru-RU" dirty="0" smtClean="0">
                <a:effectLst>
                  <a:outerShdw blurRad="38100" dist="38100" dir="2700000" algn="tl">
                    <a:srgbClr val="000000">
                      <a:alpha val="43137"/>
                    </a:srgbClr>
                  </a:outerShdw>
                </a:effectLst>
              </a:rPr>
              <a:t>Методы чистки зубов</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4572000" y="1571612"/>
            <a:ext cx="3857652" cy="4525963"/>
          </a:xfrm>
        </p:spPr>
        <p:txBody>
          <a:bodyPr>
            <a:noAutofit/>
          </a:bodyPr>
          <a:lstStyle/>
          <a:p>
            <a:pPr marL="36576" indent="0" algn="just" fontAlgn="auto">
              <a:spcAft>
                <a:spcPts val="0"/>
              </a:spcAft>
              <a:buClr>
                <a:schemeClr val="accent6">
                  <a:lumMod val="75000"/>
                </a:schemeClr>
              </a:buClr>
              <a:buFont typeface="Georgia" pitchFamily="18" charset="0"/>
              <a:buNone/>
              <a:defRPr/>
            </a:pPr>
            <a:r>
              <a:rPr lang="ru-RU" sz="1600" dirty="0" smtClean="0"/>
              <a:t>Известны различные методики удаления зубного налета, однако, учитывая индивидуальные особенности полости рта, целесообразно рекомендовать пациенту наилучший метод, с помощью которого будет получен хороший очищающий эффект. </a:t>
            </a:r>
          </a:p>
          <a:p>
            <a:pPr marL="36576" indent="0" algn="just" fontAlgn="auto">
              <a:spcAft>
                <a:spcPts val="0"/>
              </a:spcAft>
              <a:buClr>
                <a:schemeClr val="accent6">
                  <a:lumMod val="75000"/>
                </a:schemeClr>
              </a:buClr>
              <a:buFont typeface="Georgia" pitchFamily="18" charset="0"/>
              <a:buNone/>
              <a:defRPr/>
            </a:pPr>
            <a:r>
              <a:rPr lang="ru-RU" sz="1600" dirty="0" smtClean="0"/>
              <a:t>От врача требуется подробный инструктаж и демонстрация на модели выбранного метода, а от пациента – последовательное исполнение движений до полного овладения выбранной методикой с ежедневным проведением чистки зубов.</a:t>
            </a:r>
          </a:p>
        </p:txBody>
      </p:sp>
      <p:sp>
        <p:nvSpPr>
          <p:cNvPr id="4098" name="AutoShape 2"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Треть детей в возрасте до 12 лет отказывается чистить зубы перед сном -  DENTALMAGAZINE.RU"/>
          <p:cNvPicPr>
            <a:picLocks noChangeAspect="1" noChangeArrowheads="1"/>
          </p:cNvPicPr>
          <p:nvPr/>
        </p:nvPicPr>
        <p:blipFill>
          <a:blip r:embed="rId2" cstate="print"/>
          <a:srcRect/>
          <a:stretch>
            <a:fillRect/>
          </a:stretch>
        </p:blipFill>
        <p:spPr bwMode="auto">
          <a:xfrm>
            <a:off x="500034" y="1857364"/>
            <a:ext cx="3892158" cy="291151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642918"/>
            <a:ext cx="7400948" cy="5572164"/>
          </a:xfrm>
        </p:spPr>
        <p:txBody>
          <a:bodyPr>
            <a:noAutofit/>
          </a:bodyPr>
          <a:lstStyle/>
          <a:p>
            <a:pPr marL="45720" indent="0" algn="just">
              <a:spcAft>
                <a:spcPts val="0"/>
              </a:spcAft>
              <a:buClr>
                <a:schemeClr val="accent6">
                  <a:lumMod val="75000"/>
                </a:schemeClr>
              </a:buClr>
              <a:buNone/>
              <a:defRPr/>
            </a:pPr>
            <a:r>
              <a:rPr lang="ru-RU" sz="2800" b="1" u="sng" dirty="0" smtClean="0">
                <a:solidFill>
                  <a:schemeClr val="accent1">
                    <a:lumMod val="75000"/>
                  </a:schemeClr>
                </a:solidFill>
              </a:rPr>
              <a:t>Метод </a:t>
            </a:r>
            <a:r>
              <a:rPr lang="en-US" sz="2800" b="1" u="sng" dirty="0" smtClean="0">
                <a:solidFill>
                  <a:schemeClr val="accent1">
                    <a:lumMod val="75000"/>
                  </a:schemeClr>
                </a:solidFill>
              </a:rPr>
              <a:t>Bass</a:t>
            </a:r>
            <a:endParaRPr lang="ru-RU" sz="2800" b="1" u="sng" dirty="0" smtClean="0">
              <a:solidFill>
                <a:schemeClr val="accent1">
                  <a:lumMod val="75000"/>
                </a:schemeClr>
              </a:solidFill>
            </a:endParaRPr>
          </a:p>
          <a:p>
            <a:pPr marL="36576" indent="0" algn="just" fontAlgn="auto">
              <a:spcAft>
                <a:spcPts val="0"/>
              </a:spcAft>
              <a:buClr>
                <a:schemeClr val="accent6">
                  <a:lumMod val="75000"/>
                </a:schemeClr>
              </a:buClr>
              <a:buFont typeface="Georgia" pitchFamily="18" charset="0"/>
              <a:buNone/>
              <a:defRPr/>
            </a:pPr>
            <a:r>
              <a:rPr lang="ru-RU" sz="1600" dirty="0" smtClean="0"/>
              <a:t>Головку зубной щетки располагают под углом 45 градусов к оси зуба, несколько придавливая концы волокон к эмали и </a:t>
            </a:r>
            <a:r>
              <a:rPr lang="ru-RU" sz="1600" dirty="0" err="1" smtClean="0"/>
              <a:t>десневым</a:t>
            </a:r>
            <a:r>
              <a:rPr lang="ru-RU" sz="1600" dirty="0" smtClean="0"/>
              <a:t> сосочкам. В таком положении осуществляют вибрирующие движения щетки с небольшой амплитудой. При этом щетинки проникают в межзубные промежутки и </a:t>
            </a:r>
            <a:r>
              <a:rPr lang="ru-RU" sz="1600" dirty="0" err="1" smtClean="0"/>
              <a:t>десневую</a:t>
            </a:r>
            <a:r>
              <a:rPr lang="ru-RU" sz="1600" dirty="0" smtClean="0"/>
              <a:t> бороздку, тем самым способствуя хорошему удалению налета.</a:t>
            </a:r>
          </a:p>
          <a:p>
            <a:pPr marL="36576" indent="0" algn="just" fontAlgn="auto">
              <a:spcAft>
                <a:spcPts val="0"/>
              </a:spcAft>
              <a:buClr>
                <a:schemeClr val="accent6">
                  <a:lumMod val="75000"/>
                </a:schemeClr>
              </a:buClr>
              <a:buFont typeface="Georgia" pitchFamily="18" charset="0"/>
              <a:buNone/>
              <a:defRPr/>
            </a:pPr>
            <a:r>
              <a:rPr lang="ru-RU" sz="1600" dirty="0" smtClean="0"/>
              <a:t>Неправильное положение зубной щетки, например, вертикально к оси зуба, приводит к повреждению эпителиального прикрепления и десны. Этот метод рекомендуется для взрослых.</a:t>
            </a:r>
            <a:endParaRPr lang="ru-RU" sz="1600" dirty="0" smtClean="0">
              <a:solidFill>
                <a:schemeClr val="tx1">
                  <a:lumMod val="75000"/>
                  <a:lumOff val="25000"/>
                </a:schemeClr>
              </a:solidFill>
            </a:endParaRPr>
          </a:p>
        </p:txBody>
      </p:sp>
      <p:pic>
        <p:nvPicPr>
          <p:cNvPr id="8194" name="Picture 2" descr="Популярные методики чистки зубов | Регина Гунствин | Дзен"/>
          <p:cNvPicPr>
            <a:picLocks noChangeAspect="1" noChangeArrowheads="1"/>
          </p:cNvPicPr>
          <p:nvPr/>
        </p:nvPicPr>
        <p:blipFill>
          <a:blip r:embed="rId2" cstate="print"/>
          <a:srcRect t="17671"/>
          <a:stretch>
            <a:fillRect/>
          </a:stretch>
        </p:blipFill>
        <p:spPr bwMode="auto">
          <a:xfrm>
            <a:off x="598138" y="3709683"/>
            <a:ext cx="7260010" cy="25053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714356"/>
            <a:ext cx="7467600" cy="5759596"/>
          </a:xfrm>
        </p:spPr>
        <p:txBody>
          <a:bodyPr>
            <a:normAutofit/>
          </a:bodyPr>
          <a:lstStyle/>
          <a:p>
            <a:pPr marL="45720" indent="0" algn="just" fontAlgn="auto">
              <a:buClr>
                <a:schemeClr val="accent6">
                  <a:lumMod val="75000"/>
                </a:schemeClr>
              </a:buClr>
              <a:buNone/>
              <a:defRPr/>
            </a:pPr>
            <a:r>
              <a:rPr lang="ru-RU" sz="2800" b="1" u="sng" dirty="0" smtClean="0">
                <a:solidFill>
                  <a:schemeClr val="accent1">
                    <a:lumMod val="75000"/>
                  </a:schemeClr>
                </a:solidFill>
              </a:rPr>
              <a:t>Метод Леонарда</a:t>
            </a:r>
          </a:p>
          <a:p>
            <a:pPr marL="45720" indent="0" algn="just" fontAlgn="auto">
              <a:buClr>
                <a:schemeClr val="accent6">
                  <a:lumMod val="75000"/>
                </a:schemeClr>
              </a:buClr>
              <a:buFont typeface="Georgia" pitchFamily="18" charset="0"/>
              <a:buNone/>
              <a:defRPr/>
            </a:pPr>
            <a:r>
              <a:rPr lang="ru-RU" sz="1800" dirty="0" smtClean="0"/>
              <a:t>Зубную щетку располагают перпендикулярно поверхности зубов, производя вертикальные движения в направлении от десны к коронке зуба. Вестибулярные поверхности зубов чистят при сомкнутых зубных рядах, небные - при несомкнутых, жевательные очищают движениями щетки вперед-назад. Этот метод позволяет избежать повреждения десен.</a:t>
            </a:r>
          </a:p>
          <a:p>
            <a:pPr marL="45720" indent="0" algn="just">
              <a:spcAft>
                <a:spcPts val="0"/>
              </a:spcAft>
              <a:buClr>
                <a:schemeClr val="accent6">
                  <a:lumMod val="75000"/>
                </a:schemeClr>
              </a:buClr>
              <a:buNone/>
              <a:defRPr/>
            </a:pPr>
            <a:r>
              <a:rPr lang="ru-RU" sz="2800" b="1" u="sng" dirty="0" smtClean="0">
                <a:solidFill>
                  <a:schemeClr val="accent1">
                    <a:lumMod val="75000"/>
                  </a:schemeClr>
                </a:solidFill>
              </a:rPr>
              <a:t>Метод </a:t>
            </a:r>
            <a:r>
              <a:rPr lang="en-US" sz="2800" b="1" u="sng" dirty="0" smtClean="0">
                <a:solidFill>
                  <a:schemeClr val="accent1">
                    <a:lumMod val="75000"/>
                  </a:schemeClr>
                </a:solidFill>
              </a:rPr>
              <a:t>Charters</a:t>
            </a:r>
            <a:endParaRPr lang="ru-RU" sz="2800" b="1" u="sng" dirty="0" smtClean="0">
              <a:solidFill>
                <a:schemeClr val="accent1">
                  <a:lumMod val="75000"/>
                </a:schemeClr>
              </a:solidFill>
            </a:endParaRPr>
          </a:p>
          <a:p>
            <a:pPr marL="45720" indent="0" algn="just">
              <a:spcAft>
                <a:spcPts val="0"/>
              </a:spcAft>
              <a:buClr>
                <a:schemeClr val="accent6">
                  <a:lumMod val="75000"/>
                </a:schemeClr>
              </a:buClr>
              <a:buNone/>
              <a:defRPr/>
            </a:pPr>
            <a:r>
              <a:rPr lang="ru-RU" sz="1800" dirty="0" smtClean="0"/>
              <a:t>Головку зубной щетки устанавливают под углом 45 градусов к оси зуба так, чтобы концы волокон, касаясь наружной поверхности коронки, достигали режущего края. Легким нажатием кончики щетинок осторожно проталкивают в межзубные промежутки и в этом положении осуществляют вибрирующие движения. Контактируя с краевой десной, щетинки осуществляют ее массаж</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71480"/>
            <a:ext cx="7467600" cy="5902472"/>
          </a:xfrm>
        </p:spPr>
        <p:txBody>
          <a:bodyPr>
            <a:normAutofit/>
          </a:bodyPr>
          <a:lstStyle/>
          <a:p>
            <a:pPr marL="36576" indent="0" algn="just" fontAlgn="auto">
              <a:spcAft>
                <a:spcPts val="0"/>
              </a:spcAft>
              <a:buClr>
                <a:schemeClr val="accent6">
                  <a:lumMod val="75000"/>
                </a:schemeClr>
              </a:buClr>
              <a:buFont typeface="Georgia" pitchFamily="18" charset="0"/>
              <a:buNone/>
              <a:defRPr/>
            </a:pPr>
            <a:r>
              <a:rPr lang="ru-RU" sz="1700" dirty="0" smtClean="0"/>
              <a:t>.</a:t>
            </a:r>
          </a:p>
          <a:p>
            <a:pPr algn="just">
              <a:buNone/>
            </a:pPr>
            <a:r>
              <a:rPr lang="ru-RU" sz="2800" b="1" u="sng" dirty="0" smtClean="0">
                <a:solidFill>
                  <a:schemeClr val="accent1">
                    <a:lumMod val="75000"/>
                  </a:schemeClr>
                </a:solidFill>
              </a:rPr>
              <a:t>Метод </a:t>
            </a:r>
            <a:r>
              <a:rPr lang="ru-RU" sz="2800" b="1" u="sng" dirty="0" err="1" smtClean="0">
                <a:solidFill>
                  <a:schemeClr val="accent1">
                    <a:lumMod val="75000"/>
                  </a:schemeClr>
                </a:solidFill>
              </a:rPr>
              <a:t>Фонеса</a:t>
            </a:r>
            <a:endParaRPr lang="ru-RU" sz="2800" b="1" dirty="0" smtClean="0">
              <a:solidFill>
                <a:schemeClr val="accent1">
                  <a:lumMod val="75000"/>
                </a:schemeClr>
              </a:solidFill>
            </a:endParaRPr>
          </a:p>
          <a:p>
            <a:pPr marL="36576" indent="0" algn="just">
              <a:buClr>
                <a:schemeClr val="accent6">
                  <a:lumMod val="75000"/>
                </a:schemeClr>
              </a:buClr>
              <a:buNone/>
              <a:defRPr/>
            </a:pPr>
            <a:r>
              <a:rPr lang="ru-RU" sz="1700" dirty="0" smtClean="0"/>
              <a:t>Щетку необходимо держать горизонтально, таким образом, чтобы щетинки располагались перпендикулярно поверхности зубов. Головкой щетки выполняются круговые и спиралевидные движения с одновременным захватом зубов верхней и нижней челюстей, а</a:t>
            </a:r>
          </a:p>
          <a:p>
            <a:pPr marL="36576" indent="0" algn="just">
              <a:buClr>
                <a:schemeClr val="accent6">
                  <a:lumMod val="75000"/>
                </a:schemeClr>
              </a:buClr>
              <a:buNone/>
              <a:defRPr/>
            </a:pPr>
            <a:r>
              <a:rPr lang="ru-RU" sz="1700" dirty="0" smtClean="0"/>
              <a:t>также, с захватом прилегающей к ним десны. Далее зубы размыкают.</a:t>
            </a:r>
          </a:p>
          <a:p>
            <a:endParaRPr lang="ru-RU" dirty="0"/>
          </a:p>
        </p:txBody>
      </p:sp>
      <p:pic>
        <p:nvPicPr>
          <p:cNvPr id="7170" name="Picture 2" descr="Врачи стоматологии в кудрово рассказывают как правильно чистить зубы |  Стоматология в Кудрово"/>
          <p:cNvPicPr>
            <a:picLocks noChangeAspect="1" noChangeArrowheads="1"/>
          </p:cNvPicPr>
          <p:nvPr/>
        </p:nvPicPr>
        <p:blipFill>
          <a:blip r:embed="rId2" cstate="print"/>
          <a:srcRect t="23073"/>
          <a:stretch>
            <a:fillRect/>
          </a:stretch>
        </p:blipFill>
        <p:spPr bwMode="auto">
          <a:xfrm>
            <a:off x="714348" y="3500438"/>
            <a:ext cx="6810388" cy="309624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57224" y="500042"/>
            <a:ext cx="7329510" cy="5626121"/>
          </a:xfrm>
        </p:spPr>
        <p:txBody>
          <a:bodyPr>
            <a:normAutofit fontScale="62500" lnSpcReduction="20000"/>
          </a:bodyPr>
          <a:lstStyle/>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accent1">
                    <a:lumMod val="75000"/>
                  </a:schemeClr>
                </a:solidFill>
              </a:rPr>
              <a:t>Метод Рейте (1970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Щетка ставится параллельно оси зуба в начале и под углом 90 градусов к оси зуба в конце движения. Производятся скатывающие движения от десны к коронке. Жевательные поверхности зубов очищают движениями щетки вперед-назад.</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accent1">
                    <a:lumMod val="75000"/>
                  </a:schemeClr>
                </a:solidFill>
              </a:rPr>
              <a:t>Метод Смита-Белла (1948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Зубную щетку устанавливают перпендикулярно жевательной поверхности. Движения зубной щетки повторяют движения пищи при жевании: надавливая и вращая, головка щетки продвигается к десне, скользит по ней и перемещается к следующему зубу.</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accent1">
                    <a:lumMod val="75000"/>
                  </a:schemeClr>
                </a:solidFill>
              </a:rPr>
              <a:t>Метод </a:t>
            </a:r>
            <a:r>
              <a:rPr lang="ru-RU" sz="4400" b="1" u="sng" dirty="0" err="1" smtClean="0">
                <a:solidFill>
                  <a:schemeClr val="accent1">
                    <a:lumMod val="75000"/>
                  </a:schemeClr>
                </a:solidFill>
              </a:rPr>
              <a:t>Стилмана</a:t>
            </a:r>
            <a:r>
              <a:rPr lang="ru-RU" sz="4400" b="1" u="sng" dirty="0" smtClean="0">
                <a:solidFill>
                  <a:schemeClr val="accent1">
                    <a:lumMod val="75000"/>
                  </a:schemeClr>
                </a:solidFill>
              </a:rPr>
              <a:t> (1933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Зубная щетка устанавливается под углом 45 градусов к оси зуба и максимально надавливается на </a:t>
            </a:r>
            <a:r>
              <a:rPr lang="ru-RU" dirty="0" err="1" smtClean="0">
                <a:solidFill>
                  <a:schemeClr val="tx1">
                    <a:lumMod val="75000"/>
                    <a:lumOff val="25000"/>
                  </a:schemeClr>
                </a:solidFill>
              </a:rPr>
              <a:t>десневой</a:t>
            </a:r>
            <a:r>
              <a:rPr lang="ru-RU" dirty="0" smtClean="0">
                <a:solidFill>
                  <a:schemeClr val="tx1">
                    <a:lumMod val="75000"/>
                    <a:lumOff val="25000"/>
                  </a:schemeClr>
                </a:solidFill>
              </a:rPr>
              <a:t> край до видимой анемичности десны. Далее проводится слабое вращательное движение до восстановления кровотока в десне данного участка. Язычные поверхности зубов очищают, ставя щетку параллельно оси зуба. Жевательные поверхности очищают движениями, направленными перпендикулярно к </a:t>
            </a:r>
            <a:r>
              <a:rPr lang="ru-RU" dirty="0" err="1" smtClean="0">
                <a:solidFill>
                  <a:schemeClr val="tx1">
                    <a:lumMod val="75000"/>
                    <a:lumOff val="25000"/>
                  </a:schemeClr>
                </a:solidFill>
              </a:rPr>
              <a:t>окклюзионной</a:t>
            </a:r>
            <a:r>
              <a:rPr lang="ru-RU" dirty="0" smtClean="0">
                <a:solidFill>
                  <a:schemeClr val="tx1">
                    <a:lumMod val="75000"/>
                    <a:lumOff val="25000"/>
                  </a:schemeClr>
                </a:solidFill>
              </a:rPr>
              <a:t> плоскости.</a:t>
            </a:r>
          </a:p>
          <a:p>
            <a:pPr marL="36576" indent="0"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Цель</a:t>
            </a:r>
            <a:r>
              <a:rPr lang="ru-RU" dirty="0" smtClean="0"/>
              <a:t> </a:t>
            </a:r>
            <a:endParaRPr lang="ru-RU" dirty="0"/>
          </a:p>
        </p:txBody>
      </p:sp>
      <p:sp>
        <p:nvSpPr>
          <p:cNvPr id="3" name="Содержимое 2"/>
          <p:cNvSpPr>
            <a:spLocks noGrp="1"/>
          </p:cNvSpPr>
          <p:nvPr>
            <p:ph sz="quarter" idx="1"/>
          </p:nvPr>
        </p:nvSpPr>
        <p:spPr>
          <a:xfrm>
            <a:off x="857224" y="2143116"/>
            <a:ext cx="7498080" cy="3214710"/>
          </a:xfrm>
        </p:spPr>
        <p:txBody>
          <a:bodyPr>
            <a:normAutofit/>
          </a:bodyPr>
          <a:lstStyle/>
          <a:p>
            <a:pPr>
              <a:buNone/>
            </a:pPr>
            <a:r>
              <a:rPr lang="ru-RU" altLang="ru-RU" dirty="0" smtClean="0"/>
              <a:t>Ознакомиться с предметами и средствами гигиены для полости рта и </a:t>
            </a:r>
            <a:r>
              <a:rPr lang="ru-RU" dirty="0" smtClean="0"/>
              <a:t>научить осуществлять индивидуальный подбор в зависимости от возраста, стоматологического статуса пациента. </a:t>
            </a:r>
          </a:p>
          <a:p>
            <a:pPr>
              <a:buNone/>
            </a:pPr>
            <a:endParaRPr lang="ru-RU" altLang="ru-RU" dirty="0" smtClean="0"/>
          </a:p>
          <a:p>
            <a:pPr>
              <a:buNone/>
            </a:pPr>
            <a:endParaRPr lang="ru-RU" alt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effectLst>
                  <a:outerShdw blurRad="38100" dist="38100" dir="2700000" algn="tl">
                    <a:srgbClr val="000000">
                      <a:alpha val="43137"/>
                    </a:srgbClr>
                  </a:outerShdw>
                </a:effectLst>
              </a:rPr>
              <a:t>Стандартный метод чистки зубов по Пахомову</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fontScale="62500" lnSpcReduction="20000"/>
          </a:bodyPr>
          <a:lstStyle/>
          <a:p>
            <a:pPr marL="44450" indent="0">
              <a:buFont typeface="Georgia" pitchFamily="18" charset="0"/>
              <a:buNone/>
            </a:pPr>
            <a:r>
              <a:rPr lang="ru-RU" altLang="ru-RU" dirty="0" smtClean="0"/>
              <a:t>Зубной ряд условно делят на несколько сегментов : моляры, </a:t>
            </a:r>
            <a:r>
              <a:rPr lang="ru-RU" altLang="ru-RU" dirty="0" err="1" smtClean="0"/>
              <a:t>премоляры</a:t>
            </a:r>
            <a:r>
              <a:rPr lang="ru-RU" altLang="ru-RU" dirty="0" smtClean="0"/>
              <a:t> ( если таковые имеются ) и передние зубы с каждой стороны ( получается 4-6 сегментов ).</a:t>
            </a:r>
          </a:p>
          <a:p>
            <a:pPr marL="44450" indent="0">
              <a:buFont typeface="Georgia" pitchFamily="18" charset="0"/>
              <a:buNone/>
            </a:pPr>
            <a:r>
              <a:rPr lang="ru-RU" altLang="ru-RU" dirty="0" smtClean="0"/>
              <a:t>Чистку зубов осуществляют при несомкнутых зубных рядах. Щетку располагают под углом 45 градусов к поверхности зуба.</a:t>
            </a:r>
          </a:p>
          <a:p>
            <a:pPr marL="44450" indent="0">
              <a:buFont typeface="Georgia" pitchFamily="18" charset="0"/>
              <a:buNone/>
            </a:pPr>
            <a:r>
              <a:rPr lang="ru-RU" altLang="ru-RU" dirty="0" smtClean="0"/>
              <a:t>Начинают чистить зубы с щечной поверхности верхней челюсти слева ( сегмент 1 ), где выполняют щеткой 10 подметающих движений, после чего проходят постепенно по всем остальным сегментам ( по 10 движений на каждый сегмент ).</a:t>
            </a:r>
          </a:p>
          <a:p>
            <a:pPr marL="44450" indent="0">
              <a:buFont typeface="Georgia" pitchFamily="18" charset="0"/>
              <a:buNone/>
            </a:pPr>
            <a:r>
              <a:rPr lang="ru-RU" altLang="ru-RU" dirty="0" smtClean="0"/>
              <a:t>После этого чистят небную поверхность верхних зубов, проходя по сегментам слева на право, делая на каждом сегменте по 10 подметающих движений.</a:t>
            </a:r>
          </a:p>
          <a:p>
            <a:pPr marL="44450" indent="0">
              <a:buFont typeface="Georgia" pitchFamily="18" charset="0"/>
              <a:buNone/>
            </a:pPr>
            <a:r>
              <a:rPr lang="ru-RU" altLang="ru-RU" dirty="0" smtClean="0"/>
              <a:t>Следующим этапом чистки зубов является чистка жевательной поверхности моляров и </a:t>
            </a:r>
            <a:r>
              <a:rPr lang="ru-RU" altLang="ru-RU" dirty="0" err="1" smtClean="0"/>
              <a:t>премоляров</a:t>
            </a:r>
            <a:r>
              <a:rPr lang="ru-RU" altLang="ru-RU" dirty="0" smtClean="0"/>
              <a:t>. Чистка осуществляется скребущими движениями по их жевательной поверхности по направлению изо рта. Необходимо произвести 10-15 движений с каждой стороны.</a:t>
            </a:r>
          </a:p>
          <a:p>
            <a:pPr marL="44450" indent="0">
              <a:buFont typeface="Georgia" pitchFamily="18" charset="0"/>
              <a:buNone/>
            </a:pPr>
            <a:r>
              <a:rPr lang="ru-RU" altLang="ru-RU" dirty="0" smtClean="0"/>
              <a:t>На нижней челюсти осуществляют чистку зубов в той же последовательности. Сначала на щечной, а затем на язычной и в конце на жевательной поверхности зубов ( слева на право ).</a:t>
            </a:r>
          </a:p>
          <a:p>
            <a:pPr marL="44450" indent="0">
              <a:buFont typeface="Georgia" pitchFamily="18" charset="0"/>
              <a:buNone/>
            </a:pPr>
            <a:r>
              <a:rPr lang="ru-RU" altLang="ru-RU" dirty="0" smtClean="0"/>
              <a:t>При чистке небной поверхности верхних резцов и язычной поверхности нижних щетка располагается перпендикулярно зубному ряду. Процедура чистки должна заканчиваться массажем десен, который осуществляют при сомкнутых зубных рядах круговыми движениями зубной щетки с захватом зубов и десен, перемещаясь в направлении слева направо.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2" name="Picture 8" descr="Полезная информация для родителей | Детская стомалогическая поликлиника 25"/>
          <p:cNvPicPr>
            <a:picLocks noChangeAspect="1" noChangeArrowheads="1"/>
          </p:cNvPicPr>
          <p:nvPr/>
        </p:nvPicPr>
        <p:blipFill>
          <a:blip r:embed="rId2" cstate="print"/>
          <a:srcRect/>
          <a:stretch>
            <a:fillRect/>
          </a:stretch>
        </p:blipFill>
        <p:spPr bwMode="auto">
          <a:xfrm>
            <a:off x="571472" y="500042"/>
            <a:ext cx="7403726" cy="57150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Заключение</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lgn="just">
              <a:buNone/>
            </a:pPr>
            <a:r>
              <a:rPr lang="ru-RU" dirty="0" smtClean="0"/>
              <a:t>Гигиена полости рта является одним из наиболее доступных и одним из ведущих методов профилактики заболеваний полости рта. Массовые обследования населения, проведенные во всех странах мира, убедительно показали, что систематический уход за полостью рта оказывает профилактическое воздействие (до 40 %) на ткани зуба. Таким образом соблюдая правильную чистку полости рта, можно сохранить здоровье зубов.</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Список литературы</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fontScale="62500" lnSpcReduction="20000"/>
          </a:bodyPr>
          <a:lstStyle/>
          <a:p>
            <a:pPr>
              <a:defRPr/>
            </a:pPr>
            <a:endParaRPr lang="ru-RU" dirty="0" smtClean="0"/>
          </a:p>
          <a:p>
            <a:pPr>
              <a:defRPr/>
            </a:pPr>
            <a:r>
              <a:rPr lang="ru-RU" sz="2600" dirty="0" smtClean="0"/>
              <a:t>1.Бородовицина С.И. Б 833 Профилактика стоматологических заболеваний: учебное пособие / С.И. </a:t>
            </a:r>
            <a:r>
              <a:rPr lang="ru-RU" sz="2600" dirty="0" err="1" smtClean="0"/>
              <a:t>Бородовицина</a:t>
            </a:r>
            <a:r>
              <a:rPr lang="ru-RU" sz="2600" dirty="0" smtClean="0"/>
              <a:t>, Н.А.Савельева, Е.С.Таболина; ФГБОУ ВО </a:t>
            </a:r>
            <a:r>
              <a:rPr lang="ru-RU" sz="2600" dirty="0" err="1" smtClean="0"/>
              <a:t>РязГМУ</a:t>
            </a:r>
            <a:r>
              <a:rPr lang="ru-RU" sz="2600" dirty="0" smtClean="0"/>
              <a:t> Минздрава России. – Рязань: </a:t>
            </a:r>
            <a:r>
              <a:rPr lang="ru-RU" sz="2600" dirty="0" err="1" smtClean="0"/>
              <a:t>ОТСиОП</a:t>
            </a:r>
            <a:r>
              <a:rPr lang="ru-RU" sz="2600" dirty="0" smtClean="0"/>
              <a:t>, 2019. – 264 с</a:t>
            </a:r>
            <a:r>
              <a:rPr lang="ru-RU" sz="2600" dirty="0" smtClean="0"/>
              <a:t>.</a:t>
            </a:r>
            <a:endParaRPr lang="ru-RU" sz="2600" dirty="0" smtClean="0"/>
          </a:p>
          <a:p>
            <a:r>
              <a:rPr lang="ru-RU" sz="2600" dirty="0" smtClean="0"/>
              <a:t>2. </a:t>
            </a:r>
            <a:r>
              <a:rPr lang="ru-RU" sz="2600" dirty="0" err="1" smtClean="0"/>
              <a:t>Янушевич</a:t>
            </a:r>
            <a:r>
              <a:rPr lang="ru-RU" sz="2600" dirty="0" smtClean="0"/>
              <a:t>, О. О. Детская стоматология : учебник / под ред. </a:t>
            </a:r>
            <a:r>
              <a:rPr lang="ru-RU" sz="2600" dirty="0" err="1" smtClean="0"/>
              <a:t>Янушевича</a:t>
            </a:r>
            <a:r>
              <a:rPr lang="ru-RU" sz="2600" dirty="0" smtClean="0"/>
              <a:t> О. О. , </a:t>
            </a:r>
            <a:r>
              <a:rPr lang="ru-RU" sz="2600" dirty="0" err="1" smtClean="0"/>
              <a:t>Кисельниковой</a:t>
            </a:r>
            <a:r>
              <a:rPr lang="ru-RU" sz="2600" dirty="0" smtClean="0"/>
              <a:t> Л. П. , </a:t>
            </a:r>
            <a:r>
              <a:rPr lang="ru-RU" sz="2600" dirty="0" err="1" smtClean="0"/>
              <a:t>Топольницкого</a:t>
            </a:r>
            <a:r>
              <a:rPr lang="ru-RU" sz="2600" dirty="0" smtClean="0"/>
              <a:t> О. З. - Москва : </a:t>
            </a:r>
            <a:r>
              <a:rPr lang="ru-RU" sz="2600" dirty="0" err="1" smtClean="0"/>
              <a:t>ГЭОТАР-Медиа</a:t>
            </a:r>
            <a:r>
              <a:rPr lang="ru-RU" sz="2600" dirty="0" smtClean="0"/>
              <a:t>, 2020. - 744 с. -</a:t>
            </a:r>
          </a:p>
          <a:p>
            <a:r>
              <a:rPr lang="ru-RU" sz="2600" dirty="0" smtClean="0"/>
              <a:t>3. Леонтьев</a:t>
            </a:r>
            <a:r>
              <a:rPr lang="ru-RU" sz="2600" dirty="0" smtClean="0"/>
              <a:t>, В. К. Детская терапевтическая стоматология / под ред. Леонтьева В. К. , </a:t>
            </a:r>
            <a:r>
              <a:rPr lang="ru-RU" sz="2600" dirty="0" err="1" smtClean="0"/>
              <a:t>Кисельниковой</a:t>
            </a:r>
            <a:r>
              <a:rPr lang="ru-RU" sz="2600" dirty="0" smtClean="0"/>
              <a:t> Л. П. - Москва : </a:t>
            </a:r>
            <a:r>
              <a:rPr lang="ru-RU" sz="2600" dirty="0" err="1" smtClean="0"/>
              <a:t>ГЭОТАР-Медиа</a:t>
            </a:r>
            <a:r>
              <a:rPr lang="ru-RU" sz="2600" dirty="0" smtClean="0"/>
              <a:t>, 2021. - 952 с</a:t>
            </a:r>
            <a:r>
              <a:rPr lang="ru-RU" sz="2600" dirty="0" smtClean="0"/>
              <a:t>.</a:t>
            </a:r>
            <a:endParaRPr lang="ru-RU" sz="2600" dirty="0" smtClean="0"/>
          </a:p>
          <a:p>
            <a:pPr>
              <a:defRPr/>
            </a:pPr>
            <a:r>
              <a:rPr lang="ru-RU" sz="2600" dirty="0" smtClean="0"/>
              <a:t>4</a:t>
            </a:r>
            <a:r>
              <a:rPr lang="ru-RU" sz="2600" dirty="0" smtClean="0"/>
              <a:t>. </a:t>
            </a:r>
            <a:r>
              <a:rPr lang="ru-RU" sz="2600" dirty="0" smtClean="0"/>
              <a:t>Харитонова, М. П. Х207 Профилактика основных стоматологических заболеваний у детей и подростков / М. П. Харитонова, О. А. </a:t>
            </a:r>
            <a:r>
              <a:rPr lang="ru-RU" sz="2600" dirty="0" err="1" smtClean="0"/>
              <a:t>Мосейчук</a:t>
            </a:r>
            <a:r>
              <a:rPr lang="ru-RU" sz="2600" dirty="0" smtClean="0"/>
              <a:t>. – Екатеринбург : Изд-во «Знак качества», 2019. – 24 с</a:t>
            </a:r>
            <a:r>
              <a:rPr lang="ru-RU" sz="2600" dirty="0" smtClean="0"/>
              <a:t>.</a:t>
            </a:r>
          </a:p>
          <a:p>
            <a:r>
              <a:rPr lang="ru-RU" sz="2600" dirty="0" smtClean="0"/>
              <a:t>5. Загорский </a:t>
            </a:r>
            <a:r>
              <a:rPr lang="ru-RU" sz="2600" dirty="0" smtClean="0"/>
              <a:t>В.А., Макеева И.М., </a:t>
            </a:r>
            <a:r>
              <a:rPr lang="ru-RU" sz="2600" dirty="0" err="1" smtClean="0"/>
              <a:t>Олесова</a:t>
            </a:r>
            <a:r>
              <a:rPr lang="ru-RU" sz="2600" dirty="0" smtClean="0"/>
              <a:t> В.Н., </a:t>
            </a:r>
            <a:r>
              <a:rPr lang="ru-RU" sz="2600" dirty="0" err="1" smtClean="0"/>
              <a:t>Левенец</a:t>
            </a:r>
            <a:r>
              <a:rPr lang="ru-RU" sz="2600" dirty="0" smtClean="0"/>
              <a:t> А.А. Основы стоматологии. 5-е изд.-М.: Издательский дом БИНОМ, 2022.-432 с.: ил</a:t>
            </a:r>
            <a:r>
              <a:rPr lang="ru-RU" sz="2600" dirty="0" smtClean="0"/>
              <a:t>.</a:t>
            </a:r>
            <a:r>
              <a:rPr lang="ru-RU" sz="2600" dirty="0" smtClean="0"/>
              <a:t/>
            </a:r>
            <a:br>
              <a:rPr lang="ru-RU" sz="2600" dirty="0" smtClean="0"/>
            </a:br>
            <a:r>
              <a:rPr lang="ru-RU" sz="2600" dirty="0" smtClean="0"/>
              <a:t>6.  Профилактика </a:t>
            </a:r>
            <a:r>
              <a:rPr lang="ru-RU" sz="2600" dirty="0" smtClean="0"/>
              <a:t>основных стоматологических заболеваний у детей и подростков / М. П. Харитонова, О. А. </a:t>
            </a:r>
            <a:r>
              <a:rPr lang="ru-RU" sz="2600" dirty="0" err="1" smtClean="0"/>
              <a:t>Мосейчук</a:t>
            </a:r>
            <a:r>
              <a:rPr lang="ru-RU" sz="2600" dirty="0" smtClean="0"/>
              <a:t>. – Екатеринбург : Изд-во «Знак качества», 2019. – 24 </a:t>
            </a:r>
            <a:r>
              <a:rPr lang="ru-RU" sz="2600" dirty="0" smtClean="0"/>
              <a:t>с.</a:t>
            </a:r>
          </a:p>
          <a:p>
            <a:r>
              <a:rPr lang="ru-RU" sz="2600" dirty="0" smtClean="0"/>
              <a:t>7. Основы </a:t>
            </a:r>
            <a:r>
              <a:rPr lang="ru-RU" sz="2600" dirty="0" smtClean="0"/>
              <a:t>профилактической стоматологии: учебно-методическое пособие / С. А. Кабанова, О. А. </a:t>
            </a:r>
            <a:r>
              <a:rPr lang="ru-RU" sz="2600" dirty="0" err="1" smtClean="0"/>
              <a:t>Жаркова</a:t>
            </a:r>
            <a:r>
              <a:rPr lang="ru-RU" sz="2600" dirty="0" smtClean="0"/>
              <a:t>, Т. И. Самарина, А. В. Кузьменкова, А. К. </a:t>
            </a:r>
            <a:r>
              <a:rPr lang="ru-RU" sz="2600" dirty="0" err="1" smtClean="0"/>
              <a:t>Лиора</a:t>
            </a:r>
            <a:r>
              <a:rPr lang="ru-RU" sz="2600" dirty="0" smtClean="0"/>
              <a:t>, Т. Н. Маркович – Витебск: ВГМУ, 2021 – 250 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1026" name="Picture 2" descr="https://sun9-81.userapi.com/impg/OoaT5yHd9WJz07Q-62u5tmsNlHWjrXP_Zbf_lw/9FBvL-94hcw.jpg?size=547x325&amp;quality=96&amp;sign=05e034df7cf434ce7008a80e21170edb&amp;type=album"/>
          <p:cNvPicPr>
            <a:picLocks noChangeAspect="1" noChangeArrowheads="1"/>
          </p:cNvPicPr>
          <p:nvPr/>
        </p:nvPicPr>
        <p:blipFill>
          <a:blip r:embed="rId2" cstate="print"/>
          <a:srcRect/>
          <a:stretch>
            <a:fillRect/>
          </a:stretch>
        </p:blipFill>
        <p:spPr bwMode="auto">
          <a:xfrm>
            <a:off x="1088252" y="1785926"/>
            <a:ext cx="6769896" cy="47863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effectLst>
                  <a:outerShdw blurRad="38100" dist="38100" dir="2700000" algn="tl">
                    <a:srgbClr val="000000">
                      <a:alpha val="43137"/>
                    </a:srgbClr>
                  </a:outerShdw>
                </a:effectLst>
              </a:rPr>
              <a:t>Задачи</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endParaRPr lang="ru-RU" dirty="0"/>
          </a:p>
        </p:txBody>
      </p:sp>
      <p:sp>
        <p:nvSpPr>
          <p:cNvPr id="3" name="Содержимое 2"/>
          <p:cNvSpPr>
            <a:spLocks noGrp="1"/>
          </p:cNvSpPr>
          <p:nvPr>
            <p:ph sz="quarter" idx="1"/>
          </p:nvPr>
        </p:nvSpPr>
        <p:spPr>
          <a:xfrm>
            <a:off x="857224" y="1984248"/>
            <a:ext cx="7467600" cy="4873752"/>
          </a:xfrm>
        </p:spPr>
        <p:txBody>
          <a:bodyPr/>
          <a:lstStyle/>
          <a:p>
            <a:r>
              <a:rPr lang="ru-RU" altLang="ru-RU" dirty="0" smtClean="0"/>
              <a:t>Научить осуществлять индивидуальный подбор предметов и средств гигиены полости рта в зависимости от возраста, стоматологического статуса пациента</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57224" y="1071546"/>
            <a:ext cx="7498080" cy="3338522"/>
          </a:xfrm>
        </p:spPr>
        <p:txBody>
          <a:bodyPr>
            <a:normAutofit/>
          </a:bodyPr>
          <a:lstStyle/>
          <a:p>
            <a:pPr algn="ctr">
              <a:buNone/>
            </a:pPr>
            <a:r>
              <a:rPr lang="ru-RU" dirty="0" smtClean="0"/>
              <a:t>Зубная щётка — основной инструмент для удаления мягких отложений с поверхности зубов и дёсен.</a:t>
            </a:r>
            <a:endParaRPr lang="ru-RU" dirty="0"/>
          </a:p>
        </p:txBody>
      </p:sp>
      <p:pic>
        <p:nvPicPr>
          <p:cNvPr id="31746" name="Picture 2" descr="Зубная щетка PESITRO Ultra Clean 6580"/>
          <p:cNvPicPr>
            <a:picLocks noChangeAspect="1" noChangeArrowheads="1"/>
          </p:cNvPicPr>
          <p:nvPr/>
        </p:nvPicPr>
        <p:blipFill>
          <a:blip r:embed="rId2" cstate="print"/>
          <a:srcRect/>
          <a:stretch>
            <a:fillRect/>
          </a:stretch>
        </p:blipFill>
        <p:spPr bwMode="auto">
          <a:xfrm>
            <a:off x="2428860" y="2571744"/>
            <a:ext cx="4429155" cy="392908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lstStyle/>
          <a:p>
            <a:r>
              <a:rPr lang="ru-RU" dirty="0" smtClean="0">
                <a:effectLst>
                  <a:outerShdw blurRad="38100" dist="38100" dir="2700000" algn="tl">
                    <a:srgbClr val="000000">
                      <a:alpha val="43137"/>
                    </a:srgbClr>
                  </a:outerShdw>
                </a:effectLst>
                <a:latin typeface="Times New Roman" pitchFamily="16" charset="0"/>
              </a:rPr>
              <a:t>Первая зубная щетка</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500034" y="1571612"/>
            <a:ext cx="3786214" cy="4873752"/>
          </a:xfrm>
        </p:spPr>
        <p:txBody>
          <a:bodyPr>
            <a:normAutofit/>
          </a:bodyPr>
          <a:lstStyle/>
          <a:p>
            <a:r>
              <a:rPr lang="ru-RU" sz="2200" dirty="0" smtClean="0"/>
              <a:t>Первая зубная щетка одевается на указательный палец мамы, в отличные от обычных щеток позволяет родителям аккуратно воздействовать на десны без использования пасты. Мягко массирует десны, хорошо очищает первые зубки. </a:t>
            </a:r>
          </a:p>
          <a:p>
            <a:endParaRPr lang="ru-RU" dirty="0"/>
          </a:p>
        </p:txBody>
      </p:sp>
      <p:pic>
        <p:nvPicPr>
          <p:cNvPr id="4" name="Picture 2" descr="Новый ребенок палец мягкая зубная щетка дети обучение новорожденных  Силиконовый мундштук зубная щетка ребенок прорезывания зубов кольца палец  зубная щетка"/>
          <p:cNvPicPr>
            <a:picLocks noChangeAspect="1" noChangeArrowheads="1"/>
          </p:cNvPicPr>
          <p:nvPr/>
        </p:nvPicPr>
        <p:blipFill>
          <a:blip r:embed="rId2" cstate="print"/>
          <a:srcRect/>
          <a:stretch>
            <a:fillRect/>
          </a:stretch>
        </p:blipFill>
        <p:spPr bwMode="auto">
          <a:xfrm>
            <a:off x="4786314" y="1857364"/>
            <a:ext cx="3571899" cy="35719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С 12 месяцев до 3 лет</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714348" y="1600200"/>
            <a:ext cx="3857652" cy="4525963"/>
          </a:xfrm>
        </p:spPr>
        <p:txBody>
          <a:bodyPr>
            <a:normAutofit fontScale="92500" lnSpcReduction="10000"/>
          </a:bodyPr>
          <a:lstStyle/>
          <a:p>
            <a:pPr algn="just"/>
            <a:r>
              <a:rPr lang="ru-RU" dirty="0" smtClean="0"/>
              <a:t>С года ребенку необходимо чистить зубы два раза в день очень мягкой зубной щеткой.</a:t>
            </a:r>
          </a:p>
          <a:p>
            <a:pPr algn="just"/>
            <a:r>
              <a:rPr lang="ru-RU" dirty="0" smtClean="0"/>
              <a:t> С двух лет два раза в день, используя при этом мягкую зубную щетку и гелеобразную детскую зубную пасту, то есть содержать минимальное количество абразивных веществ и совсем не содержать фтора.</a:t>
            </a:r>
            <a:endParaRPr lang="ru-RU" dirty="0"/>
          </a:p>
        </p:txBody>
      </p:sp>
      <p:pic>
        <p:nvPicPr>
          <p:cNvPr id="30722" name="Picture 2" descr="Brush-Baby FlossBrush Зубная щетка для детей с 0 до 3 лет синий по цене 569  ₽, купить в Москве, заказать с доставкой, инструкция по применению,  аналоги, отзывы"/>
          <p:cNvPicPr>
            <a:picLocks noChangeAspect="1" noChangeArrowheads="1"/>
          </p:cNvPicPr>
          <p:nvPr/>
        </p:nvPicPr>
        <p:blipFill>
          <a:blip r:embed="rId2" cstate="print"/>
          <a:srcRect/>
          <a:stretch>
            <a:fillRect/>
          </a:stretch>
        </p:blipFill>
        <p:spPr bwMode="auto">
          <a:xfrm>
            <a:off x="4786314" y="1643050"/>
            <a:ext cx="3857676" cy="38576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ru-RU" dirty="0" smtClean="0">
                <a:effectLst>
                  <a:outerShdw blurRad="38100" dist="38100" dir="2700000" algn="tl">
                    <a:srgbClr val="000000">
                      <a:alpha val="43137"/>
                    </a:srgbClr>
                  </a:outerShdw>
                </a:effectLst>
              </a:rPr>
              <a:t>Зубные щетки  до 3 лет</a:t>
            </a:r>
            <a:endParaRPr lang="ru-RU" dirty="0">
              <a:effectLst>
                <a:outerShdw blurRad="38100" dist="38100" dir="2700000" algn="tl">
                  <a:srgbClr val="000000">
                    <a:alpha val="43137"/>
                  </a:srgbClr>
                </a:outerShdw>
              </a:effectLst>
            </a:endParaRPr>
          </a:p>
        </p:txBody>
      </p:sp>
      <p:pic>
        <p:nvPicPr>
          <p:cNvPr id="6146" name="Picture 2" descr="ROCS Baby Зубная щетка для детей от 0 до 3 лет купить в Москве, цены от 107  руб., инструкция по применению ROCS Baby Зубная щетка для детей от 0 до 3  лет - Ютека"/>
          <p:cNvPicPr>
            <a:picLocks noChangeAspect="1" noChangeArrowheads="1"/>
          </p:cNvPicPr>
          <p:nvPr/>
        </p:nvPicPr>
        <p:blipFill>
          <a:blip r:embed="rId2" cstate="print"/>
          <a:srcRect/>
          <a:stretch>
            <a:fillRect/>
          </a:stretch>
        </p:blipFill>
        <p:spPr bwMode="auto">
          <a:xfrm>
            <a:off x="4643438" y="1571612"/>
            <a:ext cx="4050506" cy="3857652"/>
          </a:xfrm>
          <a:prstGeom prst="rect">
            <a:avLst/>
          </a:prstGeom>
          <a:noFill/>
        </p:spPr>
      </p:pic>
      <p:pic>
        <p:nvPicPr>
          <p:cNvPr id="6152" name="Picture 8" descr="Зубная щетка детская от 0 до 3 лет, для новорожденных, для первых зубов,  прорезыватель, щётка-прорезыватель, высота 12 см Нет бренда, арт  101724295284, цена 586 р., фото и отзывы | polmira82.ru"/>
          <p:cNvPicPr>
            <a:picLocks noChangeAspect="1" noChangeArrowheads="1"/>
          </p:cNvPicPr>
          <p:nvPr/>
        </p:nvPicPr>
        <p:blipFill>
          <a:blip r:embed="rId3" cstate="print"/>
          <a:srcRect l="15789"/>
          <a:stretch>
            <a:fillRect/>
          </a:stretch>
        </p:blipFill>
        <p:spPr bwMode="auto">
          <a:xfrm>
            <a:off x="3214678" y="2357430"/>
            <a:ext cx="1905012" cy="2262202"/>
          </a:xfrm>
          <a:prstGeom prst="rect">
            <a:avLst/>
          </a:prstGeom>
          <a:noFill/>
        </p:spPr>
      </p:pic>
      <p:pic>
        <p:nvPicPr>
          <p:cNvPr id="6154" name="Picture 10" descr="Зубная щётка R.O.C.S. Pro Baby от 0 до 3 лет в ассортименте: купить по цене  189 ₽ в интернет-магазине Детский мир в Москве и России, отзывы, фото"/>
          <p:cNvPicPr>
            <a:picLocks noChangeAspect="1" noChangeArrowheads="1"/>
          </p:cNvPicPr>
          <p:nvPr/>
        </p:nvPicPr>
        <p:blipFill>
          <a:blip r:embed="rId4" cstate="print"/>
          <a:srcRect l="24390"/>
          <a:stretch>
            <a:fillRect/>
          </a:stretch>
        </p:blipFill>
        <p:spPr bwMode="auto">
          <a:xfrm>
            <a:off x="1214414" y="1214422"/>
            <a:ext cx="2214546" cy="2928926"/>
          </a:xfrm>
          <a:prstGeom prst="rect">
            <a:avLst/>
          </a:prstGeom>
          <a:noFill/>
        </p:spPr>
      </p:pic>
      <p:pic>
        <p:nvPicPr>
          <p:cNvPr id="14338" name="Picture 2" descr="Детская зубная щетка Jordan Step by Step 0-2"/>
          <p:cNvPicPr>
            <a:picLocks noChangeAspect="1" noChangeArrowheads="1"/>
          </p:cNvPicPr>
          <p:nvPr/>
        </p:nvPicPr>
        <p:blipFill>
          <a:blip r:embed="rId5" cstate="print"/>
          <a:srcRect/>
          <a:stretch>
            <a:fillRect/>
          </a:stretch>
        </p:blipFill>
        <p:spPr bwMode="auto">
          <a:xfrm>
            <a:off x="1214414" y="4143380"/>
            <a:ext cx="2214578" cy="24370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85786" y="642918"/>
            <a:ext cx="4207962" cy="5605482"/>
          </a:xfrm>
        </p:spPr>
        <p:txBody>
          <a:bodyPr>
            <a:normAutofit fontScale="92500" lnSpcReduction="20000"/>
          </a:bodyPr>
          <a:lstStyle/>
          <a:p>
            <a:pPr algn="just"/>
            <a:r>
              <a:rPr lang="ru-RU" dirty="0" smtClean="0"/>
              <a:t>Детям в возрасте 1,5–2 года начинают чистить зубы щеткой с очень мягкой искусственной щетиной. Детская щетка должна иметь отполированные закругленные щетинки (чтобы не травмировать десну) и удобную нескользящую ручку с большим количеством впрессованного в нее </a:t>
            </a:r>
            <a:r>
              <a:rPr lang="ru-RU" dirty="0" err="1" smtClean="0"/>
              <a:t>резинопластика</a:t>
            </a:r>
            <a:r>
              <a:rPr lang="ru-RU" dirty="0" smtClean="0"/>
              <a:t>. Головка щетки должна быть маленькой – величиной в 2–2,5 зуба ребенка и иметь около 20 пучков щетины. Детскую щетку нужно менять раз в 1,5–2 месяца</a:t>
            </a:r>
            <a:endParaRPr lang="ru-RU" dirty="0"/>
          </a:p>
        </p:txBody>
      </p:sp>
      <p:pic>
        <p:nvPicPr>
          <p:cNvPr id="2050" name="Picture 2" descr="Зубная щетка Curaprox CuraKID | отзывы"/>
          <p:cNvPicPr>
            <a:picLocks noChangeAspect="1" noChangeArrowheads="1"/>
          </p:cNvPicPr>
          <p:nvPr/>
        </p:nvPicPr>
        <p:blipFill>
          <a:blip r:embed="rId2" cstate="print"/>
          <a:srcRect l="22413" r="8083"/>
          <a:stretch>
            <a:fillRect/>
          </a:stretch>
        </p:blipFill>
        <p:spPr bwMode="auto">
          <a:xfrm>
            <a:off x="5643570" y="1000108"/>
            <a:ext cx="2928926" cy="45409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000496" y="642918"/>
            <a:ext cx="4686304" cy="5929354"/>
          </a:xfrm>
        </p:spPr>
        <p:txBody>
          <a:bodyPr>
            <a:normAutofit/>
          </a:bodyPr>
          <a:lstStyle/>
          <a:p>
            <a:pPr>
              <a:buNone/>
            </a:pPr>
            <a:r>
              <a:rPr lang="ru-RU" dirty="0" smtClean="0"/>
              <a:t>Чем раньше ребёнок привыкнет к зубной щётке и пасте, тем лучше. Примером ему будут служить родители, которые сами добросовестно ухаживают за своими зубами. Первое время чистить зубы ребенку должны Вы сами. Делайте это перед зеркалом, показывая, как правильно держать щётку и двигать ей. К 3-м годам ребенок должен освоить основные движения щёткой. </a:t>
            </a:r>
            <a:endParaRPr lang="ru-RU"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10" y="1785926"/>
            <a:ext cx="3717479" cy="2667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591</TotalTime>
  <Words>1383</Words>
  <Application>Microsoft Office PowerPoint</Application>
  <PresentationFormat>Экран (4:3)</PresentationFormat>
  <Paragraphs>78</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Эркер</vt:lpstr>
      <vt:lpstr>Зубные щетки для детей. Методы чистки зубов.</vt:lpstr>
      <vt:lpstr>Цель </vt:lpstr>
      <vt:lpstr>Задачи </vt:lpstr>
      <vt:lpstr>Слайд 4</vt:lpstr>
      <vt:lpstr>Первая зубная щетка</vt:lpstr>
      <vt:lpstr>С 12 месяцев до 3 лет</vt:lpstr>
      <vt:lpstr>Зубные щетки  до 3 лет</vt:lpstr>
      <vt:lpstr>Слайд 8</vt:lpstr>
      <vt:lpstr>Слайд 9</vt:lpstr>
      <vt:lpstr>С 3 до 6-ти лет.</vt:lpstr>
      <vt:lpstr>Зубные щетки с 3 до 6 лет</vt:lpstr>
      <vt:lpstr>Зубная щетка с 6 до 12 лет</vt:lpstr>
      <vt:lpstr>Зубные щетки с 12 лет</vt:lpstr>
      <vt:lpstr>Уход и хранение зубной щетки</vt:lpstr>
      <vt:lpstr>Методы чистки зубов</vt:lpstr>
      <vt:lpstr>Слайд 16</vt:lpstr>
      <vt:lpstr>Слайд 17</vt:lpstr>
      <vt:lpstr>Слайд 18</vt:lpstr>
      <vt:lpstr>Слайд 19</vt:lpstr>
      <vt:lpstr>Стандартный метод чистки зубов по Пахомову</vt:lpstr>
      <vt:lpstr>Слайд 21</vt:lpstr>
      <vt:lpstr>Заключение</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Индивидуальная гигиена полости рта у дошкольников</dc:title>
  <dc:creator>Глеб</dc:creator>
  <cp:lastModifiedBy>Глеб</cp:lastModifiedBy>
  <cp:revision>37</cp:revision>
  <dcterms:created xsi:type="dcterms:W3CDTF">2022-11-21T10:51:04Z</dcterms:created>
  <dcterms:modified xsi:type="dcterms:W3CDTF">2023-10-26T07:17:39Z</dcterms:modified>
</cp:coreProperties>
</file>