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11657-DE56-4982-9C15-F1A5B4BDA7F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0890-3C46-4D99-897A-9530FAB8C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3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0890-3C46-4D99-897A-9530FAB8CF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1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3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6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1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6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0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4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9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F9306-A2FB-44CB-8807-CFCB286FA227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0E98-B2B2-4075-B002-E44883FC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CDA94-FD36-DC09-F380-F8EA184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1813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Войно – Ясенецкого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3AC5FA-1A74-81FD-A624-232718911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755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 проявления врожденных деформаций лицевого отдела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черепа. Часть 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7E083D-85D5-0A06-A015-4A79F5A48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8" t="12816" r="30607" b="82135"/>
          <a:stretch/>
        </p:blipFill>
        <p:spPr>
          <a:xfrm>
            <a:off x="967666" y="4325643"/>
            <a:ext cx="5476158" cy="539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7A2526-7473-69F3-88FD-76DFD27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19" t="52557" r="28641" b="29061"/>
          <a:stretch/>
        </p:blipFill>
        <p:spPr>
          <a:xfrm>
            <a:off x="967666" y="4913866"/>
            <a:ext cx="5476158" cy="17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9B8A66-2587-2B96-A79B-5D0C9BD475DC}"/>
              </a:ext>
            </a:extLst>
          </p:cNvPr>
          <p:cNvSpPr txBox="1"/>
          <p:nvPr/>
        </p:nvSpPr>
        <p:spPr>
          <a:xfrm>
            <a:off x="7441707" y="5336518"/>
            <a:ext cx="4880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 ординатор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года кафедры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Лучевой диагностики ИПО: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Тынкевич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А.В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84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55184-D6E2-4FA6-BE24-8C0F20C5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365125"/>
            <a:ext cx="11896531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боковой проекции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7D3F9-74D2-2D2A-9CF3-B5DB969D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616" y="3152235"/>
            <a:ext cx="5251580" cy="2139885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ретропозиция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верхней челюсти вместе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костями средней зоны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протрузия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передних верхних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прикус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4" t="47619" r="56989" b="31429"/>
          <a:stretch/>
        </p:blipFill>
        <p:spPr bwMode="auto">
          <a:xfrm>
            <a:off x="877074" y="1819469"/>
            <a:ext cx="4320075" cy="48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2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59" y="365125"/>
            <a:ext cx="11812555" cy="1325563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боковой проекции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089" y="2211353"/>
            <a:ext cx="5253135" cy="3920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прикуса у пациентов с сочетанной деформацией челюстей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ретрогнатия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промакрогнатия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прикус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ретромикрогнатия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– нижняя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промакрогнатия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прямой прикус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закрыта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диафрагма турецкого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1" t="48064" r="57449" b="31157"/>
          <a:stretch/>
        </p:blipFill>
        <p:spPr bwMode="auto">
          <a:xfrm>
            <a:off x="457198" y="2211354"/>
            <a:ext cx="2827177" cy="348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5" t="47891" r="35408" b="30476"/>
          <a:stretch/>
        </p:blipFill>
        <p:spPr bwMode="auto">
          <a:xfrm>
            <a:off x="3359020" y="2211353"/>
            <a:ext cx="2855167" cy="35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50" y="5693481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49" y="5641369"/>
            <a:ext cx="554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(а) черепа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боковой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233" y="4610101"/>
            <a:ext cx="6568751" cy="22478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Сочетанная деформация челюстей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смещена вверх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назад, нижняя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макроретрогнатия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скученность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 обеих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челюстей, открытый прикус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34694" r="31275" b="49523"/>
          <a:stretch/>
        </p:blipFill>
        <p:spPr bwMode="auto">
          <a:xfrm>
            <a:off x="3377682" y="1838129"/>
            <a:ext cx="5094514" cy="258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3" t="34694" r="58520" b="49387"/>
          <a:stretch/>
        </p:blipFill>
        <p:spPr bwMode="auto">
          <a:xfrm>
            <a:off x="0" y="1838129"/>
            <a:ext cx="3782012" cy="460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12" y="5953739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96" y="3895933"/>
            <a:ext cx="549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5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5" y="365125"/>
            <a:ext cx="1149531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боковой проекции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690" y="3038605"/>
            <a:ext cx="4984102" cy="277436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уменьшена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ротрузия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и нижних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дистальный прикус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44082" r="58214" b="38775"/>
          <a:stretch/>
        </p:blipFill>
        <p:spPr bwMode="auto">
          <a:xfrm>
            <a:off x="7305868" y="1810137"/>
            <a:ext cx="3806891" cy="46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6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боковой проекции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9461" y="2702849"/>
            <a:ext cx="4617098" cy="27991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увеличена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ротрузия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передних верхних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прикус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41224" r="58137" b="42449"/>
          <a:stretch/>
        </p:blipFill>
        <p:spPr bwMode="auto">
          <a:xfrm>
            <a:off x="1315615" y="1912776"/>
            <a:ext cx="3769569" cy="43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05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31" y="3557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6415" y="3533126"/>
            <a:ext cx="3984173" cy="1570719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размеров углов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 t="41361" r="30587" b="42449"/>
          <a:stretch/>
        </p:blipFill>
        <p:spPr bwMode="auto">
          <a:xfrm>
            <a:off x="1017038" y="2383970"/>
            <a:ext cx="5956928" cy="32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прямой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3486474"/>
            <a:ext cx="4396273" cy="1206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Несимметричная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нижней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t="34830" r="57602" b="48708"/>
          <a:stretch/>
        </p:blipFill>
        <p:spPr bwMode="auto">
          <a:xfrm>
            <a:off x="6764694" y="1884783"/>
            <a:ext cx="4077478" cy="47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6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Зонограммы височно-нижнечелюстных суставов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1631" y="2926192"/>
            <a:ext cx="5066525" cy="298513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мыщелковый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отросток нижней челюсти справа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закрытом рте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 головки нижней челюсти смещены кзади (а, г).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 нижней челюсти ограничена (б, в).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33061" r="58980" b="52925"/>
          <a:stretch/>
        </p:blipFill>
        <p:spPr bwMode="auto">
          <a:xfrm>
            <a:off x="998376" y="2034072"/>
            <a:ext cx="1623526" cy="23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3" t="32925" r="36250" b="52924"/>
          <a:stretch/>
        </p:blipFill>
        <p:spPr bwMode="auto">
          <a:xfrm>
            <a:off x="3079101" y="2034071"/>
            <a:ext cx="1604865" cy="23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t="51157" r="58597" b="35506"/>
          <a:stretch/>
        </p:blipFill>
        <p:spPr bwMode="auto">
          <a:xfrm>
            <a:off x="998376" y="4506685"/>
            <a:ext cx="1623526" cy="21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3" t="51157" r="36250" b="36251"/>
          <a:stretch/>
        </p:blipFill>
        <p:spPr bwMode="auto">
          <a:xfrm>
            <a:off x="3079100" y="4506686"/>
            <a:ext cx="1604865" cy="21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75" y="3929260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6" y="4012972"/>
            <a:ext cx="549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1543" y="625936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966" y="625936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Панорамная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зонограмма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зоны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отдела черепа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134" y="3074435"/>
            <a:ext cx="4534679" cy="166084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лицевых костей и объем верхнечелюстной пазухи уменьшены слева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4" t="32109" r="55153" b="53061"/>
          <a:stretch/>
        </p:blipFill>
        <p:spPr bwMode="auto">
          <a:xfrm>
            <a:off x="5738327" y="2071395"/>
            <a:ext cx="5887272" cy="366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3275" y="2697148"/>
            <a:ext cx="6908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100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FBFD48-C2D8-71F0-9268-D8F1070D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E66B07-4C80-DB59-BBA1-9CAE13568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лицевых костей взаимосвязано с формированием мозгового отдела черепа, головного мозга, позвоночного столба, органов жевания, дыхания, глотания, речи, зрения. Большинство пороков развития лицевого отдела черепа закладывается во внутриутробном периоде, многие из них являются наследственными.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 – основной метод диагностического процесса, позволяющий распознать различные формы врожденных деформаций лицевых костей на ранних стадиях формирования и изучить патогенез их развития.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45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C15982-40CA-CA06-3743-B0F13C38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6FF53A-0B30-E479-182A-90E304EA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0" y="2738537"/>
            <a:ext cx="8546841" cy="2374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причины возникновения пороков формирования черепа и возможности дальнейшего развития их функциональных нарушений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4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939" y="657193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лицевого отдела черепа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091" y="2337319"/>
            <a:ext cx="9989976" cy="369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рентгенологических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Расщелины альвеолярного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отростка верхней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20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Изолированные или сочетанные деформации верхней и нижней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челюстей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в 60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Деформации челюстно-лицевой области, сочетающиеся с пороком развития мозгового отдела черепа</a:t>
            </a:r>
          </a:p>
        </p:txBody>
      </p:sp>
    </p:spTree>
    <p:extLst>
      <p:ext uri="{BB962C8B-B14F-4D97-AF65-F5344CB8AC3E}">
        <p14:creationId xmlns:p14="http://schemas.microsoft.com/office/powerpoint/2010/main" val="74024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5370E-5D89-5EC6-6B63-14CA3806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Расщелина альвеолярного отростка верхней челюсти и нёба, (а)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(б) – телерентгенограмма черепа в боковой проекции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0F49F2-A43A-CEDF-86C5-3F3A3D6B4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039" y="3453487"/>
            <a:ext cx="3914313" cy="337669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носовой полости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скученность верхних зубов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ретропозиция верхней челюсти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прикус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DD8A17-4320-E2E1-1632-C0E34E179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31" t="45566" r="43058" b="39030"/>
          <a:stretch/>
        </p:blipFill>
        <p:spPr>
          <a:xfrm>
            <a:off x="3710866" y="2141536"/>
            <a:ext cx="3544780" cy="2209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56727F-BECD-A4A9-D21F-46745624A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86" t="45723" r="30169" b="39029"/>
          <a:stretch/>
        </p:blipFill>
        <p:spPr>
          <a:xfrm>
            <a:off x="403194" y="2141536"/>
            <a:ext cx="3307672" cy="4144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B62A3B-51B3-4111-F6E8-8BC0D76D5AC4}"/>
              </a:ext>
            </a:extLst>
          </p:cNvPr>
          <p:cNvSpPr txBox="1"/>
          <p:nvPr/>
        </p:nvSpPr>
        <p:spPr>
          <a:xfrm>
            <a:off x="6755202" y="4351499"/>
            <a:ext cx="45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D98084-649C-FF25-008F-08A4143BBF4A}"/>
              </a:ext>
            </a:extLst>
          </p:cNvPr>
          <p:cNvSpPr txBox="1"/>
          <p:nvPr/>
        </p:nvSpPr>
        <p:spPr>
          <a:xfrm>
            <a:off x="3727992" y="5916886"/>
            <a:ext cx="48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EF326B-8D4B-0278-F388-49CA45BC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67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Конусно-лучевые компьютерные томограммы (КЛКТ) лицевых костей, прямая (а) и аксиальная (б) проекции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C4887E-03DE-955A-A7B0-2994B688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776" y="2725444"/>
            <a:ext cx="5257800" cy="351366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правосторонняя расщелина альвеолярного отростка верхней челюсти и нёба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дна носа и твердого нёба справа на всём протяжении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носовой перегородки.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86EE14-001C-11E2-3533-A2475E463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96" t="36551" r="44369" b="48868"/>
          <a:stretch/>
        </p:blipFill>
        <p:spPr>
          <a:xfrm>
            <a:off x="7546020" y="1972670"/>
            <a:ext cx="3396064" cy="20134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3ED9F3-1618-C606-528D-71DFA396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73" t="36551" r="27257" b="48442"/>
          <a:stretch/>
        </p:blipFill>
        <p:spPr>
          <a:xfrm>
            <a:off x="7546019" y="4121011"/>
            <a:ext cx="3391270" cy="22594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CBFDD1-B654-675B-B74B-C45869AE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289" y="3492254"/>
            <a:ext cx="542591" cy="4938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7C11BC6-8450-36E6-7BEF-AD6C8F1FB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289" y="5886690"/>
            <a:ext cx="55478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4955B-ACC8-0C74-0E0B-67EC3453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7EE704-D1FC-54C6-54D4-E2457708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008" y="2638887"/>
            <a:ext cx="5257800" cy="25411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расщелина альвеолярного отростка верхней челюсти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нёба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3C3F22-14EA-A738-6AFD-E184EC82C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8" t="40906" r="43568" b="44596"/>
          <a:stretch/>
        </p:blipFill>
        <p:spPr>
          <a:xfrm>
            <a:off x="594803" y="2638887"/>
            <a:ext cx="4896213" cy="25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F8393-BBDB-2248-FBD0-EE911236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Ортопантомограмма (а) и КЛКТ (б)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челюсти (панорамная реконструкция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D01C9D-72E2-85BD-0227-6806E4A8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872" y="2796769"/>
            <a:ext cx="4674638" cy="37883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расщелина альвеолярного отростка верхней челюсти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нёба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межчелюстная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кость развернута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8" t="48843" r="52704" b="35511"/>
          <a:stretch/>
        </p:blipFill>
        <p:spPr bwMode="auto">
          <a:xfrm>
            <a:off x="634482" y="1875453"/>
            <a:ext cx="5169160" cy="254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6" t="48843" r="29821" b="35611"/>
          <a:stretch/>
        </p:blipFill>
        <p:spPr bwMode="auto">
          <a:xfrm>
            <a:off x="634482" y="4523402"/>
            <a:ext cx="5169160" cy="233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6" y="3922138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6" y="6338239"/>
            <a:ext cx="554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21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B6D4BA-A51A-DAF1-2CC9-464396EB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Телерентгенограммы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 в боковой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A2CC84-4BE6-C808-1DC9-316C0AF7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548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соотношения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челюстей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двусторонней расщелиной альвеолярного отростка верхней челюсти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нёба: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верхняя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ретромикрогнатия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нижняя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макрогнатия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мезиальный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прикус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– турецкое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седло атипично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микрогнатия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нижняя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ретрогнатия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– дистальный прикус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t="46667" r="57066" b="33333"/>
          <a:stretch/>
        </p:blipFill>
        <p:spPr bwMode="auto">
          <a:xfrm>
            <a:off x="5831631" y="2006080"/>
            <a:ext cx="3232837" cy="39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4" t="46667" r="35026" b="33061"/>
          <a:stretch/>
        </p:blipFill>
        <p:spPr bwMode="auto">
          <a:xfrm>
            <a:off x="8836087" y="2006080"/>
            <a:ext cx="3243047" cy="39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1" y="6176476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87" y="6176475"/>
            <a:ext cx="5540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24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553</Words>
  <Application>Microsoft Office PowerPoint</Application>
  <PresentationFormat>Произвольный</PresentationFormat>
  <Paragraphs>76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ФГБОУ КрасГМУ им. проф. В.Ф. Войно – Ясенецкого Минздрава России Кафедра лучевой диагностики ИПО  </vt:lpstr>
      <vt:lpstr>Введение</vt:lpstr>
      <vt:lpstr>Цель</vt:lpstr>
      <vt:lpstr>Деформации лицевого отдела черепа</vt:lpstr>
      <vt:lpstr>Расщелина альвеолярного отростка верхней челюсти и нёба, (а) – ортопантомограмма. (б) – телерентгенограмма черепа в боковой проекции</vt:lpstr>
      <vt:lpstr>Конусно-лучевые компьютерные томограммы (КЛКТ) лицевых костей, прямая (а) и аксиальная (б) проекции </vt:lpstr>
      <vt:lpstr>Ортопантомограмма</vt:lpstr>
      <vt:lpstr>Ортопантомограмма (а) и КЛКТ (б) верхней челюсти (панорамная реконструкция)</vt:lpstr>
      <vt:lpstr> Телерентгенограммы черепа в боковой проекции</vt:lpstr>
      <vt:lpstr>Телерентгенограмма черепа в боковой проекции</vt:lpstr>
      <vt:lpstr>Телерентгенограммы черепа в боковой проекции</vt:lpstr>
      <vt:lpstr>Телерентгенограмма (а) черепа в боковой проекции и ортопантомограмма (б) </vt:lpstr>
      <vt:lpstr>Телерентгенограмма черепа в боковой проекции</vt:lpstr>
      <vt:lpstr>Телерентгенограмма черепа в боковой проекции</vt:lpstr>
      <vt:lpstr>Ортопантомограмма</vt:lpstr>
      <vt:lpstr>Телерентгенограмма черепа в прямой проекции</vt:lpstr>
      <vt:lpstr>Зонограммы височно-нижнечелюстных суставов</vt:lpstr>
      <vt:lpstr>Панорамная зонограмма средней зоны лицевого отдела черепа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КрасГМУ им. проф. В.Ф. Войно – Ясенецкого Минздрава России Кафедра лучевой диагностики ИПО  </dc:title>
  <dc:creator>Болсуновская Анна Евгеньевна</dc:creator>
  <cp:lastModifiedBy>Александр</cp:lastModifiedBy>
  <cp:revision>16</cp:revision>
  <dcterms:created xsi:type="dcterms:W3CDTF">2022-05-30T15:11:18Z</dcterms:created>
  <dcterms:modified xsi:type="dcterms:W3CDTF">2022-06-07T02:40:35Z</dcterms:modified>
</cp:coreProperties>
</file>