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8" r:id="rId4"/>
    <p:sldMasterId id="2147483702" r:id="rId5"/>
    <p:sldMasterId id="2147483714" r:id="rId6"/>
  </p:sldMasterIdLst>
  <p:notesMasterIdLst>
    <p:notesMasterId r:id="rId91"/>
  </p:notesMasterIdLst>
  <p:sldIdLst>
    <p:sldId id="276" r:id="rId7"/>
    <p:sldId id="420" r:id="rId8"/>
    <p:sldId id="482" r:id="rId9"/>
    <p:sldId id="484" r:id="rId10"/>
    <p:sldId id="485" r:id="rId11"/>
    <p:sldId id="366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5" r:id="rId22"/>
    <p:sldId id="491" r:id="rId23"/>
    <p:sldId id="430" r:id="rId24"/>
    <p:sldId id="354" r:id="rId25"/>
    <p:sldId id="431" r:id="rId26"/>
    <p:sldId id="432" r:id="rId27"/>
    <p:sldId id="433" r:id="rId28"/>
    <p:sldId id="434" r:id="rId29"/>
    <p:sldId id="395" r:id="rId30"/>
    <p:sldId id="478" r:id="rId31"/>
    <p:sldId id="476" r:id="rId32"/>
    <p:sldId id="372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7" r:id="rId44"/>
    <p:sldId id="468" r:id="rId45"/>
    <p:sldId id="469" r:id="rId46"/>
    <p:sldId id="470" r:id="rId47"/>
    <p:sldId id="471" r:id="rId48"/>
    <p:sldId id="472" r:id="rId49"/>
    <p:sldId id="473" r:id="rId50"/>
    <p:sldId id="474" r:id="rId51"/>
    <p:sldId id="489" r:id="rId52"/>
    <p:sldId id="487" r:id="rId53"/>
    <p:sldId id="488" r:id="rId54"/>
    <p:sldId id="490" r:id="rId55"/>
    <p:sldId id="475" r:id="rId56"/>
    <p:sldId id="411" r:id="rId57"/>
    <p:sldId id="413" r:id="rId58"/>
    <p:sldId id="414" r:id="rId59"/>
    <p:sldId id="415" r:id="rId60"/>
    <p:sldId id="416" r:id="rId61"/>
    <p:sldId id="481" r:id="rId62"/>
    <p:sldId id="486" r:id="rId63"/>
    <p:sldId id="479" r:id="rId64"/>
    <p:sldId id="442" r:id="rId65"/>
    <p:sldId id="450" r:id="rId66"/>
    <p:sldId id="451" r:id="rId67"/>
    <p:sldId id="452" r:id="rId68"/>
    <p:sldId id="453" r:id="rId69"/>
    <p:sldId id="454" r:id="rId70"/>
    <p:sldId id="443" r:id="rId71"/>
    <p:sldId id="444" r:id="rId72"/>
    <p:sldId id="445" r:id="rId73"/>
    <p:sldId id="446" r:id="rId74"/>
    <p:sldId id="447" r:id="rId75"/>
    <p:sldId id="448" r:id="rId76"/>
    <p:sldId id="449" r:id="rId77"/>
    <p:sldId id="384" r:id="rId78"/>
    <p:sldId id="439" r:id="rId79"/>
    <p:sldId id="436" r:id="rId80"/>
    <p:sldId id="437" r:id="rId81"/>
    <p:sldId id="438" r:id="rId82"/>
    <p:sldId id="480" r:id="rId83"/>
    <p:sldId id="440" r:id="rId84"/>
    <p:sldId id="441" r:id="rId85"/>
    <p:sldId id="343" r:id="rId86"/>
    <p:sldId id="465" r:id="rId87"/>
    <p:sldId id="466" r:id="rId88"/>
    <p:sldId id="358" r:id="rId89"/>
    <p:sldId id="359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D026758-512A-433B-9762-13208BF74498}">
          <p14:sldIdLst>
            <p14:sldId id="276"/>
            <p14:sldId id="420"/>
            <p14:sldId id="482"/>
            <p14:sldId id="484"/>
            <p14:sldId id="485"/>
            <p14:sldId id="366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5"/>
            <p14:sldId id="491"/>
            <p14:sldId id="430"/>
            <p14:sldId id="354"/>
            <p14:sldId id="431"/>
            <p14:sldId id="432"/>
            <p14:sldId id="433"/>
            <p14:sldId id="434"/>
            <p14:sldId id="395"/>
            <p14:sldId id="478"/>
            <p14:sldId id="476"/>
            <p14:sldId id="372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89"/>
            <p14:sldId id="487"/>
            <p14:sldId id="488"/>
            <p14:sldId id="490"/>
            <p14:sldId id="475"/>
            <p14:sldId id="411"/>
            <p14:sldId id="413"/>
            <p14:sldId id="414"/>
            <p14:sldId id="415"/>
            <p14:sldId id="416"/>
            <p14:sldId id="481"/>
            <p14:sldId id="486"/>
            <p14:sldId id="479"/>
            <p14:sldId id="442"/>
            <p14:sldId id="450"/>
            <p14:sldId id="451"/>
            <p14:sldId id="452"/>
            <p14:sldId id="453"/>
            <p14:sldId id="454"/>
            <p14:sldId id="443"/>
            <p14:sldId id="444"/>
            <p14:sldId id="445"/>
            <p14:sldId id="446"/>
            <p14:sldId id="447"/>
            <p14:sldId id="448"/>
            <p14:sldId id="449"/>
            <p14:sldId id="384"/>
            <p14:sldId id="439"/>
            <p14:sldId id="436"/>
            <p14:sldId id="437"/>
            <p14:sldId id="438"/>
            <p14:sldId id="480"/>
            <p14:sldId id="440"/>
            <p14:sldId id="441"/>
            <p14:sldId id="343"/>
            <p14:sldId id="465"/>
            <p14:sldId id="466"/>
            <p14:sldId id="358"/>
            <p14:sldId id="359"/>
          </p14:sldIdLst>
        </p14:section>
        <p14:section name="Раздел без заголовка" id="{BC6F24C1-A151-4812-B8D7-439CB091B528}">
          <p14:sldIdLst/>
        </p14:section>
        <p14:section name="Раздел без заголовка" id="{1702E864-20B3-4107-A311-27F93732734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13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1781035531604"/>
          <c:y val="6.5346364778332666E-2"/>
          <c:w val="0.86594312544446639"/>
          <c:h val="0.82595863843867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354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609</c:v>
                </c:pt>
                <c:pt idx="1">
                  <c:v>506</c:v>
                </c:pt>
                <c:pt idx="2">
                  <c:v>612</c:v>
                </c:pt>
                <c:pt idx="3">
                  <c:v>491</c:v>
                </c:pt>
                <c:pt idx="4">
                  <c:v>354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2946952"/>
        <c:axId val="172951656"/>
      </c:barChart>
      <c:catAx>
        <c:axId val="172946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951656"/>
        <c:crosses val="autoZero"/>
        <c:auto val="1"/>
        <c:lblAlgn val="ctr"/>
        <c:lblOffset val="100"/>
        <c:noMultiLvlLbl val="0"/>
      </c:catAx>
      <c:valAx>
        <c:axId val="172951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2946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719551378166945E-2"/>
          <c:y val="5.6007843377554462E-2"/>
          <c:w val="0.88581254873064696"/>
          <c:h val="0.82595863843867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59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</c:v>
                </c:pt>
                <c:pt idx="1">
                  <c:v>17</c:v>
                </c:pt>
                <c:pt idx="2">
                  <c:v>19</c:v>
                </c:pt>
                <c:pt idx="3">
                  <c:v>37</c:v>
                </c:pt>
                <c:pt idx="4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622416"/>
        <c:axId val="174623592"/>
      </c:barChart>
      <c:catAx>
        <c:axId val="17462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4623592"/>
        <c:crosses val="autoZero"/>
        <c:auto val="1"/>
        <c:lblAlgn val="ctr"/>
        <c:lblOffset val="100"/>
        <c:noMultiLvlLbl val="0"/>
      </c:catAx>
      <c:valAx>
        <c:axId val="174623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4622416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366994250854667E-2"/>
          <c:y val="5.6007843377554462E-2"/>
          <c:w val="0.88581254873064696"/>
          <c:h val="0.82595863843867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58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</c:v>
                </c:pt>
                <c:pt idx="1">
                  <c:v>17</c:v>
                </c:pt>
                <c:pt idx="2">
                  <c:v>19</c:v>
                </c:pt>
                <c:pt idx="3">
                  <c:v>37</c:v>
                </c:pt>
                <c:pt idx="4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923528"/>
        <c:axId val="172921960"/>
      </c:barChart>
      <c:catAx>
        <c:axId val="172923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921960"/>
        <c:crosses val="autoZero"/>
        <c:auto val="1"/>
        <c:lblAlgn val="ctr"/>
        <c:lblOffset val="100"/>
        <c:noMultiLvlLbl val="0"/>
      </c:catAx>
      <c:valAx>
        <c:axId val="172921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2923528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127659574468"/>
          <c:y val="5.5793991416309002E-2"/>
          <c:w val="0.89929078014184405"/>
          <c:h val="0.828326180257511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ln w="54359">
              <a:solidFill>
                <a:srgbClr val="00009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0297040694343297E-2"/>
                  <c:y val="-5.5527852930716201E-2"/>
                </c:manualLayout>
              </c:layout>
              <c:tx>
                <c:rich>
                  <a:bodyPr/>
                  <a:lstStyle/>
                  <a:p>
                    <a:r>
                      <a:rPr lang="en-US" sz="2000" i="1" dirty="0" smtClean="0">
                        <a:solidFill>
                          <a:srgbClr val="FF0000"/>
                        </a:solidFill>
                      </a:rPr>
                      <a:t>160</a:t>
                    </a:r>
                    <a:endParaRPr lang="en-US" sz="2400" i="0" dirty="0">
                      <a:solidFill>
                        <a:srgbClr val="FF0000"/>
                      </a:solidFill>
                    </a:endParaRP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738161851215801E-2"/>
                  <c:y val="-4.8580307716370598E-2"/>
                </c:manualLayout>
              </c:layout>
              <c:tx>
                <c:rich>
                  <a:bodyPr/>
                  <a:lstStyle/>
                  <a:p>
                    <a:r>
                      <a:rPr lang="en-US" i="1" dirty="0">
                        <a:solidFill>
                          <a:srgbClr val="FF0000"/>
                        </a:solidFill>
                      </a:rPr>
                      <a:t>674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175915071754497E-2"/>
                  <c:y val="-4.5709455118954703E-2"/>
                </c:manualLayout>
              </c:layout>
              <c:tx>
                <c:rich>
                  <a:bodyPr/>
                  <a:lstStyle/>
                  <a:p>
                    <a:pPr>
                      <a:defRPr sz="2000" b="1" i="1" u="none" strike="noStrike" baseline="0">
                        <a:solidFill>
                          <a:srgbClr val="FF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2200" i="1" dirty="0">
                        <a:solidFill>
                          <a:srgbClr val="FF0000"/>
                        </a:solidFill>
                      </a:rPr>
                      <a:t>813</a:t>
                    </a:r>
                  </a:p>
                </c:rich>
              </c:tx>
              <c:spPr>
                <a:solidFill>
                  <a:schemeClr val="bg1"/>
                </a:solidFill>
                <a:ln w="36239"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5596151066712701E-2"/>
                  <c:y val="-6.590634443900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1474015239634703E-2"/>
                  <c:y val="-0.13035491841587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0870059880164094E-2"/>
                  <c:y val="-8.4378450543987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4808371756260103E-2"/>
                  <c:y val="-5.675417510003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6.0811361669210098E-2"/>
                  <c:y val="2.83770875500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9211062677915198E-2"/>
                  <c:y val="-3.7836116733357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7.5672419668077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 w="36239">
                <a:noFill/>
              </a:ln>
            </c:spPr>
            <c:txPr>
              <a:bodyPr/>
              <a:lstStyle/>
              <a:p>
                <a:pPr>
                  <a:defRPr sz="2247" b="1" i="1" u="none" strike="noStrike" baseline="0">
                    <a:solidFill>
                      <a:srgbClr val="FF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160</c:v>
                </c:pt>
                <c:pt idx="1">
                  <c:v>674</c:v>
                </c:pt>
                <c:pt idx="2">
                  <c:v>813</c:v>
                </c:pt>
                <c:pt idx="3">
                  <c:v>928</c:v>
                </c:pt>
                <c:pt idx="4">
                  <c:v>1559</c:v>
                </c:pt>
                <c:pt idx="5">
                  <c:v>3933</c:v>
                </c:pt>
                <c:pt idx="6">
                  <c:v>4660</c:v>
                </c:pt>
                <c:pt idx="7">
                  <c:v>3126</c:v>
                </c:pt>
                <c:pt idx="8">
                  <c:v>8067</c:v>
                </c:pt>
                <c:pt idx="9">
                  <c:v>5191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543200"/>
        <c:axId val="174542416"/>
      </c:lineChart>
      <c:catAx>
        <c:axId val="17454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53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74542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4542416"/>
        <c:scaling>
          <c:orientation val="minMax"/>
          <c:max val="90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453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74543200"/>
        <c:crosses val="autoZero"/>
        <c:crossBetween val="between"/>
        <c:majorUnit val="1000"/>
        <c:minorUnit val="500"/>
      </c:valAx>
      <c:spPr>
        <a:noFill/>
        <a:ln w="1812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852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Выделений ДНК</c:v>
                </c:pt>
              </c:strCache>
            </c:strRef>
          </c:tx>
          <c:invertIfNegative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Выделений </a:t>
                    </a:r>
                    <a:r>
                      <a:rPr lang="ru-RU" dirty="0" smtClean="0"/>
                      <a:t>ДНК</a:t>
                    </a:r>
                    <a:r>
                      <a:rPr lang="ru-RU" baseline="0" dirty="0" smtClean="0"/>
                      <a:t> - </a:t>
                    </a:r>
                    <a:r>
                      <a:rPr lang="ru-RU" dirty="0" smtClean="0"/>
                      <a:t>540</a:t>
                    </a:r>
                    <a:endParaRPr lang="ru-RU" dirty="0"/>
                  </a:p>
                </c:rich>
              </c:tx>
              <c:dLblPos val="outEnd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Реакций детекции ДНК</c:v>
                </c:pt>
              </c:strCache>
            </c:strRef>
          </c:tx>
          <c:invertIfNegative val="1"/>
          <c:dLbls>
            <c:dLbl>
              <c:idx val="0"/>
              <c:layout>
                <c:manualLayout>
                  <c:x val="-3.0864197530864196E-3"/>
                  <c:y val="5.61206532178897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Реакций </a:t>
                    </a:r>
                    <a:r>
                      <a:rPr lang="ru-RU" dirty="0" err="1"/>
                      <a:t>детекции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ДНК</a:t>
                    </a:r>
                    <a:r>
                      <a:rPr lang="ru-RU" baseline="0" dirty="0" smtClean="0"/>
                      <a:t> - </a:t>
                    </a:r>
                    <a:r>
                      <a:rPr lang="ru-RU" dirty="0" smtClean="0"/>
                      <a:t>4810</a:t>
                    </a:r>
                    <a:endParaRPr lang="ru-RU" dirty="0"/>
                  </a:p>
                </c:rich>
              </c:tx>
              <c:dLblPos val="outEnd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4810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Банк ДНК</c:v>
                </c:pt>
              </c:strCache>
            </c:strRef>
          </c:tx>
          <c:invertIfNegative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Банк </a:t>
                    </a:r>
                    <a:r>
                      <a:rPr lang="ru-RU" smtClean="0"/>
                      <a:t>ДНК</a:t>
                    </a:r>
                    <a:r>
                      <a:rPr lang="ru-RU" baseline="0" smtClean="0"/>
                      <a:t> -</a:t>
                    </a:r>
                    <a:r>
                      <a:rPr lang="ru-RU" smtClean="0"/>
                      <a:t> 1865</a:t>
                    </a:r>
                    <a:endParaRPr lang="ru-RU"/>
                  </a:p>
                </c:rich>
              </c:tx>
              <c:dLblPos val="outEnd"/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1865</c:v>
                </c:pt>
              </c:numCache>
            </c:numRef>
          </c:val>
        </c:ser>
        <c:dLbls>
          <c:showLegendKey val="1"/>
          <c:showVal val="1"/>
          <c:showCatName val="1"/>
          <c:showSerName val="1"/>
          <c:showPercent val="1"/>
          <c:showBubbleSize val="1"/>
        </c:dLbls>
        <c:gapWidth val="150"/>
        <c:axId val="174620848"/>
        <c:axId val="174543984"/>
      </c:barChart>
      <c:catAx>
        <c:axId val="174620848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74543984"/>
        <c:crosses val="autoZero"/>
        <c:auto val="1"/>
        <c:lblAlgn val="ctr"/>
        <c:lblOffset val="100"/>
        <c:noMultiLvlLbl val="1"/>
      </c:catAx>
      <c:valAx>
        <c:axId val="17454398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74620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246524739963055"/>
          <c:y val="5.487119536770408E-2"/>
          <c:w val="0.31290512297073975"/>
          <c:h val="0.23364596661528164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EC8DA-60D8-45CD-A5BA-336258B8BBAE}" type="doc">
      <dgm:prSet loTypeId="urn:microsoft.com/office/officeart/2005/8/layout/cycle3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A4E8EB2-016C-44FB-B28D-EA7904F1435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/>
            <a:t>АГЕНТСТВО НАУКИ</a:t>
          </a:r>
        </a:p>
        <a:p>
          <a:r>
            <a:rPr lang="ru-RU" sz="1800" b="1" dirty="0"/>
            <a:t>И ИННОВАЦИОННОГО РАЗВИТИЯ КРАСНОЯРСКОГО КРАЯ</a:t>
          </a:r>
          <a:endParaRPr lang="ru-RU" sz="1800" dirty="0"/>
        </a:p>
      </dgm:t>
    </dgm:pt>
    <dgm:pt modelId="{8E3A39CF-0C32-471A-BD54-648BE56FF90C}" type="parTrans" cxnId="{6EF7E94D-D44E-411B-81E5-6299A2A353F1}">
      <dgm:prSet/>
      <dgm:spPr/>
      <dgm:t>
        <a:bodyPr/>
        <a:lstStyle/>
        <a:p>
          <a:endParaRPr lang="ru-RU"/>
        </a:p>
      </dgm:t>
    </dgm:pt>
    <dgm:pt modelId="{FC7BDC83-BC17-4B78-9E34-AF24B8E1C467}" type="sibTrans" cxnId="{6EF7E94D-D44E-411B-81E5-6299A2A353F1}">
      <dgm:prSet/>
      <dgm:spPr/>
      <dgm:t>
        <a:bodyPr/>
        <a:lstStyle/>
        <a:p>
          <a:endParaRPr lang="ru-RU"/>
        </a:p>
      </dgm:t>
    </dgm:pt>
    <dgm:pt modelId="{DC717B5C-1791-44C5-822B-38A5492AD6C5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2400" b="1" i="0" dirty="0"/>
            <a:t>Краевое государственное автономное учреждение</a:t>
          </a:r>
          <a:r>
            <a:rPr lang="ru-RU" sz="2400" b="1" dirty="0"/>
            <a:t/>
          </a:r>
          <a:br>
            <a:rPr lang="ru-RU" sz="2400" b="1" dirty="0"/>
          </a:br>
          <a:r>
            <a:rPr lang="ru-RU" sz="2400" b="1" i="0" dirty="0"/>
            <a:t>«Красноярский краевой фонд поддержки научной и научно-технической деятельности»</a:t>
          </a:r>
          <a:endParaRPr lang="ru-RU" sz="2400" b="1" dirty="0"/>
        </a:p>
      </dgm:t>
    </dgm:pt>
    <dgm:pt modelId="{22E62DE6-7BA2-42A0-9766-AC5870F460BB}" type="parTrans" cxnId="{D5B34A37-B241-4F61-9388-D8F98B4CD706}">
      <dgm:prSet/>
      <dgm:spPr/>
      <dgm:t>
        <a:bodyPr/>
        <a:lstStyle/>
        <a:p>
          <a:endParaRPr lang="ru-RU"/>
        </a:p>
      </dgm:t>
    </dgm:pt>
    <dgm:pt modelId="{0DC0A030-7E08-49C7-9D33-9F5C6DAB9CFB}" type="sibTrans" cxnId="{D5B34A37-B241-4F61-9388-D8F98B4CD706}">
      <dgm:prSet/>
      <dgm:spPr/>
      <dgm:t>
        <a:bodyPr/>
        <a:lstStyle/>
        <a:p>
          <a:endParaRPr lang="ru-RU"/>
        </a:p>
      </dgm:t>
    </dgm:pt>
    <dgm:pt modelId="{04CAC678-3D91-4150-93E4-B60F6B9B2066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400" b="1" dirty="0"/>
            <a:t>Красноярский региональный информационно-технический бизнес-инкубатор</a:t>
          </a:r>
        </a:p>
      </dgm:t>
    </dgm:pt>
    <dgm:pt modelId="{F700A415-447E-45AB-80FD-9B7A6B09CE39}" type="parTrans" cxnId="{C11EEF54-4C30-486C-B831-3923E2DE3511}">
      <dgm:prSet/>
      <dgm:spPr/>
      <dgm:t>
        <a:bodyPr/>
        <a:lstStyle/>
        <a:p>
          <a:endParaRPr lang="ru-RU"/>
        </a:p>
      </dgm:t>
    </dgm:pt>
    <dgm:pt modelId="{BB7913D8-FD37-4ABF-B508-6B44A7944FDE}" type="sibTrans" cxnId="{C11EEF54-4C30-486C-B831-3923E2DE3511}">
      <dgm:prSet/>
      <dgm:spPr/>
      <dgm:t>
        <a:bodyPr/>
        <a:lstStyle/>
        <a:p>
          <a:endParaRPr lang="ru-RU"/>
        </a:p>
      </dgm:t>
    </dgm:pt>
    <dgm:pt modelId="{AE12213C-1958-4BE6-85D5-7E3B41E146A0}">
      <dgm:prSet phldrT="[Текст]"/>
      <dgm:spPr/>
      <dgm:t>
        <a:bodyPr/>
        <a:lstStyle/>
        <a:p>
          <a:r>
            <a:rPr lang="ru-RU" b="1" dirty="0"/>
            <a:t>Министерство Здравоохранения Красноярского Края</a:t>
          </a:r>
        </a:p>
      </dgm:t>
    </dgm:pt>
    <dgm:pt modelId="{2729F817-6CE0-4FB4-9F93-B32551E147BC}" type="parTrans" cxnId="{C0113FE8-BA52-4E05-A017-60F3385F5E17}">
      <dgm:prSet/>
      <dgm:spPr/>
      <dgm:t>
        <a:bodyPr/>
        <a:lstStyle/>
        <a:p>
          <a:endParaRPr lang="ru-RU"/>
        </a:p>
      </dgm:t>
    </dgm:pt>
    <dgm:pt modelId="{5F82F1EF-873F-4A2F-91E0-C7CF09032688}" type="sibTrans" cxnId="{C0113FE8-BA52-4E05-A017-60F3385F5E17}">
      <dgm:prSet/>
      <dgm:spPr/>
      <dgm:t>
        <a:bodyPr/>
        <a:lstStyle/>
        <a:p>
          <a:endParaRPr lang="ru-RU"/>
        </a:p>
      </dgm:t>
    </dgm:pt>
    <dgm:pt modelId="{BC56E05A-EB9F-4FD8-B201-B7B8C1AA5657}">
      <dgm:prSet phldrT="[Текст]" custT="1"/>
      <dgm:spPr/>
      <dgm:t>
        <a:bodyPr/>
        <a:lstStyle/>
        <a:p>
          <a:r>
            <a:rPr lang="ru-RU" sz="2400" b="1" dirty="0"/>
            <a:t>Совет молодых ученых при Губернаторе Красноярского </a:t>
          </a:r>
        </a:p>
      </dgm:t>
    </dgm:pt>
    <dgm:pt modelId="{5A8856D3-3CD2-4428-A5BA-D84A1FD2C75E}" type="parTrans" cxnId="{5E786919-5602-4475-ABFA-4C73CD194874}">
      <dgm:prSet/>
      <dgm:spPr/>
      <dgm:t>
        <a:bodyPr/>
        <a:lstStyle/>
        <a:p>
          <a:endParaRPr lang="ru-RU"/>
        </a:p>
      </dgm:t>
    </dgm:pt>
    <dgm:pt modelId="{7922B829-C421-4CC1-A2B2-BDDFA064AE80}" type="sibTrans" cxnId="{5E786919-5602-4475-ABFA-4C73CD194874}">
      <dgm:prSet/>
      <dgm:spPr/>
      <dgm:t>
        <a:bodyPr/>
        <a:lstStyle/>
        <a:p>
          <a:endParaRPr lang="ru-RU"/>
        </a:p>
      </dgm:t>
    </dgm:pt>
    <dgm:pt modelId="{C74A2F18-8BF3-4A95-922F-C513C6FD6749}" type="pres">
      <dgm:prSet presAssocID="{008EC8DA-60D8-45CD-A5BA-336258B8BB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9734E5-31F7-4B8B-A9B8-4A7D86994603}" type="pres">
      <dgm:prSet presAssocID="{008EC8DA-60D8-45CD-A5BA-336258B8BBAE}" presName="cycle" presStyleCnt="0"/>
      <dgm:spPr/>
    </dgm:pt>
    <dgm:pt modelId="{8749D0C9-4241-4647-8514-9CF035F453DC}" type="pres">
      <dgm:prSet presAssocID="{FA4E8EB2-016C-44FB-B28D-EA7904F14353}" presName="nodeFirstNode" presStyleLbl="node1" presStyleIdx="0" presStyleCnt="5" custScaleX="147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DFFF8-59AB-4850-8C48-13C93ABB006B}" type="pres">
      <dgm:prSet presAssocID="{FC7BDC83-BC17-4B78-9E34-AF24B8E1C467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D4CBD-6C35-44D4-B145-B881207374AA}" type="pres">
      <dgm:prSet presAssocID="{DC717B5C-1791-44C5-822B-38A5492AD6C5}" presName="nodeFollowingNodes" presStyleLbl="node1" presStyleIdx="1" presStyleCnt="5" custScaleX="216232" custScaleY="126672" custRadScaleRad="99502" custRadScaleInc="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A8E7F-8CDB-4AB3-B7F3-7E2B0E3CE861}" type="pres">
      <dgm:prSet presAssocID="{04CAC678-3D91-4150-93E4-B60F6B9B2066}" presName="nodeFollowingNodes" presStyleLbl="node1" presStyleIdx="2" presStyleCnt="5" custScaleX="179186" custScaleY="126561" custRadScaleRad="103269" custRadScaleInc="-15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5A4DE-F9A6-4F63-89BD-BE5ECF97D57F}" type="pres">
      <dgm:prSet presAssocID="{AE12213C-1958-4BE6-85D5-7E3B41E146A0}" presName="nodeFollowingNodes" presStyleLbl="node1" presStyleIdx="3" presStyleCnt="5" custScaleX="113179" custRadScaleRad="100768" custRadScaleInc="54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9B613-FB41-4AA5-9339-4750DA3FDCD9}" type="pres">
      <dgm:prSet presAssocID="{BC56E05A-EB9F-4FD8-B201-B7B8C1AA5657}" presName="nodeFollowingNodes" presStyleLbl="node1" presStyleIdx="4" presStyleCnt="5" custScaleX="114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113FE8-BA52-4E05-A017-60F3385F5E17}" srcId="{008EC8DA-60D8-45CD-A5BA-336258B8BBAE}" destId="{AE12213C-1958-4BE6-85D5-7E3B41E146A0}" srcOrd="3" destOrd="0" parTransId="{2729F817-6CE0-4FB4-9F93-B32551E147BC}" sibTransId="{5F82F1EF-873F-4A2F-91E0-C7CF09032688}"/>
    <dgm:cxn modelId="{5E786919-5602-4475-ABFA-4C73CD194874}" srcId="{008EC8DA-60D8-45CD-A5BA-336258B8BBAE}" destId="{BC56E05A-EB9F-4FD8-B201-B7B8C1AA5657}" srcOrd="4" destOrd="0" parTransId="{5A8856D3-3CD2-4428-A5BA-D84A1FD2C75E}" sibTransId="{7922B829-C421-4CC1-A2B2-BDDFA064AE80}"/>
    <dgm:cxn modelId="{6EF7E94D-D44E-411B-81E5-6299A2A353F1}" srcId="{008EC8DA-60D8-45CD-A5BA-336258B8BBAE}" destId="{FA4E8EB2-016C-44FB-B28D-EA7904F14353}" srcOrd="0" destOrd="0" parTransId="{8E3A39CF-0C32-471A-BD54-648BE56FF90C}" sibTransId="{FC7BDC83-BC17-4B78-9E34-AF24B8E1C467}"/>
    <dgm:cxn modelId="{66B8A04F-0A54-4FC3-B84B-1323B99612FF}" type="presOf" srcId="{AE12213C-1958-4BE6-85D5-7E3B41E146A0}" destId="{CDA5A4DE-F9A6-4F63-89BD-BE5ECF97D57F}" srcOrd="0" destOrd="0" presId="urn:microsoft.com/office/officeart/2005/8/layout/cycle3"/>
    <dgm:cxn modelId="{42B91F06-ABA5-4316-8A0A-0C939F40FF81}" type="presOf" srcId="{FA4E8EB2-016C-44FB-B28D-EA7904F14353}" destId="{8749D0C9-4241-4647-8514-9CF035F453DC}" srcOrd="0" destOrd="0" presId="urn:microsoft.com/office/officeart/2005/8/layout/cycle3"/>
    <dgm:cxn modelId="{456BE78F-74BD-440D-BF71-216507684948}" type="presOf" srcId="{BC56E05A-EB9F-4FD8-B201-B7B8C1AA5657}" destId="{8919B613-FB41-4AA5-9339-4750DA3FDCD9}" srcOrd="0" destOrd="0" presId="urn:microsoft.com/office/officeart/2005/8/layout/cycle3"/>
    <dgm:cxn modelId="{C11EEF54-4C30-486C-B831-3923E2DE3511}" srcId="{008EC8DA-60D8-45CD-A5BA-336258B8BBAE}" destId="{04CAC678-3D91-4150-93E4-B60F6B9B2066}" srcOrd="2" destOrd="0" parTransId="{F700A415-447E-45AB-80FD-9B7A6B09CE39}" sibTransId="{BB7913D8-FD37-4ABF-B508-6B44A7944FDE}"/>
    <dgm:cxn modelId="{E0F9BB83-D86B-4463-AFC4-575380D42210}" type="presOf" srcId="{04CAC678-3D91-4150-93E4-B60F6B9B2066}" destId="{1D3A8E7F-8CDB-4AB3-B7F3-7E2B0E3CE861}" srcOrd="0" destOrd="0" presId="urn:microsoft.com/office/officeart/2005/8/layout/cycle3"/>
    <dgm:cxn modelId="{D5B34A37-B241-4F61-9388-D8F98B4CD706}" srcId="{008EC8DA-60D8-45CD-A5BA-336258B8BBAE}" destId="{DC717B5C-1791-44C5-822B-38A5492AD6C5}" srcOrd="1" destOrd="0" parTransId="{22E62DE6-7BA2-42A0-9766-AC5870F460BB}" sibTransId="{0DC0A030-7E08-49C7-9D33-9F5C6DAB9CFB}"/>
    <dgm:cxn modelId="{D9F380F2-E1A3-4777-9B40-F2DCB11E97D3}" type="presOf" srcId="{DC717B5C-1791-44C5-822B-38A5492AD6C5}" destId="{67CD4CBD-6C35-44D4-B145-B881207374AA}" srcOrd="0" destOrd="0" presId="urn:microsoft.com/office/officeart/2005/8/layout/cycle3"/>
    <dgm:cxn modelId="{3B50FFE4-A357-423D-8774-C33B95A418BF}" type="presOf" srcId="{FC7BDC83-BC17-4B78-9E34-AF24B8E1C467}" destId="{6CEDFFF8-59AB-4850-8C48-13C93ABB006B}" srcOrd="0" destOrd="0" presId="urn:microsoft.com/office/officeart/2005/8/layout/cycle3"/>
    <dgm:cxn modelId="{B3B25342-0109-4641-B150-4E33F8CFB624}" type="presOf" srcId="{008EC8DA-60D8-45CD-A5BA-336258B8BBAE}" destId="{C74A2F18-8BF3-4A95-922F-C513C6FD6749}" srcOrd="0" destOrd="0" presId="urn:microsoft.com/office/officeart/2005/8/layout/cycle3"/>
    <dgm:cxn modelId="{C44133E3-581B-448A-AE2C-0D6830DA8E2B}" type="presParOf" srcId="{C74A2F18-8BF3-4A95-922F-C513C6FD6749}" destId="{CB9734E5-31F7-4B8B-A9B8-4A7D86994603}" srcOrd="0" destOrd="0" presId="urn:microsoft.com/office/officeart/2005/8/layout/cycle3"/>
    <dgm:cxn modelId="{2E3BB592-DAD1-416D-AB80-B43B5E614228}" type="presParOf" srcId="{CB9734E5-31F7-4B8B-A9B8-4A7D86994603}" destId="{8749D0C9-4241-4647-8514-9CF035F453DC}" srcOrd="0" destOrd="0" presId="urn:microsoft.com/office/officeart/2005/8/layout/cycle3"/>
    <dgm:cxn modelId="{452BBF9D-4BB6-4B84-A932-5BD733C4FB96}" type="presParOf" srcId="{CB9734E5-31F7-4B8B-A9B8-4A7D86994603}" destId="{6CEDFFF8-59AB-4850-8C48-13C93ABB006B}" srcOrd="1" destOrd="0" presId="urn:microsoft.com/office/officeart/2005/8/layout/cycle3"/>
    <dgm:cxn modelId="{DB69D188-FC17-4FA5-A169-3093ADD623D5}" type="presParOf" srcId="{CB9734E5-31F7-4B8B-A9B8-4A7D86994603}" destId="{67CD4CBD-6C35-44D4-B145-B881207374AA}" srcOrd="2" destOrd="0" presId="urn:microsoft.com/office/officeart/2005/8/layout/cycle3"/>
    <dgm:cxn modelId="{BCFF9581-81A3-45AF-BD46-EEBB94956093}" type="presParOf" srcId="{CB9734E5-31F7-4B8B-A9B8-4A7D86994603}" destId="{1D3A8E7F-8CDB-4AB3-B7F3-7E2B0E3CE861}" srcOrd="3" destOrd="0" presId="urn:microsoft.com/office/officeart/2005/8/layout/cycle3"/>
    <dgm:cxn modelId="{FC44091D-0066-41A8-8CE0-1F53E76E65FE}" type="presParOf" srcId="{CB9734E5-31F7-4B8B-A9B8-4A7D86994603}" destId="{CDA5A4DE-F9A6-4F63-89BD-BE5ECF97D57F}" srcOrd="4" destOrd="0" presId="urn:microsoft.com/office/officeart/2005/8/layout/cycle3"/>
    <dgm:cxn modelId="{F9D1ACBF-C0EA-4FA2-A197-A9998DA597CD}" type="presParOf" srcId="{CB9734E5-31F7-4B8B-A9B8-4A7D86994603}" destId="{8919B613-FB41-4AA5-9339-4750DA3FDCD9}" srcOrd="5" destOrd="0" presId="urn:microsoft.com/office/officeart/2005/8/layout/cycle3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EBF27B-A011-44F8-8121-35770F22CE75}" type="doc">
      <dgm:prSet loTypeId="urn:microsoft.com/office/officeart/2005/8/layout/hList6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67F9D02-A6AB-4908-B2A9-C3A8FF595D41}">
      <dgm:prSet phldrT="[Текст]"/>
      <dgm:spPr>
        <a:solidFill>
          <a:srgbClr val="792525"/>
        </a:solidFill>
      </dgm:spPr>
      <dgm:t>
        <a:bodyPr/>
        <a:lstStyle/>
        <a:p>
          <a:r>
            <a:rPr lang="ru-RU" b="1" dirty="0"/>
            <a:t>ОТБОР НА КАФЕДРАХ</a:t>
          </a:r>
        </a:p>
      </dgm:t>
    </dgm:pt>
    <dgm:pt modelId="{F6A3AE17-7155-4464-B502-B4BFC76622B9}" type="parTrans" cxnId="{ECBB984C-90D2-416D-9D80-0AA0D7D17CB1}">
      <dgm:prSet/>
      <dgm:spPr/>
      <dgm:t>
        <a:bodyPr/>
        <a:lstStyle/>
        <a:p>
          <a:endParaRPr lang="ru-RU"/>
        </a:p>
      </dgm:t>
    </dgm:pt>
    <dgm:pt modelId="{5010EA0A-9122-484A-83B9-0DC4DD54221B}" type="sibTrans" cxnId="{ECBB984C-90D2-416D-9D80-0AA0D7D17CB1}">
      <dgm:prSet/>
      <dgm:spPr/>
      <dgm:t>
        <a:bodyPr/>
        <a:lstStyle/>
        <a:p>
          <a:endParaRPr lang="ru-RU"/>
        </a:p>
      </dgm:t>
    </dgm:pt>
    <dgm:pt modelId="{10CBE9DB-5B4A-4952-A7B3-EF2EF79B5776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/>
            <a:t>ИМЕННЫЕ КОНКУРСЫ КРАСГМУ</a:t>
          </a:r>
        </a:p>
      </dgm:t>
    </dgm:pt>
    <dgm:pt modelId="{DF15C604-21EB-4D08-887E-2864D9B130A6}" type="parTrans" cxnId="{808F832D-4C0D-4CC4-BC02-23D124315767}">
      <dgm:prSet/>
      <dgm:spPr/>
      <dgm:t>
        <a:bodyPr/>
        <a:lstStyle/>
        <a:p>
          <a:endParaRPr lang="ru-RU"/>
        </a:p>
      </dgm:t>
    </dgm:pt>
    <dgm:pt modelId="{00E5C971-5913-42C7-9404-D68361F33611}" type="sibTrans" cxnId="{808F832D-4C0D-4CC4-BC02-23D124315767}">
      <dgm:prSet/>
      <dgm:spPr/>
      <dgm:t>
        <a:bodyPr/>
        <a:lstStyle/>
        <a:p>
          <a:endParaRPr lang="ru-RU"/>
        </a:p>
      </dgm:t>
    </dgm:pt>
    <dgm:pt modelId="{11E8C189-8BEE-486A-A863-A2C60E15391C}">
      <dgm:prSet phldrT="[Текст]"/>
      <dgm:spPr>
        <a:solidFill>
          <a:srgbClr val="5DA32D"/>
        </a:solidFill>
      </dgm:spPr>
      <dgm:t>
        <a:bodyPr/>
        <a:lstStyle/>
        <a:p>
          <a:r>
            <a:rPr lang="ru-RU" b="1" dirty="0"/>
            <a:t>СЕКЦИОННЫЕ ЗАСЕДАНИЯ  В РАМКАХ ПРИОРИТЕТНЫХ НАПРАВЛЕНИЙ, НОЦ</a:t>
          </a:r>
        </a:p>
      </dgm:t>
    </dgm:pt>
    <dgm:pt modelId="{D2401B1D-44D5-4EF6-97A9-6F4741A55542}" type="parTrans" cxnId="{A02C37D9-3BCF-4642-A14D-9628514ABA87}">
      <dgm:prSet/>
      <dgm:spPr/>
      <dgm:t>
        <a:bodyPr/>
        <a:lstStyle/>
        <a:p>
          <a:endParaRPr lang="ru-RU"/>
        </a:p>
      </dgm:t>
    </dgm:pt>
    <dgm:pt modelId="{C51C654D-09CC-44BC-A4B3-CBBCB2E07664}" type="sibTrans" cxnId="{A02C37D9-3BCF-4642-A14D-9628514ABA87}">
      <dgm:prSet/>
      <dgm:spPr/>
      <dgm:t>
        <a:bodyPr/>
        <a:lstStyle/>
        <a:p>
          <a:endParaRPr lang="ru-RU"/>
        </a:p>
      </dgm:t>
    </dgm:pt>
    <dgm:pt modelId="{9022D76A-ECE0-433D-9FA8-3C81E0C2441F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/>
            <a:t>РОССИЙСКИЕ КОНКУРСЫ, ПРЕМИИ, </a:t>
          </a:r>
          <a:r>
            <a:rPr lang="ru-RU" b="1" dirty="0" err="1"/>
            <a:t>тревел-гранты</a:t>
          </a:r>
          <a:r>
            <a:rPr lang="ru-RU" b="1" dirty="0"/>
            <a:t> от Вуза</a:t>
          </a:r>
        </a:p>
      </dgm:t>
    </dgm:pt>
    <dgm:pt modelId="{CB2AE633-2385-434E-9B45-360406F7CD4E}" type="parTrans" cxnId="{23096505-00F5-4FBA-A03E-71427DD622E2}">
      <dgm:prSet/>
      <dgm:spPr/>
      <dgm:t>
        <a:bodyPr/>
        <a:lstStyle/>
        <a:p>
          <a:endParaRPr lang="ru-RU"/>
        </a:p>
      </dgm:t>
    </dgm:pt>
    <dgm:pt modelId="{FE7442A8-D9AA-41E1-B531-80CE1095E5C2}" type="sibTrans" cxnId="{23096505-00F5-4FBA-A03E-71427DD622E2}">
      <dgm:prSet/>
      <dgm:spPr/>
      <dgm:t>
        <a:bodyPr/>
        <a:lstStyle/>
        <a:p>
          <a:endParaRPr lang="ru-RU"/>
        </a:p>
      </dgm:t>
    </dgm:pt>
    <dgm:pt modelId="{85CB95E9-F876-4670-9005-53D6360CC20A}" type="pres">
      <dgm:prSet presAssocID="{C0EBF27B-A011-44F8-8121-35770F22CE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0A3B08-B3E3-4E90-9257-72991EEA7067}" type="pres">
      <dgm:prSet presAssocID="{C67F9D02-A6AB-4908-B2A9-C3A8FF595D4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96813-666B-4355-93B1-7FDFC1CD9866}" type="pres">
      <dgm:prSet presAssocID="{5010EA0A-9122-484A-83B9-0DC4DD54221B}" presName="sibTrans" presStyleCnt="0"/>
      <dgm:spPr/>
    </dgm:pt>
    <dgm:pt modelId="{FAC13212-0A3B-4102-85F6-FF2F67C48C19}" type="pres">
      <dgm:prSet presAssocID="{11E8C189-8BEE-486A-A863-A2C60E15391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E081D-E0FE-4570-83FA-424459185669}" type="pres">
      <dgm:prSet presAssocID="{C51C654D-09CC-44BC-A4B3-CBBCB2E07664}" presName="sibTrans" presStyleCnt="0"/>
      <dgm:spPr/>
    </dgm:pt>
    <dgm:pt modelId="{B0AA3C12-5C53-4E32-A1FB-E2C3C2F53576}" type="pres">
      <dgm:prSet presAssocID="{10CBE9DB-5B4A-4952-A7B3-EF2EF79B57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390A5-58D9-4501-A7F2-7BDB341081A0}" type="pres">
      <dgm:prSet presAssocID="{00E5C971-5913-42C7-9404-D68361F33611}" presName="sibTrans" presStyleCnt="0"/>
      <dgm:spPr/>
    </dgm:pt>
    <dgm:pt modelId="{AFAECDAC-F1A4-43EF-86EB-2736235C226E}" type="pres">
      <dgm:prSet presAssocID="{9022D76A-ECE0-433D-9FA8-3C81E0C2441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71FC76-F19F-43E1-B0DB-D8D0F10A2CFB}" type="presOf" srcId="{C0EBF27B-A011-44F8-8121-35770F22CE75}" destId="{85CB95E9-F876-4670-9005-53D6360CC20A}" srcOrd="0" destOrd="0" presId="urn:microsoft.com/office/officeart/2005/8/layout/hList6"/>
    <dgm:cxn modelId="{BDF2208A-8045-4769-874B-801D92BE9EA2}" type="presOf" srcId="{C67F9D02-A6AB-4908-B2A9-C3A8FF595D41}" destId="{150A3B08-B3E3-4E90-9257-72991EEA7067}" srcOrd="0" destOrd="0" presId="urn:microsoft.com/office/officeart/2005/8/layout/hList6"/>
    <dgm:cxn modelId="{A02C37D9-3BCF-4642-A14D-9628514ABA87}" srcId="{C0EBF27B-A011-44F8-8121-35770F22CE75}" destId="{11E8C189-8BEE-486A-A863-A2C60E15391C}" srcOrd="1" destOrd="0" parTransId="{D2401B1D-44D5-4EF6-97A9-6F4741A55542}" sibTransId="{C51C654D-09CC-44BC-A4B3-CBBCB2E07664}"/>
    <dgm:cxn modelId="{ECBB984C-90D2-416D-9D80-0AA0D7D17CB1}" srcId="{C0EBF27B-A011-44F8-8121-35770F22CE75}" destId="{C67F9D02-A6AB-4908-B2A9-C3A8FF595D41}" srcOrd="0" destOrd="0" parTransId="{F6A3AE17-7155-4464-B502-B4BFC76622B9}" sibTransId="{5010EA0A-9122-484A-83B9-0DC4DD54221B}"/>
    <dgm:cxn modelId="{59FFE2ED-4DAC-41DD-99CB-0264E1188A6D}" type="presOf" srcId="{11E8C189-8BEE-486A-A863-A2C60E15391C}" destId="{FAC13212-0A3B-4102-85F6-FF2F67C48C19}" srcOrd="0" destOrd="0" presId="urn:microsoft.com/office/officeart/2005/8/layout/hList6"/>
    <dgm:cxn modelId="{808F832D-4C0D-4CC4-BC02-23D124315767}" srcId="{C0EBF27B-A011-44F8-8121-35770F22CE75}" destId="{10CBE9DB-5B4A-4952-A7B3-EF2EF79B5776}" srcOrd="2" destOrd="0" parTransId="{DF15C604-21EB-4D08-887E-2864D9B130A6}" sibTransId="{00E5C971-5913-42C7-9404-D68361F33611}"/>
    <dgm:cxn modelId="{119D6058-6348-49D9-AD06-122ABE10417E}" type="presOf" srcId="{10CBE9DB-5B4A-4952-A7B3-EF2EF79B5776}" destId="{B0AA3C12-5C53-4E32-A1FB-E2C3C2F53576}" srcOrd="0" destOrd="0" presId="urn:microsoft.com/office/officeart/2005/8/layout/hList6"/>
    <dgm:cxn modelId="{23096505-00F5-4FBA-A03E-71427DD622E2}" srcId="{C0EBF27B-A011-44F8-8121-35770F22CE75}" destId="{9022D76A-ECE0-433D-9FA8-3C81E0C2441F}" srcOrd="3" destOrd="0" parTransId="{CB2AE633-2385-434E-9B45-360406F7CD4E}" sibTransId="{FE7442A8-D9AA-41E1-B531-80CE1095E5C2}"/>
    <dgm:cxn modelId="{C0A8464C-CFA7-4852-A57D-4928473455A9}" type="presOf" srcId="{9022D76A-ECE0-433D-9FA8-3C81E0C2441F}" destId="{AFAECDAC-F1A4-43EF-86EB-2736235C226E}" srcOrd="0" destOrd="0" presId="urn:microsoft.com/office/officeart/2005/8/layout/hList6"/>
    <dgm:cxn modelId="{B972D150-57A5-4D7C-A154-03E5500F797C}" type="presParOf" srcId="{85CB95E9-F876-4670-9005-53D6360CC20A}" destId="{150A3B08-B3E3-4E90-9257-72991EEA7067}" srcOrd="0" destOrd="0" presId="urn:microsoft.com/office/officeart/2005/8/layout/hList6"/>
    <dgm:cxn modelId="{43A91965-B6E0-48D4-ADFE-7005DB8F09BB}" type="presParOf" srcId="{85CB95E9-F876-4670-9005-53D6360CC20A}" destId="{3C496813-666B-4355-93B1-7FDFC1CD9866}" srcOrd="1" destOrd="0" presId="urn:microsoft.com/office/officeart/2005/8/layout/hList6"/>
    <dgm:cxn modelId="{48E8E77C-DD2F-4F6E-BBF8-7A325BAC8637}" type="presParOf" srcId="{85CB95E9-F876-4670-9005-53D6360CC20A}" destId="{FAC13212-0A3B-4102-85F6-FF2F67C48C19}" srcOrd="2" destOrd="0" presId="urn:microsoft.com/office/officeart/2005/8/layout/hList6"/>
    <dgm:cxn modelId="{777251AA-B54B-425C-8F40-B5007D4C2167}" type="presParOf" srcId="{85CB95E9-F876-4670-9005-53D6360CC20A}" destId="{082E081D-E0FE-4570-83FA-424459185669}" srcOrd="3" destOrd="0" presId="urn:microsoft.com/office/officeart/2005/8/layout/hList6"/>
    <dgm:cxn modelId="{36BE2C94-A88C-403A-AA5F-1496B04C3BCB}" type="presParOf" srcId="{85CB95E9-F876-4670-9005-53D6360CC20A}" destId="{B0AA3C12-5C53-4E32-A1FB-E2C3C2F53576}" srcOrd="4" destOrd="0" presId="urn:microsoft.com/office/officeart/2005/8/layout/hList6"/>
    <dgm:cxn modelId="{EF80A22F-B8EB-475B-BF9D-5DFA2B5EB873}" type="presParOf" srcId="{85CB95E9-F876-4670-9005-53D6360CC20A}" destId="{093390A5-58D9-4501-A7F2-7BDB341081A0}" srcOrd="5" destOrd="0" presId="urn:microsoft.com/office/officeart/2005/8/layout/hList6"/>
    <dgm:cxn modelId="{C1E9AD02-7F58-40A2-973E-D2FF79610DC3}" type="presParOf" srcId="{85CB95E9-F876-4670-9005-53D6360CC20A}" destId="{AFAECDAC-F1A4-43EF-86EB-2736235C226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DFFF8-59AB-4850-8C48-13C93ABB006B}">
      <dsp:nvSpPr>
        <dsp:cNvPr id="0" name=""/>
        <dsp:cNvSpPr/>
      </dsp:nvSpPr>
      <dsp:spPr>
        <a:xfrm>
          <a:off x="956582" y="-722421"/>
          <a:ext cx="5829481" cy="5829481"/>
        </a:xfrm>
        <a:prstGeom prst="circularArrow">
          <a:avLst>
            <a:gd name="adj1" fmla="val 5544"/>
            <a:gd name="adj2" fmla="val 330680"/>
            <a:gd name="adj3" fmla="val 12482231"/>
            <a:gd name="adj4" fmla="val 18233704"/>
            <a:gd name="adj5" fmla="val 5757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749D0C9-4241-4647-8514-9CF035F453DC}">
      <dsp:nvSpPr>
        <dsp:cNvPr id="0" name=""/>
        <dsp:cNvSpPr/>
      </dsp:nvSpPr>
      <dsp:spPr>
        <a:xfrm>
          <a:off x="1835697" y="-91329"/>
          <a:ext cx="4071252" cy="1379636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АГЕНТСТВО НАУКИ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И ИННОВАЦИОННОГО РАЗВИТИЯ КРАСНОЯРСКОГО КРАЯ</a:t>
          </a:r>
          <a:endParaRPr lang="ru-RU" sz="1800" kern="1200" dirty="0"/>
        </a:p>
      </dsp:txBody>
      <dsp:txXfrm>
        <a:off x="1903045" y="-23981"/>
        <a:ext cx="3936556" cy="1244940"/>
      </dsp:txXfrm>
    </dsp:sp>
    <dsp:sp modelId="{67CD4CBD-6C35-44D4-B145-B881207374AA}">
      <dsp:nvSpPr>
        <dsp:cNvPr id="0" name=""/>
        <dsp:cNvSpPr/>
      </dsp:nvSpPr>
      <dsp:spPr>
        <a:xfrm>
          <a:off x="3252358" y="1564750"/>
          <a:ext cx="5966432" cy="1747613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/>
            <a:t>Краевое государственное автономное учреждение</a:t>
          </a:r>
          <a:r>
            <a:rPr lang="ru-RU" sz="2400" b="1" kern="1200" dirty="0"/>
            <a:t/>
          </a:r>
          <a:br>
            <a:rPr lang="ru-RU" sz="2400" b="1" kern="1200" dirty="0"/>
          </a:br>
          <a:r>
            <a:rPr lang="ru-RU" sz="2400" b="1" i="0" kern="1200" dirty="0"/>
            <a:t>«Красноярский краевой фонд поддержки научной и научно-технической деятельности»</a:t>
          </a:r>
          <a:endParaRPr lang="ru-RU" sz="2400" b="1" kern="1200" dirty="0"/>
        </a:p>
      </dsp:txBody>
      <dsp:txXfrm>
        <a:off x="3337669" y="1650061"/>
        <a:ext cx="5795810" cy="1576991"/>
      </dsp:txXfrm>
    </dsp:sp>
    <dsp:sp modelId="{1D3A8E7F-8CDB-4AB3-B7F3-7E2B0E3CE861}">
      <dsp:nvSpPr>
        <dsp:cNvPr id="0" name=""/>
        <dsp:cNvSpPr/>
      </dsp:nvSpPr>
      <dsp:spPr>
        <a:xfrm>
          <a:off x="3228173" y="4012845"/>
          <a:ext cx="4944231" cy="1746082"/>
        </a:xfrm>
        <a:prstGeom prst="roundRect">
          <a:avLst/>
        </a:prstGeom>
        <a:solidFill>
          <a:srgbClr val="008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Красноярский региональный информационно-технический бизнес-инкубатор</a:t>
          </a:r>
        </a:p>
      </dsp:txBody>
      <dsp:txXfrm>
        <a:off x="3313410" y="4098082"/>
        <a:ext cx="4773757" cy="1575608"/>
      </dsp:txXfrm>
    </dsp:sp>
    <dsp:sp modelId="{CDA5A4DE-F9A6-4F63-89BD-BE5ECF97D57F}">
      <dsp:nvSpPr>
        <dsp:cNvPr id="0" name=""/>
        <dsp:cNvSpPr/>
      </dsp:nvSpPr>
      <dsp:spPr>
        <a:xfrm>
          <a:off x="0" y="3312599"/>
          <a:ext cx="3122918" cy="1379636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Министерство Здравоохранения Красноярского Края</a:t>
          </a:r>
        </a:p>
      </dsp:txBody>
      <dsp:txXfrm>
        <a:off x="67348" y="3379947"/>
        <a:ext cx="2988222" cy="1244940"/>
      </dsp:txXfrm>
    </dsp:sp>
    <dsp:sp modelId="{8919B613-FB41-4AA5-9339-4750DA3FDCD9}">
      <dsp:nvSpPr>
        <dsp:cNvPr id="0" name=""/>
        <dsp:cNvSpPr/>
      </dsp:nvSpPr>
      <dsp:spPr>
        <a:xfrm>
          <a:off x="-74790" y="1626399"/>
          <a:ext cx="3163727" cy="1379636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Совет молодых ученых при Губернаторе Красноярского </a:t>
          </a:r>
        </a:p>
      </dsp:txBody>
      <dsp:txXfrm>
        <a:off x="-7442" y="1693747"/>
        <a:ext cx="3029031" cy="1244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A3B08-B3E3-4E90-9257-72991EEA7067}">
      <dsp:nvSpPr>
        <dsp:cNvPr id="0" name=""/>
        <dsp:cNvSpPr/>
      </dsp:nvSpPr>
      <dsp:spPr>
        <a:xfrm rot="16200000">
          <a:off x="-1302117" y="1304118"/>
          <a:ext cx="4572032" cy="1963795"/>
        </a:xfrm>
        <a:prstGeom prst="flowChartManualOperation">
          <a:avLst/>
        </a:prstGeom>
        <a:solidFill>
          <a:srgbClr val="7925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ОТБОР НА КАФЕДРАХ</a:t>
          </a:r>
        </a:p>
      </dsp:txBody>
      <dsp:txXfrm rot="5400000">
        <a:off x="2001" y="914406"/>
        <a:ext cx="1963795" cy="2743220"/>
      </dsp:txXfrm>
    </dsp:sp>
    <dsp:sp modelId="{FAC13212-0A3B-4102-85F6-FF2F67C48C19}">
      <dsp:nvSpPr>
        <dsp:cNvPr id="0" name=""/>
        <dsp:cNvSpPr/>
      </dsp:nvSpPr>
      <dsp:spPr>
        <a:xfrm rot="16200000">
          <a:off x="808962" y="1304118"/>
          <a:ext cx="4572032" cy="1963795"/>
        </a:xfrm>
        <a:prstGeom prst="flowChartManualOperation">
          <a:avLst/>
        </a:prstGeom>
        <a:solidFill>
          <a:srgbClr val="5DA3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СЕКЦИОННЫЕ ЗАСЕДАНИЯ  В РАМКАХ ПРИОРИТЕТНЫХ НАПРАВЛЕНИЙ, НОЦ</a:t>
          </a:r>
        </a:p>
      </dsp:txBody>
      <dsp:txXfrm rot="5400000">
        <a:off x="2113080" y="914406"/>
        <a:ext cx="1963795" cy="2743220"/>
      </dsp:txXfrm>
    </dsp:sp>
    <dsp:sp modelId="{B0AA3C12-5C53-4E32-A1FB-E2C3C2F53576}">
      <dsp:nvSpPr>
        <dsp:cNvPr id="0" name=""/>
        <dsp:cNvSpPr/>
      </dsp:nvSpPr>
      <dsp:spPr>
        <a:xfrm rot="16200000">
          <a:off x="2920043" y="1304118"/>
          <a:ext cx="4572032" cy="1963795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ИМЕННЫЕ КОНКУРСЫ КРАСГМУ</a:t>
          </a:r>
        </a:p>
      </dsp:txBody>
      <dsp:txXfrm rot="5400000">
        <a:off x="4224161" y="914406"/>
        <a:ext cx="1963795" cy="2743220"/>
      </dsp:txXfrm>
    </dsp:sp>
    <dsp:sp modelId="{AFAECDAC-F1A4-43EF-86EB-2736235C226E}">
      <dsp:nvSpPr>
        <dsp:cNvPr id="0" name=""/>
        <dsp:cNvSpPr/>
      </dsp:nvSpPr>
      <dsp:spPr>
        <a:xfrm rot="16200000">
          <a:off x="5031123" y="1304118"/>
          <a:ext cx="4572032" cy="1963795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82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РОССИЙСКИЕ КОНКУРСЫ, ПРЕМИИ, </a:t>
          </a:r>
          <a:r>
            <a:rPr lang="ru-RU" sz="1900" b="1" kern="1200" dirty="0" err="1"/>
            <a:t>тревел-гранты</a:t>
          </a:r>
          <a:r>
            <a:rPr lang="ru-RU" sz="1900" b="1" kern="1200" dirty="0"/>
            <a:t> от Вуза</a:t>
          </a:r>
        </a:p>
      </dsp:txBody>
      <dsp:txXfrm rot="5400000">
        <a:off x="6335241" y="914406"/>
        <a:ext cx="1963795" cy="2743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DA1A-47DC-4F6F-BFB2-669016DA4E0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82D0B-679F-4EA6-A488-0A1FE2BF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55C2BB-9B0F-40DB-ADEF-D6FAA032166B}" type="slidenum">
              <a:rPr lang="ru-RU">
                <a:latin typeface="Calibri" panose="020F0502020204030204" pitchFamily="34" charset="0"/>
              </a:rPr>
              <a:pPr eaLnBrk="1" hangingPunct="1"/>
              <a:t>1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0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82D0B-679F-4EA6-A488-0A1FE2BF864A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06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C7CDC4-09C4-4A0F-84EF-CBDEBA209A00}" type="slidenum">
              <a:rPr lang="ru-RU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83</a:t>
            </a:fld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01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1515CE-5230-44D5-AB1F-2A45A4FFBBF2}" type="slidenum">
              <a:rPr lang="ru-RU">
                <a:latin typeface="Calibri" panose="020F0502020204030204" pitchFamily="34" charset="0"/>
              </a:rPr>
              <a:pPr eaLnBrk="1" hangingPunct="1"/>
              <a:t>84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4A3B13-6E88-4AA8-8CF1-9344D257293D}" type="slidenum">
              <a:rPr lang="ru-RU">
                <a:latin typeface="Calibri" panose="020F0502020204030204" pitchFamily="34" charset="0"/>
              </a:rPr>
              <a:pPr eaLnBrk="1" hangingPunct="1"/>
              <a:t>12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4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EC928-E661-4C58-9CA8-5BCC90451395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68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410C55F-E586-4700-AAAC-104A281E6503}" type="slidenum">
              <a:rPr lang="ru-RU">
                <a:latin typeface="Calibri" panose="020F0502020204030204" pitchFamily="34" charset="0"/>
              </a:rPr>
              <a:pPr eaLnBrk="1" hangingPunct="1"/>
              <a:t>14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410C55F-E586-4700-AAAC-104A281E6503}" type="slidenum">
              <a:rPr lang="ru-RU">
                <a:latin typeface="Calibri" panose="020F0502020204030204" pitchFamily="34" charset="0"/>
              </a:rPr>
              <a:pPr eaLnBrk="1" hangingPunct="1"/>
              <a:t>15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82D0B-679F-4EA6-A488-0A1FE2BF864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2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0A9758-2B62-4BFC-B13A-71B197D83A9B}" type="slidenum">
              <a:rPr lang="ru-RU">
                <a:latin typeface="Calibri" panose="020F0502020204030204" pitchFamily="34" charset="0"/>
              </a:rPr>
              <a:pPr eaLnBrk="1" hangingPunct="1"/>
              <a:t>19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7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1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34C36-9D50-45D4-ACDC-B5E611EA4F45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0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kumimoji="0" lang="cs-CZ"/>
              <a:pPr/>
              <a:t>26.12.2017</a:t>
            </a:fld>
            <a:endParaRPr kumimoji="0"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kumimoji="0"/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27221587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 цв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ru-RU"/>
              <a:pPr/>
              <a:t>26.12.2017</a:t>
            </a:fld>
            <a:endParaRPr kumimoji="0"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/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00965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2D7-C620-4989-A3DC-D60966807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399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FE269-774A-4389-B1E0-B9AC2F52E0C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2F3AD-F5D3-4A8E-B16F-B76ED049B0F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27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787A0-C4A7-4E87-9455-9D6FF9AD1B3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01D3058-517B-4398-ADF2-8EA59F8DCD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80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8D87A-9D2D-459F-A3C6-4FF8F7015E3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EA901-8FC0-4E4C-BDE0-752CDAB208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21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CBEC3-16BB-44B0-8480-07307888C2F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3D8B074-A243-431D-B66D-E0BB68408D8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18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7EB32-1B67-41CC-8137-8D1B1AAD8F1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C6E20-FC85-4590-9DBD-3621DE9DF3D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09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12A6-C74F-427D-836F-88EFA0B365A8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51507-A92A-4943-8678-59062B12C7F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792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EAA1A-672D-4794-910F-29DB7C36A28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BBC3B-F8BE-4E59-B15B-3EB7360651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779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D19A4-1BF1-4689-8406-48543E77792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03429-897B-4AF0-8F04-B8A600F112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89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7AB51-DC97-4D32-86D4-D109847255C1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026CA-D5EE-4126-A94E-14839DA1E89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48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DFD51-E8AC-47C8-AE13-A84A73DAFC57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81D1F-E079-4273-A3D9-3CEE7E800A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CE903-A30C-4D64-BDDC-507952683E9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9AA2A-F27B-4D2F-9A7C-3F2B7FADF65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66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ltGray">
          <a:xfrm>
            <a:off x="0" y="6611938"/>
            <a:ext cx="9144000" cy="260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63794"/>
              </a:solidFill>
            </a:endParaRP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76238" y="228600"/>
            <a:ext cx="1147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000000"/>
                </a:solidFill>
              </a:rPr>
              <a:t>Company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63794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71600" y="5867400"/>
            <a:ext cx="65532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0" y="4868863"/>
            <a:ext cx="9144000" cy="720725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extLs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ko-KR" noProof="0"/>
              <a:t>Click to edit Master title</a:t>
            </a:r>
            <a:br>
              <a:rPr lang="en-US" altLang="ko-KR" noProof="0"/>
            </a:br>
            <a:r>
              <a:rPr lang="en-US" altLang="ko-KR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389169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C97CE-C03C-47D1-A13A-F07CED711495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00908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97B26-CC9A-4A5D-8BBF-54643EF64600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46434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52525"/>
            <a:ext cx="4038600" cy="5248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38600" cy="5248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2799B-73B4-4A2A-B5D4-AA43082ED8A3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044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F806E-01FD-4E8B-AED6-A7A6580CF621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1198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0155D-B002-4BFA-8246-0267575C124B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078232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067B8-6496-4F3D-8EB8-7523C3B6270B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21322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5105F-22C9-430C-9E2E-A4F696DD7A49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26326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65ECF-BCAE-4DF4-8503-2BE2BFE9365D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851910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37505D-01B1-4DB5-85ED-BD30AEA209A9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847319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A2A27-5A28-4E0E-B5E7-E83CB20456F7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430491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04800" y="152400"/>
            <a:ext cx="8458200" cy="6248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B2FD6-0077-44FF-B592-774C444F3806}" type="slidenum">
              <a:rPr lang="en-US" altLang="ru-RU">
                <a:solidFill>
                  <a:srgbClr val="163794"/>
                </a:solidFill>
              </a:rPr>
              <a:pPr/>
              <a:t>‹#›</a:t>
            </a:fld>
            <a:endParaRPr lang="en-US" altLang="ru-RU">
              <a:solidFill>
                <a:srgbClr val="16379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4486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E8A9F9-D9DE-4FE9-9B9D-F638D2923871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10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0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56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71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4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4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93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40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E8A9F9-D9DE-4FE9-9B9D-F638D2923871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40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03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671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3A952-A7F7-4FEC-9EDB-784C18F6669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6327C-0069-4282-9F1F-60D6599B1D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74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9B3F-921F-462B-AB4E-21116A7E162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F1F9-1831-47E3-B806-E5FF7FFA0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361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3C60-3725-40F3-B00D-7F1B64DB7A8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A321D-BFA8-4E01-A3C5-458E49044C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2689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48DC2-5B3F-42FB-BDA8-9A48B4A9D70B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0E40-AB91-4BA3-AA5A-8915AC30D8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3252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91CC-D65E-4DDB-824C-D119A5B2305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B7F7C-5DA3-4AA2-8CED-E69C4D4006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6073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A9BCD-BEB0-4335-A36E-36E9E234B7E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5108-4A5F-4779-9DFE-4D8B8E27DB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0319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C487-19F1-42B2-B8CD-DA3A037E841D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A52DB-A997-49E6-93A3-0A16B9B19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2883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AEA5-7BFE-40B6-8F13-2134EBC2763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27381-F50F-464D-94AD-BDAEEF94CE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2159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57BA-A2BB-4458-9554-69C9B383E19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DC567-A9FA-46D9-B0C7-297C833D7B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7079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B336C-07B3-4C94-B8D1-580A35611CC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9692-2D08-4D30-AE06-92C4938140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3116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2893-9CD1-48C5-8C91-9B207F1D1989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9BFAC-3619-4676-9036-91B50435D0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728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3A952-A7F7-4FEC-9EDB-784C18F6669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6327C-0069-4282-9F1F-60D6599B1D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85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9B3F-921F-462B-AB4E-21116A7E162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F1F9-1831-47E3-B806-E5FF7FFA0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8985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3C60-3725-40F3-B00D-7F1B64DB7A8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A321D-BFA8-4E01-A3C5-458E49044C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2032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48DC2-5B3F-42FB-BDA8-9A48B4A9D70B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0E40-AB91-4BA3-AA5A-8915AC30D8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297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91CC-D65E-4DDB-824C-D119A5B2305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B7F7C-5DA3-4AA2-8CED-E69C4D4006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06445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A9BCD-BEB0-4335-A36E-36E9E234B7EA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5108-4A5F-4779-9DFE-4D8B8E27DB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39704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C487-19F1-42B2-B8CD-DA3A037E841D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A52DB-A997-49E6-93A3-0A16B9B19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56043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AEA5-7BFE-40B6-8F13-2134EBC2763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27381-F50F-464D-94AD-BDAEEF94CE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85654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57BA-A2BB-4458-9554-69C9B383E19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DC567-A9FA-46D9-B0C7-297C833D7B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6654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B336C-07B3-4C94-B8D1-580A35611CC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89692-2D08-4D30-AE06-92C4938140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681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2893-9CD1-48C5-8C91-9B207F1D1989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9BFAC-3619-4676-9036-91B50435D0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16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  <p:sldLayoutId id="2147483700" r:id="rId13"/>
    <p:sldLayoutId id="214748370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44BC5-2064-4201-B689-2B99C89597F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D203D3-0527-4DF9-8D20-5AA7B201B040}" type="slidenum">
              <a:rPr 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3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6379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25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611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163794"/>
                </a:solidFill>
              </a:rPr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611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E2F53-2E7A-4E06-89DC-BDA9E565659A}" type="slidenum">
              <a:rPr lang="en-US" altLang="ru-RU" smtClean="0">
                <a:solidFill>
                  <a:srgbClr val="16379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mtClean="0">
              <a:solidFill>
                <a:srgbClr val="163794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04800" y="152400"/>
            <a:ext cx="8458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gray">
          <a:xfrm>
            <a:off x="0" y="838200"/>
            <a:ext cx="9144000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ru-RU" sz="1000" b="1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288" y="838200"/>
            <a:ext cx="845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3776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B4ACAD0-0B7A-40FA-A5BA-C3354CC74D5F}" type="datetimeFigureOut">
              <a:rPr lang="ru-RU" smtClean="0">
                <a:solidFill>
                  <a:srgbClr val="000000"/>
                </a:solidFill>
              </a:rPr>
              <a:pPr/>
              <a:t>26.12.2017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FE8A9F9-D9DE-4FE9-9B9D-F638D2923871}" type="slidenum">
              <a:rPr lang="ru-RU" smtClean="0">
                <a:solidFill>
                  <a:srgbClr val="D1282E"/>
                </a:solidFill>
              </a:rPr>
              <a:pPr/>
              <a:t>‹#›</a:t>
            </a:fld>
            <a:endParaRPr lang="ru-RU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90FB41-35DE-44CB-B7ED-D64A07C05FB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B3619-DB3F-44D9-9CB4-EF3BA520C608}" type="slidenum">
              <a:rPr lang="ru-RU" altLang="ru-RU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90FB41-35DE-44CB-B7ED-D64A07C05FB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26.12.2017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B3619-DB3F-44D9-9CB4-EF3BA520C608}" type="slidenum">
              <a:rPr lang="ru-RU" altLang="ru-RU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5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chart" Target="../charts/chart1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6.jpeg"/><Relationship Id="rId11" Type="http://schemas.openxmlformats.org/officeDocument/2006/relationships/image" Target="../media/image1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6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2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4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jpe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jpe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9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83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8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1.jpg"/><Relationship Id="rId7" Type="http://schemas.openxmlformats.org/officeDocument/2006/relationships/image" Target="../media/image194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193.png"/><Relationship Id="rId10" Type="http://schemas.openxmlformats.org/officeDocument/2006/relationships/image" Target="../media/image197.jpeg"/><Relationship Id="rId4" Type="http://schemas.openxmlformats.org/officeDocument/2006/relationships/image" Target="../media/image192.jpeg"/><Relationship Id="rId9" Type="http://schemas.openxmlformats.org/officeDocument/2006/relationships/image" Target="../media/image1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3" Type="http://schemas.openxmlformats.org/officeDocument/2006/relationships/image" Target="../media/image238.jpg"/><Relationship Id="rId7" Type="http://schemas.openxmlformats.org/officeDocument/2006/relationships/image" Target="../media/image242.png"/><Relationship Id="rId12" Type="http://schemas.microsoft.com/office/2007/relationships/hdphoto" Target="../media/hdphoto2.wdp"/><Relationship Id="rId17" Type="http://schemas.openxmlformats.org/officeDocument/2006/relationships/image" Target="../media/image250.png"/><Relationship Id="rId2" Type="http://schemas.openxmlformats.org/officeDocument/2006/relationships/image" Target="../media/image237.png"/><Relationship Id="rId16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245.png"/><Relationship Id="rId5" Type="http://schemas.openxmlformats.org/officeDocument/2006/relationships/image" Target="../media/image240.png"/><Relationship Id="rId15" Type="http://schemas.openxmlformats.org/officeDocument/2006/relationships/image" Target="../media/image248.png"/><Relationship Id="rId10" Type="http://schemas.microsoft.com/office/2007/relationships/hdphoto" Target="../media/hdphoto1.wdp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image" Target="../media/image2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13" Type="http://schemas.openxmlformats.org/officeDocument/2006/relationships/image" Target="../media/image121.jpeg"/><Relationship Id="rId3" Type="http://schemas.openxmlformats.org/officeDocument/2006/relationships/image" Target="../media/image256.jpeg"/><Relationship Id="rId7" Type="http://schemas.openxmlformats.org/officeDocument/2006/relationships/image" Target="../media/image60.jpg"/><Relationship Id="rId12" Type="http://schemas.openxmlformats.org/officeDocument/2006/relationships/image" Target="../media/image263.jpg"/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jpeg"/><Relationship Id="rId11" Type="http://schemas.openxmlformats.org/officeDocument/2006/relationships/image" Target="../media/image262.jpeg"/><Relationship Id="rId5" Type="http://schemas.openxmlformats.org/officeDocument/2006/relationships/image" Target="../media/image257.jpeg"/><Relationship Id="rId10" Type="http://schemas.openxmlformats.org/officeDocument/2006/relationships/image" Target="../media/image261.jpeg"/><Relationship Id="rId4" Type="http://schemas.openxmlformats.org/officeDocument/2006/relationships/image" Target="../media/image118.jpeg"/><Relationship Id="rId9" Type="http://schemas.openxmlformats.org/officeDocument/2006/relationships/image" Target="../media/image260.jpeg"/><Relationship Id="rId14" Type="http://schemas.openxmlformats.org/officeDocument/2006/relationships/image" Target="../media/image26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9.png"/><Relationship Id="rId4" Type="http://schemas.microsoft.com/office/2007/relationships/hdphoto" Target="../media/hdphoto3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1980691"/>
            <a:ext cx="6321915" cy="3888432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результатах научно-исследовательской работы в </a:t>
            </a:r>
            <a:r>
              <a:rPr lang="ru-RU" sz="3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КрасГМУ</a:t>
            </a:r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2017 году. Утверждение плана НИР-2018. Отчет о работе ЦКНС</a:t>
            </a:r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1547665" y="30163"/>
            <a:ext cx="759633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«Красноярский государственный медицинский университет имени профессора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В.Ф. </a:t>
            </a:r>
            <a:r>
              <a:rPr lang="ru-RU" alt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Войно-Ясенецкого</a:t>
            </a: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здравоохранения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sp>
        <p:nvSpPr>
          <p:cNvPr id="9220" name="Rectangle 13"/>
          <p:cNvSpPr>
            <a:spLocks noChangeArrowheads="1"/>
          </p:cNvSpPr>
          <p:nvPr/>
        </p:nvSpPr>
        <p:spPr bwMode="auto">
          <a:xfrm>
            <a:off x="3563888" y="4941168"/>
            <a:ext cx="5256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Проректор по НР,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д.м.н., профессор  М.М. Петрова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декабря  2017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28" y="5295658"/>
            <a:ext cx="292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«Наличие интеллекта часто способствует выживанию…»</a:t>
            </a:r>
          </a:p>
          <a:p>
            <a:pPr algn="ctr"/>
            <a:r>
              <a:rPr lang="ru-RU" b="1" dirty="0" smtClean="0"/>
              <a:t>Чарльз Дарвин</a:t>
            </a:r>
            <a:endParaRPr lang="ru-RU" b="1" dirty="0"/>
          </a:p>
        </p:txBody>
      </p:sp>
      <p:pic>
        <p:nvPicPr>
          <p:cNvPr id="7" name="Picture 7" descr="darwin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842" y="2288977"/>
            <a:ext cx="2159787" cy="295905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7" y="30164"/>
            <a:ext cx="1152128" cy="2065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0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113" y="260648"/>
            <a:ext cx="7033592" cy="9221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Сибирское медицинское обозрение</a:t>
            </a:r>
            <a:endParaRPr lang="ru-RU" sz="2800" b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648072" cy="1087699"/>
          </a:xfrm>
        </p:spPr>
      </p:pic>
      <p:sp>
        <p:nvSpPr>
          <p:cNvPr id="6" name="Прямоугольник 5"/>
          <p:cNvSpPr/>
          <p:nvPr/>
        </p:nvSpPr>
        <p:spPr>
          <a:xfrm>
            <a:off x="469379" y="5013176"/>
            <a:ext cx="7532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b="1" dirty="0" smtClean="0">
              <a:solidFill>
                <a:srgbClr val="000000"/>
              </a:solidFill>
            </a:endParaRPr>
          </a:p>
          <a:p>
            <a:pPr algn="just"/>
            <a:endParaRPr lang="ru-RU" sz="2200" b="1" dirty="0" smtClean="0">
              <a:solidFill>
                <a:srgbClr val="000000"/>
              </a:solidFill>
            </a:endParaRPr>
          </a:p>
          <a:p>
            <a:pPr algn="just"/>
            <a:endParaRPr lang="ru-RU" sz="20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608817"/>
              </p:ext>
            </p:extLst>
          </p:nvPr>
        </p:nvGraphicFramePr>
        <p:xfrm>
          <a:off x="997739" y="3140968"/>
          <a:ext cx="7017570" cy="3227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530"/>
                <a:gridCol w="1434168"/>
                <a:gridCol w="1434168"/>
                <a:gridCol w="1434168"/>
                <a:gridCol w="1196536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5-летний </a:t>
                      </a:r>
                      <a:r>
                        <a:rPr lang="ru-RU" dirty="0" err="1" smtClean="0"/>
                        <a:t>импакт</a:t>
                      </a:r>
                      <a:r>
                        <a:rPr lang="ru-RU" dirty="0" smtClean="0"/>
                        <a:t>-фактор</a:t>
                      </a:r>
                      <a:r>
                        <a:rPr lang="ru-RU" baseline="0" dirty="0" smtClean="0"/>
                        <a:t> СМО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2017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0,202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0,291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0,425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b="1" baseline="0" dirty="0" smtClean="0">
                          <a:solidFill>
                            <a:schemeClr val="bg1"/>
                          </a:solidFill>
                        </a:rPr>
                        <a:t>Общее число цитирований СМО в текущем году</a:t>
                      </a:r>
                    </a:p>
                    <a:p>
                      <a:pPr algn="ctr"/>
                      <a:endParaRPr lang="ru-RU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250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340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501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509</a:t>
                      </a:r>
                    </a:p>
                    <a:p>
                      <a:pPr algn="ctr"/>
                      <a:endParaRPr lang="ru-RU" dirty="0"/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61282"/>
            <a:ext cx="7344816" cy="11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033592" cy="9221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Работа по проекту </a:t>
            </a:r>
            <a:br>
              <a:rPr lang="ru-RU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«Science  </a:t>
            </a:r>
            <a:r>
              <a:rPr lang="en-US" sz="2800" b="1" dirty="0">
                <a:latin typeface="+mn-lt"/>
              </a:rPr>
              <a:t>Index  </a:t>
            </a:r>
            <a:r>
              <a:rPr lang="ru-RU" sz="2800" b="1" dirty="0">
                <a:latin typeface="+mn-lt"/>
              </a:rPr>
              <a:t>в Организации»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" y="116632"/>
            <a:ext cx="832643" cy="1397476"/>
          </a:xfrm>
        </p:spPr>
      </p:pic>
      <p:sp>
        <p:nvSpPr>
          <p:cNvPr id="6" name="Прямоугольник 5"/>
          <p:cNvSpPr/>
          <p:nvPr/>
        </p:nvSpPr>
        <p:spPr>
          <a:xfrm>
            <a:off x="469379" y="5013176"/>
            <a:ext cx="7532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b="1" dirty="0" smtClean="0"/>
          </a:p>
          <a:p>
            <a:pPr algn="just"/>
            <a:endParaRPr lang="ru-RU" sz="2200" b="1" dirty="0" smtClean="0"/>
          </a:p>
          <a:p>
            <a:pPr algn="just"/>
            <a:endParaRPr lang="ru-RU" sz="20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19079"/>
              </p:ext>
            </p:extLst>
          </p:nvPr>
        </p:nvGraphicFramePr>
        <p:xfrm>
          <a:off x="1043608" y="1815982"/>
          <a:ext cx="7246786" cy="4303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3"/>
                <a:gridCol w="1152128"/>
                <a:gridCol w="1800200"/>
                <a:gridCol w="1800200"/>
                <a:gridCol w="1486145"/>
              </a:tblGrid>
              <a:tr h="1134057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авторов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добавленных публикаций 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Кол-во добавленных </a:t>
                      </a:r>
                      <a:r>
                        <a:rPr lang="ru-RU" baseline="0" dirty="0" smtClean="0"/>
                        <a:t>цитирований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Индекс </a:t>
                      </a:r>
                      <a:r>
                        <a:rPr lang="ru-RU" dirty="0" err="1" smtClean="0"/>
                        <a:t>Хирша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778604"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ru-RU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371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1920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2700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</a:t>
                      </a:r>
                      <a:endParaRPr lang="ru-RU" sz="2000" b="1" dirty="0"/>
                    </a:p>
                  </a:txBody>
                  <a:tcPr/>
                </a:tc>
              </a:tr>
              <a:tr h="778604"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ru-RU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633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1500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2500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25</a:t>
                      </a:r>
                      <a:endParaRPr lang="ru-RU" sz="2000" b="1" dirty="0"/>
                    </a:p>
                  </a:txBody>
                  <a:tcPr/>
                </a:tc>
              </a:tr>
              <a:tr h="778604"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ru-RU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750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1388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9739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53</a:t>
                      </a:r>
                      <a:endParaRPr lang="ru-RU" sz="2000" b="1" dirty="0"/>
                    </a:p>
                  </a:txBody>
                  <a:tcPr/>
                </a:tc>
              </a:tr>
              <a:tr h="778604"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ru-RU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807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1048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6296</a:t>
                      </a:r>
                    </a:p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60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1907704" y="115889"/>
            <a:ext cx="6624736" cy="7921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500" dirty="0" smtClean="0">
                <a:solidFill>
                  <a:srgbClr val="660066"/>
                </a:solidFill>
                <a:latin typeface="Arial" charset="0"/>
                <a:cs typeface="Arial" charset="0"/>
              </a:rPr>
              <a:t>   </a:t>
            </a:r>
            <a:r>
              <a:rPr lang="ru-RU" altLang="ru-RU" sz="25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Количество статей в журналах Перечня ВАК РФ</a:t>
            </a:r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50039524"/>
              </p:ext>
            </p:extLst>
          </p:nvPr>
        </p:nvGraphicFramePr>
        <p:xfrm>
          <a:off x="179512" y="1196752"/>
          <a:ext cx="5835650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81075"/>
            <a:ext cx="16319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15700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3856038"/>
            <a:ext cx="12954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97425"/>
            <a:ext cx="1439863" cy="1916113"/>
          </a:xfrm>
          <a:prstGeom prst="rect">
            <a:avLst/>
          </a:prstGeom>
          <a:noFill/>
          <a:ln w="76200" cmpd="tri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56418" y="3284984"/>
            <a:ext cx="5977086" cy="17278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 2017 году сотрудниками опубликовано 59 статей в журналах, входящих в базу данных </a:t>
            </a:r>
            <a:r>
              <a:rPr lang="en-US" sz="2000" b="1" dirty="0" err="1" smtClean="0">
                <a:solidFill>
                  <a:srgbClr val="FFFF00"/>
                </a:solidFill>
              </a:rPr>
              <a:t>WoS</a:t>
            </a:r>
            <a:r>
              <a:rPr lang="ru-RU" sz="2000" b="1" dirty="0" smtClean="0">
                <a:solidFill>
                  <a:srgbClr val="FFFF00"/>
                </a:solidFill>
              </a:rPr>
              <a:t>, и 116 статей, входящих в базу данных </a:t>
            </a:r>
            <a:r>
              <a:rPr lang="en-US" sz="2000" b="1" dirty="0" smtClean="0">
                <a:solidFill>
                  <a:srgbClr val="FFFF00"/>
                </a:solidFill>
              </a:rPr>
              <a:t>Scopus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32643" cy="1397476"/>
          </a:xfrm>
        </p:spPr>
      </p:pic>
    </p:spTree>
    <p:extLst>
      <p:ext uri="{BB962C8B-B14F-4D97-AF65-F5344CB8AC3E}">
        <p14:creationId xmlns:p14="http://schemas.microsoft.com/office/powerpoint/2010/main" val="28384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>
            <a:spLocks noGrp="1"/>
          </p:cNvSpPr>
          <p:nvPr>
            <p:ph type="title"/>
          </p:nvPr>
        </p:nvSpPr>
        <p:spPr>
          <a:xfrm>
            <a:off x="1214414" y="0"/>
            <a:ext cx="6726825" cy="150016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cs typeface="Tunga" pitchFamily="2" charset="0"/>
              </a:rPr>
              <a:t>Статьи в </a:t>
            </a:r>
            <a:r>
              <a:rPr lang="ru-RU" altLang="ru-RU" sz="3200" b="1" dirty="0" err="1" smtClean="0">
                <a:solidFill>
                  <a:srgbClr val="C00000"/>
                </a:solidFill>
                <a:cs typeface="Tunga" pitchFamily="2" charset="0"/>
              </a:rPr>
              <a:t>высокоимпактных</a:t>
            </a:r>
            <a:r>
              <a:rPr lang="ru-RU" altLang="ru-RU" sz="3200" b="1" dirty="0" smtClean="0">
                <a:solidFill>
                  <a:srgbClr val="C00000"/>
                </a:solidFill>
                <a:cs typeface="Tunga" pitchFamily="2" charset="0"/>
              </a:rPr>
              <a:t> российских журналах с ИФ более 0,3</a:t>
            </a:r>
          </a:p>
        </p:txBody>
      </p:sp>
      <p:pic>
        <p:nvPicPr>
          <p:cNvPr id="18435" name="Содержимое 3" descr="Alma mater.gif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952500" cy="1381125"/>
          </a:xfrm>
          <a:prstGeom prst="rect">
            <a:avLst/>
          </a:prstGeom>
        </p:spPr>
      </p:pic>
      <p:pic>
        <p:nvPicPr>
          <p:cNvPr id="18436" name="Рисунок 4" descr="Акушерство и гинекология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428750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5" descr="Аллергология и иммунология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714500"/>
            <a:ext cx="952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6" descr="Архив патологии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857375"/>
            <a:ext cx="9525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7" descr="Бюллетень ЭБИМ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57313"/>
            <a:ext cx="952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8" descr="Вестник дерматологии и венерологии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000250"/>
            <a:ext cx="952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9" descr="Вестник РАМН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714500"/>
            <a:ext cx="952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Рисунок 10" descr="Вопросы современной педиатрии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285875"/>
            <a:ext cx="9525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11" descr="Детские инфекции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214938"/>
            <a:ext cx="952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Рисунок 12" descr="Журнал неврологии и психиатрии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5214938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Рисунок 13" descr="Здравоохранение РФ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143500"/>
            <a:ext cx="9525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Рисунок 14" descr="Кардиоваскулярная терапия и профилактика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143500"/>
            <a:ext cx="952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Рисунок 15" descr="Кардиология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143500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Рисунок 16" descr="Клиническая медицина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43500"/>
            <a:ext cx="952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Рисунок 17" descr="Лечащий врач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143500"/>
            <a:ext cx="952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Рисунок 18" descr="Медицина труда и промышленная экология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072063"/>
            <a:ext cx="9525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Рисунок 19" descr="Медицинская иммунология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786188"/>
            <a:ext cx="9525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Рисунок 20" descr="Обложка журнала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214688"/>
            <a:ext cx="952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Рисунок 21" descr="Педиатрия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286125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Рисунок 22" descr="Проблемы репродукции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571875"/>
            <a:ext cx="952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Рисунок 23" descr="Проблемы эндокринологии.gi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500438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Рисунок 24" descr="Пульмонология.gi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500438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Рисунок 25" descr="Рациональная фармакотерапия в кардиологии.gi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00438"/>
            <a:ext cx="9525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Рисунок 26" descr="Хирургия.gif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6063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Рисунок 27" descr="Цитокины и воспаление.gi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85750"/>
            <a:ext cx="952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Рисунок 28" descr="Терархив.gi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286000"/>
            <a:ext cx="952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Рисунок 29" descr="Российский педиатрический журнл.gi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43063"/>
            <a:ext cx="952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Рисунок 30" descr="РМЖ.Клиническая офтальмология.gif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52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ирог 31"/>
          <p:cNvSpPr/>
          <p:nvPr/>
        </p:nvSpPr>
        <p:spPr>
          <a:xfrm>
            <a:off x="1643063" y="1265908"/>
            <a:ext cx="6191250" cy="5040560"/>
          </a:xfrm>
          <a:prstGeom prst="pie">
            <a:avLst>
              <a:gd name="adj1" fmla="val 21354188"/>
              <a:gd name="adj2" fmla="val 16415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2400" b="1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В 2013 </a:t>
            </a:r>
            <a:r>
              <a:rPr lang="ru-RU" sz="2400" b="1" dirty="0">
                <a:solidFill>
                  <a:srgbClr val="FFFF00"/>
                </a:solidFill>
              </a:rPr>
              <a:t>году сотрудниками вуза было опубликовано   </a:t>
            </a:r>
            <a:r>
              <a:rPr lang="ru-RU" sz="2400" b="1" dirty="0" smtClean="0">
                <a:solidFill>
                  <a:srgbClr val="FFFF00"/>
                </a:solidFill>
              </a:rPr>
              <a:t>95 </a:t>
            </a:r>
            <a:r>
              <a:rPr lang="ru-RU" sz="2400" b="1" dirty="0">
                <a:solidFill>
                  <a:srgbClr val="FFFF00"/>
                </a:solidFill>
              </a:rPr>
              <a:t>статей, в </a:t>
            </a:r>
            <a:r>
              <a:rPr lang="ru-RU" sz="2400" b="1" dirty="0" smtClean="0">
                <a:solidFill>
                  <a:srgbClr val="FFFF00"/>
                </a:solidFill>
              </a:rPr>
              <a:t>2014 </a:t>
            </a:r>
            <a:r>
              <a:rPr lang="ru-RU" sz="2400" b="1" dirty="0">
                <a:solidFill>
                  <a:srgbClr val="FFFF00"/>
                </a:solidFill>
              </a:rPr>
              <a:t>- </a:t>
            </a:r>
            <a:r>
              <a:rPr lang="ru-RU" sz="2400" b="1" dirty="0" smtClean="0">
                <a:solidFill>
                  <a:srgbClr val="FFFF00"/>
                </a:solidFill>
              </a:rPr>
              <a:t>138 </a:t>
            </a:r>
            <a:r>
              <a:rPr lang="ru-RU" sz="2400" b="1" dirty="0">
                <a:solidFill>
                  <a:srgbClr val="FFFF00"/>
                </a:solidFill>
              </a:rPr>
              <a:t>статей, в </a:t>
            </a:r>
            <a:r>
              <a:rPr lang="ru-RU" sz="2400" b="1" dirty="0" smtClean="0">
                <a:solidFill>
                  <a:srgbClr val="FFFF00"/>
                </a:solidFill>
              </a:rPr>
              <a:t>2015 </a:t>
            </a:r>
            <a:r>
              <a:rPr lang="ru-RU" sz="2400" b="1" dirty="0">
                <a:solidFill>
                  <a:srgbClr val="FFFF00"/>
                </a:solidFill>
              </a:rPr>
              <a:t>году – </a:t>
            </a:r>
            <a:r>
              <a:rPr lang="en-US" sz="2400" b="1" dirty="0" smtClean="0">
                <a:solidFill>
                  <a:srgbClr val="FFFF00"/>
                </a:solidFill>
              </a:rPr>
              <a:t>344 </a:t>
            </a:r>
            <a:r>
              <a:rPr lang="ru-RU" sz="2400" b="1" dirty="0" smtClean="0">
                <a:solidFill>
                  <a:srgbClr val="FFFF00"/>
                </a:solidFill>
              </a:rPr>
              <a:t>статьи, в 2016  – 448 статей, в 2017 </a:t>
            </a:r>
            <a:r>
              <a:rPr lang="ru-RU" sz="2400" b="1" smtClean="0">
                <a:solidFill>
                  <a:srgbClr val="FFFF00"/>
                </a:solidFill>
              </a:rPr>
              <a:t>- 338 </a:t>
            </a:r>
            <a:r>
              <a:rPr lang="ru-RU" sz="2400" b="1" dirty="0" smtClean="0">
                <a:solidFill>
                  <a:srgbClr val="FFFF00"/>
                </a:solidFill>
              </a:rPr>
              <a:t>статей 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2051720" y="115888"/>
            <a:ext cx="6592246" cy="9937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Количество статей в ЗАРУБЕЖНЫХ ИМПАКТНЫХ ЖУРНАЛАХ</a:t>
            </a:r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91727269"/>
              </p:ext>
            </p:extLst>
          </p:nvPr>
        </p:nvGraphicFramePr>
        <p:xfrm>
          <a:off x="53975" y="1412776"/>
          <a:ext cx="5835650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460" name="Picture 2" descr="http://krasgmu.ru/images/logo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3684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 descr="Публикация 2 в зарубежном жуонале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00125"/>
            <a:ext cx="14097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6" descr="Публикация 3 в зарубежном журнале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643188"/>
            <a:ext cx="15636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7" descr="Публикация в зарубежном журнале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286250"/>
            <a:ext cx="1500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635896" y="3429000"/>
            <a:ext cx="5203304" cy="121443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Из 58 - 44 статьи в журналах, входящих в базу данных </a:t>
            </a:r>
            <a:r>
              <a:rPr lang="en-US" sz="2000" b="1" dirty="0" err="1" smtClean="0">
                <a:solidFill>
                  <a:srgbClr val="FFFF00"/>
                </a:solidFill>
              </a:rPr>
              <a:t>WoS</a:t>
            </a:r>
            <a:r>
              <a:rPr lang="ru-RU" sz="2000" b="1" dirty="0" smtClean="0">
                <a:solidFill>
                  <a:srgbClr val="FFFF00"/>
                </a:solidFill>
              </a:rPr>
              <a:t>, и  14, входящих в базу данных </a:t>
            </a:r>
            <a:r>
              <a:rPr lang="en-US" sz="2000" b="1" dirty="0" smtClean="0">
                <a:solidFill>
                  <a:srgbClr val="FFFF00"/>
                </a:solidFill>
              </a:rPr>
              <a:t>Scopus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2051720" y="115888"/>
            <a:ext cx="6592246" cy="9937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Количество статей в ЗАРУБЕЖНЫХ ИМПАКТНЫХ ЖУРНАЛАХ</a:t>
            </a:r>
          </a:p>
        </p:txBody>
      </p:sp>
      <p:graphicFrame>
        <p:nvGraphicFramePr>
          <p:cNvPr id="2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71768597"/>
              </p:ext>
            </p:extLst>
          </p:nvPr>
        </p:nvGraphicFramePr>
        <p:xfrm>
          <a:off x="53975" y="1412776"/>
          <a:ext cx="5835650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460" name="Picture 2" descr="http://krasgmu.ru/images/logo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3684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 descr="Публикация 2 в зарубежном жуонале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00125"/>
            <a:ext cx="14097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6" descr="Публикация 3 в зарубежном журнале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643188"/>
            <a:ext cx="15636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7" descr="Публикация в зарубежном журнале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286250"/>
            <a:ext cx="15001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979712" y="5445224"/>
            <a:ext cx="5203304" cy="121443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/>
              <a:t>Mijajlović</a:t>
            </a:r>
            <a:r>
              <a:rPr lang="en-US" sz="1000" dirty="0"/>
              <a:t> M., </a:t>
            </a:r>
            <a:r>
              <a:rPr lang="en-US" sz="1000" dirty="0" err="1"/>
              <a:t>Pavlović</a:t>
            </a:r>
            <a:r>
              <a:rPr lang="en-US" sz="1000" dirty="0"/>
              <a:t> A., </a:t>
            </a:r>
            <a:r>
              <a:rPr lang="en-US" sz="1000" dirty="0" err="1"/>
              <a:t>Brainin</a:t>
            </a:r>
            <a:r>
              <a:rPr lang="en-US" sz="1000" dirty="0"/>
              <a:t> M., </a:t>
            </a:r>
            <a:r>
              <a:rPr lang="en-US" sz="1000" dirty="0" err="1"/>
              <a:t>Heiss</a:t>
            </a:r>
            <a:r>
              <a:rPr lang="en-US" sz="1000" dirty="0"/>
              <a:t> W.D., Quinn T., </a:t>
            </a:r>
            <a:r>
              <a:rPr lang="en-US" sz="1000" dirty="0" err="1"/>
              <a:t>Ihle</a:t>
            </a:r>
            <a:r>
              <a:rPr lang="en-US" sz="1000" dirty="0"/>
              <a:t>-Hansen H.B., Hermann D., </a:t>
            </a:r>
            <a:r>
              <a:rPr lang="en-US" sz="1000" dirty="0" smtClean="0"/>
              <a:t>  </a:t>
            </a:r>
            <a:r>
              <a:rPr lang="en-US" sz="1000" dirty="0" err="1"/>
              <a:t>Prokopenko</a:t>
            </a:r>
            <a:r>
              <a:rPr lang="en-US" sz="1000" dirty="0"/>
              <a:t> S.V., </a:t>
            </a:r>
            <a:r>
              <a:rPr lang="en-US" sz="1000" dirty="0" err="1"/>
              <a:t>Mozheyko</a:t>
            </a:r>
            <a:r>
              <a:rPr lang="en-US" sz="1000" dirty="0"/>
              <a:t> E.Y., </a:t>
            </a:r>
            <a:r>
              <a:rPr lang="en-US" sz="1000" dirty="0" err="1"/>
              <a:t>Bezdenezhnykh</a:t>
            </a:r>
            <a:r>
              <a:rPr lang="en-US" sz="1000" dirty="0"/>
              <a:t> A.F., </a:t>
            </a:r>
            <a:r>
              <a:rPr lang="en-US" sz="1000" dirty="0" err="1"/>
              <a:t>Matz</a:t>
            </a:r>
            <a:r>
              <a:rPr lang="en-US" sz="1000" dirty="0"/>
              <a:t> K., </a:t>
            </a:r>
            <a:r>
              <a:rPr lang="en-US" sz="1000" dirty="0" err="1"/>
              <a:t>Aleksić</a:t>
            </a:r>
            <a:r>
              <a:rPr lang="en-US" sz="1000" dirty="0"/>
              <a:t> V., </a:t>
            </a:r>
            <a:r>
              <a:rPr lang="en-US" sz="1000" dirty="0" err="1"/>
              <a:t>Muresanu</a:t>
            </a:r>
            <a:r>
              <a:rPr lang="en-US" sz="1000" dirty="0"/>
              <a:t> D.F., </a:t>
            </a:r>
            <a:r>
              <a:rPr lang="en-US" sz="1000" dirty="0" err="1"/>
              <a:t>Korczyn</a:t>
            </a:r>
            <a:r>
              <a:rPr lang="en-US" sz="1000" dirty="0"/>
              <a:t> A., Bornstein N.M</a:t>
            </a:r>
            <a:r>
              <a:rPr lang="en-US" sz="1000" dirty="0" smtClean="0"/>
              <a:t>.</a:t>
            </a:r>
            <a:r>
              <a:rPr lang="ru-RU" sz="1000" dirty="0" smtClean="0"/>
              <a:t> </a:t>
            </a:r>
            <a:r>
              <a:rPr lang="en-US" sz="1000" b="1" dirty="0" smtClean="0"/>
              <a:t>Post-stroke </a:t>
            </a:r>
            <a:r>
              <a:rPr lang="en-US" sz="1000" b="1" dirty="0"/>
              <a:t>dementia - a comprehensive review</a:t>
            </a:r>
            <a:r>
              <a:rPr lang="en-US" sz="1000" dirty="0"/>
              <a:t> // </a:t>
            </a:r>
            <a:r>
              <a:rPr lang="en-US" b="1" dirty="0">
                <a:solidFill>
                  <a:srgbClr val="FFFF00"/>
                </a:solidFill>
              </a:rPr>
              <a:t>BMC Medicine. -2017.- 15:13. - </a:t>
            </a:r>
            <a:r>
              <a:rPr lang="en-US" b="1" dirty="0" smtClean="0">
                <a:solidFill>
                  <a:srgbClr val="FFFF00"/>
                </a:solidFill>
              </a:rPr>
              <a:t>P.1-13</a:t>
            </a:r>
            <a:r>
              <a:rPr lang="ru-RU" b="1" dirty="0" smtClean="0">
                <a:solidFill>
                  <a:srgbClr val="FFFF00"/>
                </a:solidFill>
              </a:rPr>
              <a:t> . ИФ журнала – 8,005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23327" y="1911450"/>
            <a:ext cx="5203304" cy="16615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/>
              <a:t>Belyanina</a:t>
            </a:r>
            <a:r>
              <a:rPr lang="en-US" sz="1000" dirty="0"/>
              <a:t> I.V., </a:t>
            </a:r>
            <a:r>
              <a:rPr lang="en-US" sz="1000" dirty="0" err="1"/>
              <a:t>Zamay</a:t>
            </a:r>
            <a:r>
              <a:rPr lang="en-US" sz="1000" dirty="0"/>
              <a:t> T.N., </a:t>
            </a:r>
            <a:r>
              <a:rPr lang="en-US" sz="1000" dirty="0" err="1"/>
              <a:t>Zamay</a:t>
            </a:r>
            <a:r>
              <a:rPr lang="en-US" sz="1000" dirty="0"/>
              <a:t> G.S., </a:t>
            </a:r>
            <a:r>
              <a:rPr lang="en-US" sz="1000" dirty="0" err="1"/>
              <a:t>Zamay</a:t>
            </a:r>
            <a:r>
              <a:rPr lang="en-US" sz="1000" dirty="0"/>
              <a:t> S.S., </a:t>
            </a:r>
            <a:r>
              <a:rPr lang="en-US" sz="1000" dirty="0" err="1"/>
              <a:t>Kolovskaya</a:t>
            </a:r>
            <a:r>
              <a:rPr lang="en-US" sz="1000" dirty="0"/>
              <a:t> O.S., </a:t>
            </a:r>
            <a:r>
              <a:rPr lang="en-US" sz="1000" dirty="0" err="1"/>
              <a:t>Ivanchenko</a:t>
            </a:r>
            <a:r>
              <a:rPr lang="en-US" sz="1000" dirty="0"/>
              <a:t> T.I., </a:t>
            </a:r>
            <a:r>
              <a:rPr lang="en-US" sz="1000" dirty="0" err="1"/>
              <a:t>Denisenko</a:t>
            </a:r>
            <a:r>
              <a:rPr lang="en-US" sz="1000" dirty="0"/>
              <a:t> V.V., </a:t>
            </a:r>
            <a:r>
              <a:rPr lang="en-US" sz="1000" dirty="0" err="1"/>
              <a:t>Kirichenko</a:t>
            </a:r>
            <a:r>
              <a:rPr lang="en-US" sz="1000" dirty="0"/>
              <a:t> A.K., </a:t>
            </a:r>
            <a:r>
              <a:rPr lang="en-US" sz="1000" dirty="0" err="1"/>
              <a:t>Glazyrin</a:t>
            </a:r>
            <a:r>
              <a:rPr lang="en-US" sz="1000" dirty="0"/>
              <a:t> Y.E., </a:t>
            </a:r>
            <a:r>
              <a:rPr lang="en-US" sz="1000" dirty="0" err="1"/>
              <a:t>Garanzha</a:t>
            </a:r>
            <a:r>
              <a:rPr lang="en-US" sz="1000" dirty="0"/>
              <a:t> I.V., </a:t>
            </a:r>
            <a:r>
              <a:rPr lang="en-US" sz="1000" dirty="0" err="1"/>
              <a:t>Grigorieva</a:t>
            </a:r>
            <a:r>
              <a:rPr lang="en-US" sz="1000" dirty="0"/>
              <a:t> V.V., </a:t>
            </a:r>
            <a:r>
              <a:rPr lang="en-US" sz="1000" dirty="0" err="1"/>
              <a:t>Shabanov</a:t>
            </a:r>
            <a:r>
              <a:rPr lang="en-US" sz="1000" dirty="0"/>
              <a:t> A.V., </a:t>
            </a:r>
            <a:r>
              <a:rPr lang="en-US" sz="1000" dirty="0" err="1"/>
              <a:t>Veprintsev</a:t>
            </a:r>
            <a:r>
              <a:rPr lang="en-US" sz="1000" dirty="0"/>
              <a:t> D.V., </a:t>
            </a:r>
            <a:r>
              <a:rPr lang="en-US" sz="1000" dirty="0" err="1"/>
              <a:t>Sokolov</a:t>
            </a:r>
            <a:r>
              <a:rPr lang="en-US" sz="1000" dirty="0"/>
              <a:t> A.E., </a:t>
            </a:r>
            <a:r>
              <a:rPr lang="en-US" sz="1000" dirty="0" err="1"/>
              <a:t>Sadovskii</a:t>
            </a:r>
            <a:r>
              <a:rPr lang="en-US" sz="1000" dirty="0"/>
              <a:t> V.M., </a:t>
            </a:r>
            <a:r>
              <a:rPr lang="en-US" sz="1000" dirty="0" err="1"/>
              <a:t>Gargaun</a:t>
            </a:r>
            <a:r>
              <a:rPr lang="en-US" sz="1000" dirty="0"/>
              <a:t> A.B., </a:t>
            </a:r>
            <a:r>
              <a:rPr lang="en-US" sz="1000" dirty="0" err="1"/>
              <a:t>Berezovski</a:t>
            </a:r>
            <a:r>
              <a:rPr lang="en-US" sz="1000" dirty="0"/>
              <a:t> M.V., </a:t>
            </a:r>
            <a:r>
              <a:rPr lang="en-US" sz="1000" dirty="0" err="1"/>
              <a:t>Kichkailo</a:t>
            </a:r>
            <a:r>
              <a:rPr lang="en-US" sz="1000" dirty="0"/>
              <a:t> A.S</a:t>
            </a:r>
            <a:r>
              <a:rPr lang="en-US" sz="1000" dirty="0" smtClean="0"/>
              <a:t>.</a:t>
            </a:r>
            <a:r>
              <a:rPr lang="ru-RU" sz="1000" dirty="0" smtClean="0"/>
              <a:t> </a:t>
            </a:r>
            <a:r>
              <a:rPr lang="en-US" sz="1000" b="1" dirty="0" smtClean="0"/>
              <a:t>In </a:t>
            </a:r>
            <a:r>
              <a:rPr lang="en-US" sz="1000" b="1" dirty="0"/>
              <a:t>vivo cancer cells elimination guided by </a:t>
            </a:r>
            <a:r>
              <a:rPr lang="en-US" sz="1000" b="1" dirty="0" err="1"/>
              <a:t>aptamer</a:t>
            </a:r>
            <a:r>
              <a:rPr lang="en-US" sz="1000" b="1" dirty="0"/>
              <a:t>-functionalized gold-coated magnetic nanoparticles and controlled with low frequency alternating magnetic field</a:t>
            </a:r>
            <a:r>
              <a:rPr lang="en-US" sz="1000" dirty="0"/>
              <a:t> // </a:t>
            </a:r>
            <a:r>
              <a:rPr lang="en-US" b="1" dirty="0" err="1">
                <a:solidFill>
                  <a:srgbClr val="FFFF00"/>
                </a:solidFill>
              </a:rPr>
              <a:t>Theranostics</a:t>
            </a:r>
            <a:r>
              <a:rPr lang="en-US" b="1" dirty="0">
                <a:solidFill>
                  <a:srgbClr val="FFFF00"/>
                </a:solidFill>
              </a:rPr>
              <a:t>, 2017 7(13). - P.3326-3337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  <a:r>
              <a:rPr lang="ru-RU" b="1" dirty="0" smtClean="0">
                <a:solidFill>
                  <a:srgbClr val="FFFF00"/>
                </a:solidFill>
              </a:rPr>
              <a:t>  ИФ журнала – 8, 712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860" y="325469"/>
            <a:ext cx="8676456" cy="943416"/>
          </a:xfrm>
          <a:noFill/>
        </p:spPr>
        <p:txBody>
          <a:bodyPr>
            <a:normAutofit/>
          </a:bodyPr>
          <a:lstStyle/>
          <a:p>
            <a:pPr>
              <a:buFont typeface="Georgia" panose="02040502050405020303" pitchFamily="18" charset="0"/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 10 лет сотрудниками опубликовано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4294967295"/>
          </p:nvPr>
        </p:nvSpPr>
        <p:spPr>
          <a:xfrm>
            <a:off x="395288" y="1341438"/>
            <a:ext cx="8229600" cy="4525962"/>
          </a:xfrm>
        </p:spPr>
        <p:txBody>
          <a:bodyPr/>
          <a:lstStyle/>
          <a:p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Монографий - </a:t>
            </a:r>
            <a:r>
              <a:rPr lang="en-US" alt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  <a:endParaRPr lang="ru-RU" altLang="ru-R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318 </a:t>
            </a:r>
            <a:r>
              <a:rPr lang="ru-RU" sz="2800" b="1" dirty="0"/>
              <a:t>патентов на </a:t>
            </a:r>
            <a:r>
              <a:rPr lang="ru-RU" sz="2800" b="1" dirty="0" smtClean="0"/>
              <a:t>изобретения, </a:t>
            </a:r>
            <a:r>
              <a:rPr lang="ru-RU" sz="2800" b="1" dirty="0"/>
              <a:t>на полезную модель, </a:t>
            </a:r>
            <a:r>
              <a:rPr lang="ru-RU" sz="2800" b="1" dirty="0" smtClean="0"/>
              <a:t>свидетельств </a:t>
            </a:r>
            <a:r>
              <a:rPr lang="ru-RU" sz="2800" b="1" dirty="0"/>
              <a:t>на </a:t>
            </a:r>
            <a:r>
              <a:rPr lang="ru-RU" sz="2800" b="1" dirty="0" err="1"/>
              <a:t>госрегистрацию</a:t>
            </a:r>
            <a:r>
              <a:rPr lang="ru-RU" sz="2800" b="1" dirty="0"/>
              <a:t> программ ЭВМ. </a:t>
            </a:r>
            <a:endParaRPr lang="ru-RU" sz="2800" dirty="0"/>
          </a:p>
          <a:p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Сборников научных трудов – </a:t>
            </a:r>
            <a:r>
              <a:rPr lang="en-US" alt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ru-RU" alt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556" name="Object 2"/>
          <p:cNvGraphicFramePr>
            <a:graphicFrameLocks noChangeAspect="1"/>
          </p:cNvGraphicFramePr>
          <p:nvPr>
            <p:extLst/>
          </p:nvPr>
        </p:nvGraphicFramePr>
        <p:xfrm>
          <a:off x="5580112" y="4427339"/>
          <a:ext cx="1589087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Точечный рисунок" r:id="rId3" imgW="6190476" imgH="8333333" progId="PBrush">
                  <p:embed/>
                </p:oleObj>
              </mc:Choice>
              <mc:Fallback>
                <p:oleObj name="Точечный рисунок" r:id="rId3" imgW="6190476" imgH="8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4427339"/>
                        <a:ext cx="1589087" cy="2143125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3"/>
          <p:cNvGraphicFramePr>
            <a:graphicFrameLocks noChangeAspect="1"/>
          </p:cNvGraphicFramePr>
          <p:nvPr/>
        </p:nvGraphicFramePr>
        <p:xfrm>
          <a:off x="7164388" y="4210050"/>
          <a:ext cx="1776412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" name="Точечный рисунок" r:id="rId5" imgW="6190476" imgH="8333333" progId="PBrush">
                  <p:embed/>
                </p:oleObj>
              </mc:Choice>
              <mc:Fallback>
                <p:oleObj name="Точечный рисунок" r:id="rId5" imgW="6190476" imgH="8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4210050"/>
                        <a:ext cx="1776412" cy="239395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4"/>
          <p:cNvGraphicFramePr>
            <a:graphicFrameLocks noChangeAspect="1"/>
          </p:cNvGraphicFramePr>
          <p:nvPr>
            <p:extLst/>
          </p:nvPr>
        </p:nvGraphicFramePr>
        <p:xfrm>
          <a:off x="6588224" y="3789040"/>
          <a:ext cx="1230312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Точечный рисунок" r:id="rId6" imgW="6190476" imgH="8333333" progId="PBrush">
                  <p:embed/>
                </p:oleObj>
              </mc:Choice>
              <mc:Fallback>
                <p:oleObj name="Точечный рисунок" r:id="rId6" imgW="6190476" imgH="8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3789040"/>
                        <a:ext cx="1230312" cy="165735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8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9" name="Picture 2" descr="C:\Users\Павел\Desktop\ПРЕЗЕНТАЦИЯ М.М. на УС\Обложки журналов\монографи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33" y="4005064"/>
            <a:ext cx="32781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Японский патент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87" t="8587" r="1674" b="5499"/>
          <a:stretch/>
        </p:blipFill>
        <p:spPr>
          <a:xfrm>
            <a:off x="1169875" y="1882393"/>
            <a:ext cx="7571184" cy="496369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11560" y="2204864"/>
            <a:ext cx="676875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Прокопенко С.В., Петрова М.М., </a:t>
            </a:r>
            <a:r>
              <a:rPr lang="ru-RU" b="1" dirty="0" err="1">
                <a:solidFill>
                  <a:srgbClr val="FFFF00"/>
                </a:solidFill>
              </a:rPr>
              <a:t>Аброськина</a:t>
            </a:r>
            <a:r>
              <a:rPr lang="ru-RU" b="1" dirty="0">
                <a:solidFill>
                  <a:srgbClr val="FFFF00"/>
                </a:solidFill>
              </a:rPr>
              <a:t> М.В., </a:t>
            </a:r>
            <a:r>
              <a:rPr lang="ru-RU" b="1" dirty="0" err="1">
                <a:solidFill>
                  <a:srgbClr val="FFFF00"/>
                </a:solidFill>
              </a:rPr>
              <a:t>Ондар</a:t>
            </a:r>
            <a:r>
              <a:rPr lang="ru-RU" b="1" dirty="0">
                <a:solidFill>
                  <a:srgbClr val="FFFF00"/>
                </a:solidFill>
              </a:rPr>
              <a:t> В.С., </a:t>
            </a:r>
            <a:r>
              <a:rPr lang="ru-RU" b="1" dirty="0" err="1">
                <a:solidFill>
                  <a:srgbClr val="FFFF00"/>
                </a:solidFill>
              </a:rPr>
              <a:t>Фудживара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К. Устройство </a:t>
            </a:r>
            <a:r>
              <a:rPr lang="ru-RU" b="1" dirty="0">
                <a:solidFill>
                  <a:srgbClr val="FFFF00"/>
                </a:solidFill>
              </a:rPr>
              <a:t>для коррекции равновесия и ходьбы у пациентов с мозжечковой атаксией // JP 2016-97259</a:t>
            </a:r>
          </a:p>
        </p:txBody>
      </p:sp>
    </p:spTree>
    <p:extLst>
      <p:ext uri="{BB962C8B-B14F-4D97-AF65-F5344CB8AC3E}">
        <p14:creationId xmlns:p14="http://schemas.microsoft.com/office/powerpoint/2010/main" val="6673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Arial" charset="0"/>
                <a:cs typeface="Arial" charset="0"/>
              </a:rPr>
              <a:t>Подготовка научно-педагогических кадров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644954"/>
              </p:ext>
            </p:extLst>
          </p:nvPr>
        </p:nvGraphicFramePr>
        <p:xfrm>
          <a:off x="457200" y="1600200"/>
          <a:ext cx="8363272" cy="135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409"/>
                <a:gridCol w="1045409"/>
                <a:gridCol w="1045409"/>
                <a:gridCol w="1045409"/>
                <a:gridCol w="1045409"/>
                <a:gridCol w="1045409"/>
                <a:gridCol w="1045409"/>
                <a:gridCol w="10454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r>
                        <a:rPr lang="ru-RU" baseline="0" dirty="0" smtClean="0"/>
                        <a:t> п/п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Дисс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Докт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2.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Канд.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Овал 8"/>
          <p:cNvSpPr/>
          <p:nvPr/>
        </p:nvSpPr>
        <p:spPr>
          <a:xfrm>
            <a:off x="4716016" y="1988840"/>
            <a:ext cx="914400" cy="5040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627784" y="2492896"/>
            <a:ext cx="914400" cy="5040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03648" y="3168256"/>
            <a:ext cx="6624736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За 12 лет в вузе было подготовлено 74 докторских и 337 кандидатских </a:t>
            </a:r>
            <a:r>
              <a:rPr lang="ru-RU" sz="2400" b="1" dirty="0" smtClean="0">
                <a:solidFill>
                  <a:srgbClr val="FFFF00"/>
                </a:solidFill>
              </a:rPr>
              <a:t> диссертаций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1" y="4243514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ТОП 5 руководителей за 6 последних лет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43624"/>
            <a:ext cx="1356742" cy="1905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22" y="4610308"/>
            <a:ext cx="1271084" cy="1905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68" y="4638528"/>
            <a:ext cx="1428750" cy="1905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50380"/>
            <a:ext cx="1296144" cy="18476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60" y="4650380"/>
            <a:ext cx="1234804" cy="18476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9592" y="6543528"/>
            <a:ext cx="128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7д/10 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5816" y="654352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4д/9 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654352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4д/7 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654352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4д/2 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81006" y="6515308"/>
            <a:ext cx="118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3д/11 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Заголовок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07375" cy="89535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Подготовка научно-педагогических кадров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468313" y="1268413"/>
            <a:ext cx="8280400" cy="47244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None/>
              <a:defRPr/>
            </a:pP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Georgia" panose="02040502050405020303" pitchFamily="18" charset="0"/>
              <a:buNone/>
              <a:defRPr/>
            </a:pP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В 2017 году в </a:t>
            </a:r>
            <a:r>
              <a:rPr lang="ru-RU" sz="35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КрасГМУ</a:t>
            </a:r>
            <a:r>
              <a:rPr lang="ru-RU" sz="3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 защищено</a:t>
            </a:r>
          </a:p>
          <a:p>
            <a:pPr algn="ctr">
              <a:defRPr/>
            </a:pPr>
            <a:r>
              <a:rPr lang="ru-RU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en-US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кандидатских и</a:t>
            </a:r>
          </a:p>
          <a:p>
            <a:pPr algn="ctr">
              <a:defRPr/>
            </a:pPr>
            <a:r>
              <a:rPr lang="ru-RU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3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докторских диссертаций</a:t>
            </a:r>
          </a:p>
          <a:p>
            <a:pPr algn="ctr">
              <a:buFont typeface="Georgia" panose="02040502050405020303" pitchFamily="18" charset="0"/>
              <a:buNone/>
              <a:defRPr/>
            </a:pP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7" y="4136149"/>
            <a:ext cx="142875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65" y="3525117"/>
            <a:ext cx="1456556" cy="2102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77" y="4164699"/>
            <a:ext cx="1428750" cy="190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78" y="3525117"/>
            <a:ext cx="1502336" cy="2169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33" y="4006024"/>
            <a:ext cx="1545824" cy="2063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1" y="6165304"/>
            <a:ext cx="138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Теппер</a:t>
            </a:r>
            <a:r>
              <a:rPr lang="ru-RU" b="1" dirty="0" smtClean="0">
                <a:solidFill>
                  <a:srgbClr val="C00000"/>
                </a:solidFill>
              </a:rPr>
              <a:t> Е.А.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9065" y="5805264"/>
            <a:ext cx="157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Еремина О.В.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8133" y="6174596"/>
            <a:ext cx="194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Шимохина</a:t>
            </a:r>
            <a:r>
              <a:rPr lang="ru-RU" b="1" dirty="0" smtClean="0">
                <a:solidFill>
                  <a:srgbClr val="C00000"/>
                </a:solidFill>
              </a:rPr>
              <a:t> Н.Ю.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6661" y="5799573"/>
            <a:ext cx="141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Серова Е.В.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6833" y="6174596"/>
            <a:ext cx="164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Сергеева И.В.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0" y="260648"/>
            <a:ext cx="892899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Пессимист жалуется на ветер, оптимист ждет, что ветер переменится, ЛИДЕР поворачивает паруса по ветру…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8" y="16288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4102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42844" y="533400"/>
          <a:ext cx="8821644" cy="5884109"/>
        </p:xfrm>
        <a:graphic>
          <a:graphicData uri="http://schemas.openxmlformats.org/drawingml/2006/table">
            <a:tbl>
              <a:tblPr/>
              <a:tblGrid>
                <a:gridCol w="3781084"/>
                <a:gridCol w="864096"/>
                <a:gridCol w="1008112"/>
                <a:gridCol w="1080120"/>
                <a:gridCol w="1008112"/>
                <a:gridCol w="1080120"/>
              </a:tblGrid>
              <a:tr h="65058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</a:rPr>
                        <a:t>КАФЕДРА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2013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2014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2015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2016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2017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385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нервных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болезней с курсом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медицинской реабилитации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28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66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внутренних болезней №1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8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5334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внутренних болезней №2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001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терапии ИПО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5334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онкологии и лучевой терапии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7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6917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перинатологии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, акушерства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и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гинекологии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8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3752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педиатрии ИПО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5019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анестезиологии и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реаниматологии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-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-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927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кардиологии, функциональной и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</a:rPr>
                        <a:t> клинико-лабораторной диагностики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-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-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-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9276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поликлинической терапии,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семейной медицины и ЗОЖ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-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-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</a:rPr>
                        <a:t>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57158" y="0"/>
            <a:ext cx="8077200" cy="47623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У</a:t>
            </a:r>
            <a:r>
              <a:rPr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части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е</a:t>
            </a:r>
            <a:r>
              <a:rPr sz="3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кафедр КрасГМУ в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КИ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24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14290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800" b="1" dirty="0" err="1" smtClean="0">
                <a:solidFill>
                  <a:srgbClr val="C00000"/>
                </a:solidFill>
              </a:rPr>
              <a:t>Доходы</a:t>
            </a:r>
            <a:r>
              <a:rPr sz="2800" b="1" dirty="0" smtClean="0">
                <a:solidFill>
                  <a:srgbClr val="C00000"/>
                </a:solidFill>
              </a:rPr>
              <a:t> </a:t>
            </a:r>
            <a:r>
              <a:rPr sz="2800" b="1" dirty="0" err="1" smtClean="0">
                <a:solidFill>
                  <a:srgbClr val="C00000"/>
                </a:solidFill>
              </a:rPr>
              <a:t>КрасГМУ</a:t>
            </a:r>
            <a:r>
              <a:rPr sz="2800" b="1" dirty="0" smtClean="0">
                <a:solidFill>
                  <a:srgbClr val="C00000"/>
                </a:solidFill>
              </a:rPr>
              <a:t> (</a:t>
            </a:r>
            <a:r>
              <a:rPr sz="2800" b="1" dirty="0" err="1" smtClean="0">
                <a:solidFill>
                  <a:srgbClr val="C00000"/>
                </a:solidFill>
              </a:rPr>
              <a:t>клинические</a:t>
            </a:r>
            <a:r>
              <a:rPr sz="2800" b="1" dirty="0" smtClean="0">
                <a:solidFill>
                  <a:srgbClr val="C00000"/>
                </a:solidFill>
              </a:rPr>
              <a:t> </a:t>
            </a:r>
            <a:r>
              <a:rPr sz="2800" b="1" dirty="0" err="1" smtClean="0">
                <a:solidFill>
                  <a:srgbClr val="C00000"/>
                </a:solidFill>
              </a:rPr>
              <a:t>исследования</a:t>
            </a:r>
            <a:r>
              <a:rPr sz="1600" b="1" dirty="0" smtClean="0">
                <a:solidFill>
                  <a:srgbClr val="C00000"/>
                </a:solidFill>
              </a:rPr>
              <a:t>), </a:t>
            </a:r>
            <a:r>
              <a:rPr b="1" dirty="0" err="1" smtClean="0">
                <a:solidFill>
                  <a:srgbClr val="C00000"/>
                </a:solidFill>
              </a:rPr>
              <a:t>тыс.руб</a:t>
            </a:r>
            <a:r>
              <a:rPr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/>
          </p:nvPr>
        </p:nvGraphicFramePr>
        <p:xfrm>
          <a:off x="265082" y="836594"/>
          <a:ext cx="7936017" cy="537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003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3056" y="116632"/>
            <a:ext cx="7765662" cy="1647612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39552" y="836712"/>
          <a:ext cx="7992888" cy="6021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321"/>
                <a:gridCol w="1628181"/>
                <a:gridCol w="3478386"/>
              </a:tblGrid>
              <a:tr h="956117">
                <a:tc>
                  <a:txBody>
                    <a:bodyPr/>
                    <a:lstStyle/>
                    <a:p>
                      <a:r>
                        <a:rPr lang="ru-RU" dirty="0" smtClean="0"/>
                        <a:t>Руководитель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algn="ctr"/>
                      <a:r>
                        <a:rPr lang="ru-RU" baseline="0" dirty="0" smtClean="0"/>
                        <a:t>«активных»</a:t>
                      </a:r>
                    </a:p>
                    <a:p>
                      <a:pPr algn="ctr"/>
                      <a:r>
                        <a:rPr lang="ru-RU" baseline="0" dirty="0" smtClean="0"/>
                        <a:t>проектов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Объем финансирования в 2017 году, </a:t>
                      </a:r>
                      <a:r>
                        <a:rPr lang="ru-RU" dirty="0" err="1" smtClean="0"/>
                        <a:t>тыс.руб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rgbClr val="FF0000"/>
                          </a:solidFill>
                        </a:rPr>
                        <a:t>Цхай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 В.Б.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1 947,4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Петрова М.М.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901</a:t>
                      </a:r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Шестерня П.А.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737,5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Прокопенко С.В.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611,4</a:t>
                      </a:r>
                      <a:endParaRPr lang="ru-RU" sz="2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rgbClr val="FF0000"/>
                          </a:solidFill>
                        </a:rPr>
                        <a:t>Дыхно</a:t>
                      </a:r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 Ю.А.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443,6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Гринштейн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130,2</a:t>
                      </a:r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Матюшин Г.В.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95,0</a:t>
                      </a:r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Похабов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Д.В.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48,6</a:t>
                      </a:r>
                      <a:endParaRPr lang="ru-RU" sz="2000" b="1" dirty="0"/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Таранушенко Т.Е.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36,9</a:t>
                      </a:r>
                      <a:endParaRPr lang="ru-RU" sz="2000" b="1" dirty="0"/>
                    </a:p>
                  </a:txBody>
                  <a:tcPr/>
                </a:tc>
              </a:tr>
              <a:tr h="506517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Демко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20,0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9552" y="116632"/>
            <a:ext cx="799288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4000" b="1" kern="1200" cap="small" baseline="0">
                <a:solidFill>
                  <a:srgbClr val="0033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40000"/>
              </a:lnSpc>
            </a:pPr>
            <a:r>
              <a:rPr lang="ru-RU" sz="2800" dirty="0" smtClean="0">
                <a:solidFill>
                  <a:srgbClr val="C00000"/>
                </a:solidFill>
              </a:rPr>
              <a:t>ТОР-10 исследовательских коллективов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80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C00000"/>
                </a:solidFill>
              </a:rPr>
              <a:t>Основные результаты реализации </a:t>
            </a:r>
            <a:r>
              <a:rPr lang="ru-RU" altLang="ru-RU" sz="3200" b="1" dirty="0" err="1" smtClean="0">
                <a:solidFill>
                  <a:srgbClr val="C00000"/>
                </a:solidFill>
              </a:rPr>
              <a:t>грантовой</a:t>
            </a:r>
            <a:r>
              <a:rPr lang="ru-RU" altLang="ru-RU" sz="3200" b="1" dirty="0" smtClean="0">
                <a:solidFill>
                  <a:srgbClr val="C00000"/>
                </a:solidFill>
              </a:rPr>
              <a:t> политики в течение 10 лет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924425"/>
          </a:xfrm>
        </p:spPr>
        <p:txBody>
          <a:bodyPr rtlCol="0">
            <a:normAutofit fontScale="92500" lnSpcReduction="20000"/>
          </a:bodyPr>
          <a:lstStyle/>
          <a:p>
            <a:pPr marL="0" algn="just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Увеличение количества подразделений университета, участвующих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 реализации </a:t>
            </a:r>
            <a:r>
              <a:rPr lang="ru-RU" sz="2000" b="1" dirty="0" err="1" smtClean="0">
                <a:solidFill>
                  <a:srgbClr val="002060"/>
                </a:solidFill>
              </a:rPr>
              <a:t>грантовой</a:t>
            </a:r>
            <a:r>
              <a:rPr lang="ru-RU" sz="2000" b="1" dirty="0" smtClean="0">
                <a:solidFill>
                  <a:srgbClr val="002060"/>
                </a:solidFill>
              </a:rPr>
              <a:t> политики – </a:t>
            </a:r>
            <a:r>
              <a:rPr lang="ru-RU" sz="2000" b="1" dirty="0" smtClean="0">
                <a:solidFill>
                  <a:srgbClr val="C00000"/>
                </a:solidFill>
              </a:rPr>
              <a:t>с 12 до 29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Увеличение количества грантов, полученных сотрудниками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и обучающимися университета – </a:t>
            </a:r>
            <a:r>
              <a:rPr lang="ru-RU" sz="2000" b="1" dirty="0" smtClean="0">
                <a:solidFill>
                  <a:srgbClr val="C00000"/>
                </a:solidFill>
              </a:rPr>
              <a:t>с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32 до 74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Увеличение количества сотрудников и обучающихся – участников коллективов, выполняющих проекты, поддержанные грантами –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с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36 до 157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В активе вуза в течение последних 10 лет – престижные гранты Совета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по грантам Президента РФ для государственной поддержки ведущих научных школ и молодых ученых, Российского научного фонда, Российского фонда фундаментальных исследований, Фонда содействия инновациям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Увеличение доли международных грантов, грантов молодых ученых,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 том числе по реализации инновационных проектов и по стажировкам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 университетах и научных центрах за рубежом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Разработка и внедрение впервые в РФ курсов </a:t>
            </a:r>
            <a:r>
              <a:rPr lang="ru-RU" sz="2000" b="1" dirty="0" err="1" smtClean="0">
                <a:solidFill>
                  <a:srgbClr val="002060"/>
                </a:solidFill>
              </a:rPr>
              <a:t>грантрайтинга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для сотрудников и обучающихся (аспиранты, студенты)</a:t>
            </a:r>
          </a:p>
        </p:txBody>
      </p:sp>
    </p:spTree>
    <p:extLst>
      <p:ext uri="{BB962C8B-B14F-4D97-AF65-F5344CB8AC3E}">
        <p14:creationId xmlns:p14="http://schemas.microsoft.com/office/powerpoint/2010/main" val="19627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Результаты по грантам 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37388"/>
              </p:ext>
            </p:extLst>
          </p:nvPr>
        </p:nvGraphicFramePr>
        <p:xfrm>
          <a:off x="762000" y="1597025"/>
          <a:ext cx="80772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70840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2016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2017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Количество грантов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68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62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Привлеченные средства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43 131 316,95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</a:t>
                      </a:r>
                      <a:r>
                        <a:rPr lang="en-US" sz="2800" dirty="0" smtClean="0"/>
                        <a:t>3</a:t>
                      </a:r>
                      <a:r>
                        <a:rPr lang="ru-RU" sz="2800" dirty="0" smtClean="0"/>
                        <a:t> </a:t>
                      </a:r>
                      <a:r>
                        <a:rPr lang="en-US" sz="2800" dirty="0" smtClean="0"/>
                        <a:t>1</a:t>
                      </a:r>
                      <a:r>
                        <a:rPr lang="ru-RU" sz="2800" dirty="0" smtClean="0"/>
                        <a:t>25 920,99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8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Исследователь года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31489" y="4725144"/>
            <a:ext cx="7684875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Грант РНФ «Экспрессия и роль </a:t>
            </a:r>
            <a:r>
              <a:rPr lang="ru-RU" sz="2000" b="1" dirty="0" err="1">
                <a:solidFill>
                  <a:schemeClr val="bg1"/>
                </a:solidFill>
              </a:rPr>
              <a:t>микроРНК</a:t>
            </a:r>
            <a:r>
              <a:rPr lang="ru-RU" sz="2000" b="1" dirty="0">
                <a:solidFill>
                  <a:schemeClr val="bg1"/>
                </a:solidFill>
              </a:rPr>
              <a:t> при меланоме кожи»  - </a:t>
            </a:r>
            <a:r>
              <a:rPr lang="ru-RU" sz="2000" b="1" dirty="0" smtClean="0">
                <a:solidFill>
                  <a:schemeClr val="bg1"/>
                </a:solidFill>
              </a:rPr>
              <a:t>5,6 </a:t>
            </a:r>
            <a:r>
              <a:rPr lang="ru-RU" sz="2000" b="1" dirty="0">
                <a:solidFill>
                  <a:schemeClr val="bg1"/>
                </a:solidFill>
              </a:rPr>
              <a:t>млн. рублей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8" y="1417638"/>
            <a:ext cx="2029460" cy="28034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95536" y="4293096"/>
            <a:ext cx="2227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Д.м.н. Рукша Т.Г.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5816" y="1844824"/>
            <a:ext cx="5976664" cy="1944216"/>
          </a:xfrm>
          <a:prstGeom prst="roundRect">
            <a:avLst>
              <a:gd name="adj" fmla="val 154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/>
              <a:t>Грант РФФИ-</a:t>
            </a:r>
            <a:r>
              <a:rPr lang="ru-RU" sz="2000" b="1" dirty="0" err="1" smtClean="0"/>
              <a:t>ККФПНиНТД</a:t>
            </a:r>
            <a:r>
              <a:rPr lang="ru-RU" sz="2000" b="1" dirty="0" smtClean="0"/>
              <a:t> «Высокопроизводительный и функциональный анализ </a:t>
            </a:r>
            <a:r>
              <a:rPr lang="ru-RU" sz="2000" b="1" dirty="0" err="1" smtClean="0"/>
              <a:t>субклонов</a:t>
            </a:r>
            <a:r>
              <a:rPr lang="ru-RU" sz="2000" b="1" dirty="0" smtClean="0"/>
              <a:t> клеток меланомы для совершенствования подходов персонифицированной медицины» - 3 млн. рублей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452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«Лидерами не рождаются и не делаются кем-либо, они делают себя сами»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6" y="1600200"/>
            <a:ext cx="7389327" cy="4525963"/>
          </a:xfrm>
        </p:spPr>
      </p:pic>
    </p:spTree>
    <p:extLst>
      <p:ext uri="{BB962C8B-B14F-4D97-AF65-F5344CB8AC3E}">
        <p14:creationId xmlns:p14="http://schemas.microsoft.com/office/powerpoint/2010/main" val="25097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875" y="3168650"/>
            <a:ext cx="9144000" cy="22383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/>
              <a:t>Красноярская научно-педагогическая школа абдоминальной и гнойной хирургии</a:t>
            </a:r>
            <a:endParaRPr lang="en-US" sz="3600" i="1" dirty="0">
              <a:latin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875" y="5400675"/>
            <a:ext cx="9144000" cy="11922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400" i="1" dirty="0" smtClean="0"/>
              <a:t>им. проф. М.И. </a:t>
            </a:r>
            <a:r>
              <a:rPr lang="ru-RU" altLang="ru-RU" sz="2400" i="1" dirty="0" err="1" smtClean="0"/>
              <a:t>Гульмана</a:t>
            </a:r>
            <a:endParaRPr lang="ru-RU" altLang="ru-RU" sz="2400" i="1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400" i="1" dirty="0" smtClean="0"/>
              <a:t>д.м.н., профессора Ю.С. Винника: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400" i="1" dirty="0" smtClean="0"/>
              <a:t>итоги НИР за 2017 г.</a:t>
            </a:r>
            <a:endParaRPr lang="en-US" altLang="ru-RU" sz="2400" i="1" dirty="0" smtClean="0"/>
          </a:p>
        </p:txBody>
      </p: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1619250" cy="1176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47513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688"/>
            <a:ext cx="2068513" cy="2755900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93813"/>
            <a:ext cx="1481138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7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5656" y="-93183"/>
            <a:ext cx="6446913" cy="902924"/>
          </a:xfrm>
          <a:noFill/>
        </p:spPr>
        <p:txBody>
          <a:bodyPr lIns="45720" tIns="0" rIns="45720" bIns="0" anchor="b">
            <a:normAutofit fontScale="90000"/>
          </a:bodyPr>
          <a:lstStyle/>
          <a:p>
            <a:pPr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b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научно-педагогических кадров</a:t>
            </a:r>
          </a:p>
        </p:txBody>
      </p:sp>
      <p:graphicFrame>
        <p:nvGraphicFramePr>
          <p:cNvPr id="8241" name="Group 49"/>
          <p:cNvGraphicFramePr>
            <a:graphicFrameLocks noGrp="1"/>
          </p:cNvGraphicFramePr>
          <p:nvPr>
            <p:ph idx="4294967295"/>
          </p:nvPr>
        </p:nvGraphicFramePr>
        <p:xfrm>
          <a:off x="147638" y="938213"/>
          <a:ext cx="8828087" cy="5865812"/>
        </p:xfrm>
        <a:graphic>
          <a:graphicData uri="http://schemas.openxmlformats.org/drawingml/2006/table">
            <a:tbl>
              <a:tblPr/>
              <a:tblGrid>
                <a:gridCol w="2884487">
                  <a:extLst>
                    <a:ext uri="{9D8B030D-6E8A-4147-A177-3AD203B41FA5}"/>
                  </a:extLst>
                </a:gridCol>
                <a:gridCol w="5943600">
                  <a:extLst>
                    <a:ext uri="{9D8B030D-6E8A-4147-A177-3AD203B41FA5}"/>
                  </a:extLst>
                </a:gridCol>
              </a:tblGrid>
              <a:tr h="6070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 году защищено: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9449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 докторская диссертация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«Оптимизация методов диагностики и лечения холелитиаза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 и после холецистэктомии»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13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184" name="Line 41"/>
          <p:cNvSpPr>
            <a:spLocks noChangeShapeType="1"/>
          </p:cNvSpPr>
          <p:nvPr/>
        </p:nvSpPr>
        <p:spPr bwMode="auto">
          <a:xfrm>
            <a:off x="6096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5" name="Line 42"/>
          <p:cNvSpPr>
            <a:spLocks noChangeShapeType="1"/>
          </p:cNvSpPr>
          <p:nvPr/>
        </p:nvSpPr>
        <p:spPr bwMode="auto">
          <a:xfrm>
            <a:off x="6096000" y="2209800"/>
            <a:ext cx="0" cy="411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6" name="Прямоугольник 2"/>
          <p:cNvSpPr>
            <a:spLocks noChangeArrowheads="1"/>
          </p:cNvSpPr>
          <p:nvPr/>
        </p:nvSpPr>
        <p:spPr bwMode="auto">
          <a:xfrm>
            <a:off x="-785813" y="6027738"/>
            <a:ext cx="5757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0000"/>
                </a:solidFill>
                <a:cs typeface="Arial" panose="020B0604020202020204" pitchFamily="34" charset="0"/>
              </a:rPr>
              <a:t>Серова</a:t>
            </a:r>
          </a:p>
          <a:p>
            <a:pPr algn="ctr" eaLnBrk="1" hangingPunct="1"/>
            <a:r>
              <a:rPr lang="ru-RU" altLang="ru-RU" sz="2400" b="1">
                <a:solidFill>
                  <a:srgbClr val="000000"/>
                </a:solidFill>
                <a:cs typeface="Arial" panose="020B0604020202020204" pitchFamily="34" charset="0"/>
              </a:rPr>
              <a:t>Екатерина Валерьевна</a:t>
            </a:r>
          </a:p>
        </p:txBody>
      </p:sp>
      <p:pic>
        <p:nvPicPr>
          <p:cNvPr id="7187" name="Picture 21" descr="http://krasgmu.ru/sys/images/user/5283.jpg?rnd=15129574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79700"/>
            <a:ext cx="17907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2651125"/>
            <a:ext cx="5688012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5654" y="11266"/>
            <a:ext cx="6446913" cy="902924"/>
          </a:xfrm>
        </p:spPr>
        <p:txBody>
          <a:bodyPr lIns="45720" tIns="0" rIns="45720" bIns="0" anchor="b">
            <a:normAutofit fontScale="90000"/>
          </a:bodyPr>
          <a:lstStyle/>
          <a:p>
            <a:pPr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b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научно-педагогических кадров</a:t>
            </a:r>
          </a:p>
        </p:txBody>
      </p:sp>
      <p:graphicFrame>
        <p:nvGraphicFramePr>
          <p:cNvPr id="8241" name="Group 49"/>
          <p:cNvGraphicFramePr>
            <a:graphicFrameLocks noGrp="1"/>
          </p:cNvGraphicFramePr>
          <p:nvPr>
            <p:ph idx="4294967295"/>
          </p:nvPr>
        </p:nvGraphicFramePr>
        <p:xfrm>
          <a:off x="163513" y="1093788"/>
          <a:ext cx="8828087" cy="5807075"/>
        </p:xfrm>
        <a:graphic>
          <a:graphicData uri="http://schemas.openxmlformats.org/drawingml/2006/table">
            <a:tbl>
              <a:tblPr/>
              <a:tblGrid>
                <a:gridCol w="2884487">
                  <a:extLst>
                    <a:ext uri="{9D8B030D-6E8A-4147-A177-3AD203B41FA5}"/>
                  </a:extLst>
                </a:gridCol>
                <a:gridCol w="5943600">
                  <a:extLst>
                    <a:ext uri="{9D8B030D-6E8A-4147-A177-3AD203B41FA5}"/>
                  </a:extLst>
                </a:gridCol>
              </a:tblGrid>
              <a:tr h="97538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2017 году защищено: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182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 кандидатских диссертаций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13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208" name="Line 41"/>
          <p:cNvSpPr>
            <a:spLocks noChangeShapeType="1"/>
          </p:cNvSpPr>
          <p:nvPr/>
        </p:nvSpPr>
        <p:spPr bwMode="auto">
          <a:xfrm>
            <a:off x="6096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9" name="Line 42"/>
          <p:cNvSpPr>
            <a:spLocks noChangeShapeType="1"/>
          </p:cNvSpPr>
          <p:nvPr/>
        </p:nvSpPr>
        <p:spPr bwMode="auto">
          <a:xfrm>
            <a:off x="12657138" y="5741988"/>
            <a:ext cx="0" cy="59531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10" name="Text Box 57"/>
          <p:cNvSpPr txBox="1">
            <a:spLocks noChangeArrowheads="1"/>
          </p:cNvSpPr>
          <p:nvPr/>
        </p:nvSpPr>
        <p:spPr bwMode="auto">
          <a:xfrm>
            <a:off x="3375025" y="5826125"/>
            <a:ext cx="358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Воронова</a:t>
            </a:r>
          </a:p>
          <a:p>
            <a:pPr algn="ctr" eaLnBrk="1" hangingPunct="1"/>
            <a:r>
              <a:rPr lang="ru-RU" altLang="ru-RU" sz="2400" b="1"/>
              <a:t>Елена Александровна</a:t>
            </a:r>
          </a:p>
        </p:txBody>
      </p:sp>
      <p:sp>
        <p:nvSpPr>
          <p:cNvPr id="8211" name="Text Box 54"/>
          <p:cNvSpPr txBox="1">
            <a:spLocks noChangeArrowheads="1"/>
          </p:cNvSpPr>
          <p:nvPr/>
        </p:nvSpPr>
        <p:spPr bwMode="auto">
          <a:xfrm>
            <a:off x="31750" y="5848350"/>
            <a:ext cx="3300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Юрьева</a:t>
            </a:r>
          </a:p>
          <a:p>
            <a:pPr algn="ctr" eaLnBrk="1" hangingPunct="1"/>
            <a:r>
              <a:rPr lang="ru-RU" altLang="ru-RU" sz="2400" b="1"/>
              <a:t>Маргарита Юрьевна</a:t>
            </a:r>
          </a:p>
        </p:txBody>
      </p:sp>
      <p:pic>
        <p:nvPicPr>
          <p:cNvPr id="8212" name="Picture 21" descr="http://krasgmu.ru/sys/images/user/814.jpg?rnd=15129575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676525"/>
            <a:ext cx="1905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3" descr="http://krasgmu.ru/sys/images/user/852.jpg?rnd=15129576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09863"/>
            <a:ext cx="19050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2709863"/>
            <a:ext cx="31527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" y="11266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064896" cy="12961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Позиции КрасГМУ по основным показателям в сравнении с пороговыми значениями по итогам 2016 года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t="57957" r="42478" b="9749"/>
          <a:stretch/>
        </p:blipFill>
        <p:spPr bwMode="auto">
          <a:xfrm>
            <a:off x="251520" y="1484784"/>
            <a:ext cx="8101095" cy="521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652120" y="2276872"/>
            <a:ext cx="2160240" cy="113042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0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5654" y="11266"/>
            <a:ext cx="6446913" cy="902924"/>
          </a:xfrm>
        </p:spPr>
        <p:txBody>
          <a:bodyPr lIns="45720" tIns="0" rIns="45720" bIns="0" anchor="b">
            <a:normAutofit fontScale="90000"/>
          </a:bodyPr>
          <a:lstStyle/>
          <a:p>
            <a:pPr algn="ctr" fontAlgn="auto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b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научно-педагогических кадров</a:t>
            </a:r>
          </a:p>
        </p:txBody>
      </p:sp>
      <p:graphicFrame>
        <p:nvGraphicFramePr>
          <p:cNvPr id="8241" name="Group 49"/>
          <p:cNvGraphicFramePr>
            <a:graphicFrameLocks noGrp="1"/>
          </p:cNvGraphicFramePr>
          <p:nvPr>
            <p:ph idx="4294967295"/>
          </p:nvPr>
        </p:nvGraphicFramePr>
        <p:xfrm>
          <a:off x="163513" y="1093788"/>
          <a:ext cx="8828087" cy="5807075"/>
        </p:xfrm>
        <a:graphic>
          <a:graphicData uri="http://schemas.openxmlformats.org/drawingml/2006/table">
            <a:tbl>
              <a:tblPr/>
              <a:tblGrid>
                <a:gridCol w="2884487">
                  <a:extLst>
                    <a:ext uri="{9D8B030D-6E8A-4147-A177-3AD203B41FA5}"/>
                  </a:extLst>
                </a:gridCol>
                <a:gridCol w="5943600">
                  <a:extLst>
                    <a:ext uri="{9D8B030D-6E8A-4147-A177-3AD203B41FA5}"/>
                  </a:extLst>
                </a:gridCol>
              </a:tblGrid>
              <a:tr h="97538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2017 году защищено: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182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 кандидатских диссертаций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134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232" name="Line 41"/>
          <p:cNvSpPr>
            <a:spLocks noChangeShapeType="1"/>
          </p:cNvSpPr>
          <p:nvPr/>
        </p:nvSpPr>
        <p:spPr bwMode="auto">
          <a:xfrm>
            <a:off x="6096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3" name="Line 42"/>
          <p:cNvSpPr>
            <a:spLocks noChangeShapeType="1"/>
          </p:cNvSpPr>
          <p:nvPr/>
        </p:nvSpPr>
        <p:spPr bwMode="auto">
          <a:xfrm>
            <a:off x="12657138" y="5741988"/>
            <a:ext cx="0" cy="59531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4" name="Text Box 57"/>
          <p:cNvSpPr txBox="1">
            <a:spLocks noChangeArrowheads="1"/>
          </p:cNvSpPr>
          <p:nvPr/>
        </p:nvSpPr>
        <p:spPr bwMode="auto">
          <a:xfrm>
            <a:off x="2670175" y="6019800"/>
            <a:ext cx="2728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Малков</a:t>
            </a:r>
          </a:p>
          <a:p>
            <a:pPr algn="ctr" eaLnBrk="1" hangingPunct="1"/>
            <a:r>
              <a:rPr lang="ru-RU" altLang="ru-RU" sz="2000" b="1"/>
              <a:t>Алексей Борисович</a:t>
            </a:r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76200" y="6065838"/>
            <a:ext cx="2573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err="1" smtClean="0"/>
              <a:t>Гуликян</a:t>
            </a:r>
            <a:endParaRPr lang="ru-RU" altLang="ru-RU" sz="2000" b="1" dirty="0"/>
          </a:p>
          <a:p>
            <a:pPr algn="ctr" eaLnBrk="1" hangingPunct="1"/>
            <a:r>
              <a:rPr lang="ru-RU" altLang="ru-RU" sz="2000" b="1" dirty="0" err="1"/>
              <a:t>Гарен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Нораирович</a:t>
            </a:r>
            <a:endParaRPr lang="ru-RU" altLang="ru-RU" sz="2000" b="1" dirty="0"/>
          </a:p>
        </p:txBody>
      </p:sp>
      <p:pic>
        <p:nvPicPr>
          <p:cNvPr id="9236" name="Picture 21" descr="http://krasgmu.ru/sys/images/user/200.jpg?rnd=1512957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65413"/>
            <a:ext cx="1785937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2659063"/>
            <a:ext cx="2143125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5730875" y="5995988"/>
            <a:ext cx="286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Репина</a:t>
            </a:r>
          </a:p>
          <a:p>
            <a:pPr algn="ctr" eaLnBrk="1" hangingPunct="1"/>
            <a:r>
              <a:rPr lang="ru-RU" altLang="ru-RU" sz="2000" b="1"/>
              <a:t>Елена Валентиновна</a:t>
            </a:r>
          </a:p>
        </p:txBody>
      </p:sp>
      <p:pic>
        <p:nvPicPr>
          <p:cNvPr id="9239" name="Picture 24" descr="http://krasgmu.ru/sys/images/user/63506.jpg?rnd=15130455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643188"/>
            <a:ext cx="22510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9" descr="Анналы хирургии - The Free Online Dictionary and Encyclopedia (TFOD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3751263"/>
            <a:ext cx="1452562" cy="198120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15" descr="Демоскоп Week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3798888"/>
            <a:ext cx="1416050" cy="179070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1650" y="314196"/>
            <a:ext cx="7086600" cy="1470025"/>
          </a:xfrm>
        </p:spPr>
        <p:txBody>
          <a:bodyPr/>
          <a:lstStyle/>
          <a:p>
            <a:pPr algn="ctr">
              <a:buFont typeface="Georgia" panose="02040502050405020303" pitchFamily="18" charset="0"/>
              <a:buNone/>
              <a:defRPr/>
            </a:pPr>
            <a:r>
              <a:rPr lang="ru-RU" sz="4000" dirty="0">
                <a:solidFill>
                  <a:srgbClr val="C00000"/>
                </a:solidFill>
              </a:rPr>
              <a:t>ПУБЛИКАЦИИ – </a:t>
            </a:r>
            <a:r>
              <a:rPr lang="ru-RU" sz="4000" dirty="0" smtClean="0">
                <a:solidFill>
                  <a:srgbClr val="C00000"/>
                </a:solidFill>
              </a:rPr>
              <a:t>2017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546225" y="1268413"/>
            <a:ext cx="72929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Font typeface="Wingdings" panose="05000000000000000000" pitchFamily="2" charset="2"/>
              <a:buChar char="q"/>
            </a:pPr>
            <a:r>
              <a:rPr lang="ru-RU" altLang="ru-RU" sz="2800" b="1" smtClean="0">
                <a:solidFill>
                  <a:prstClr val="black"/>
                </a:solidFill>
              </a:rPr>
              <a:t>32 статьи в журналах перечня ВАК РФ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Font typeface="Wingdings" panose="05000000000000000000" pitchFamily="2" charset="2"/>
              <a:buChar char="q"/>
            </a:pPr>
            <a:r>
              <a:rPr lang="ru-RU" altLang="ru-RU" sz="2800" b="1" smtClean="0">
                <a:solidFill>
                  <a:prstClr val="black"/>
                </a:solidFill>
              </a:rPr>
              <a:t>  15 патентов РФ на изобретения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Font typeface="Wingdings" panose="05000000000000000000" pitchFamily="2" charset="2"/>
              <a:buChar char="q"/>
            </a:pPr>
            <a:r>
              <a:rPr lang="ru-RU" altLang="ru-RU" sz="2800" b="1" smtClean="0">
                <a:solidFill>
                  <a:prstClr val="black"/>
                </a:solidFill>
                <a:latin typeface="Trebuchet MS" panose="020B0603020202020204" pitchFamily="34" charset="0"/>
              </a:rPr>
              <a:t>5 статей в журнале Web of Science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</a:pPr>
            <a:r>
              <a:rPr lang="ru-RU" altLang="ru-RU" sz="2800" b="1" smtClean="0">
                <a:solidFill>
                  <a:prstClr val="black"/>
                </a:solidFill>
                <a:latin typeface="Trebuchet MS" panose="020B0603020202020204" pitchFamily="34" charset="0"/>
              </a:rPr>
              <a:t>или Scopus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Font typeface="Wingdings" panose="05000000000000000000" pitchFamily="2" charset="2"/>
              <a:buChar char="q"/>
            </a:pPr>
            <a:r>
              <a:rPr lang="ru-RU" altLang="ru-RU" sz="2800" b="1" smtClean="0">
                <a:solidFill>
                  <a:prstClr val="black"/>
                </a:solidFill>
              </a:rPr>
              <a:t>5 статей в зарубежных журналах </a:t>
            </a:r>
          </a:p>
        </p:txBody>
      </p:sp>
      <p:pic>
        <p:nvPicPr>
          <p:cNvPr id="10247" name="Picture 4" descr="наконеч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124325"/>
            <a:ext cx="1217612" cy="1673225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5" descr="Накопител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365625"/>
            <a:ext cx="1271587" cy="175260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10" descr="C:\Users\Александр\Desktop\Патенты\Патент\Реверсивный газатор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4537075"/>
            <a:ext cx="1327150" cy="182880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3" descr="Выпус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2075"/>
            <a:ext cx="13477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6" descr="Колопроктология 2 (16) 2006 скачать бесплатно без регистрац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60825"/>
            <a:ext cx="12890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30" descr="Хирургия. Журнал им. Н. И. Пирогова QuickiWi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16463"/>
            <a:ext cx="13985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31" descr="Ставропольский государственный медицинский университе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68863"/>
            <a:ext cx="1384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1650" y="314196"/>
            <a:ext cx="7086600" cy="1470025"/>
          </a:xfrm>
        </p:spPr>
        <p:txBody>
          <a:bodyPr/>
          <a:lstStyle/>
          <a:p>
            <a:pPr algn="ctr">
              <a:buFont typeface="Georgia" panose="02040502050405020303" pitchFamily="18" charset="0"/>
              <a:buNone/>
              <a:defRPr/>
            </a:pPr>
            <a:r>
              <a:rPr lang="ru-RU" sz="4000" dirty="0">
                <a:solidFill>
                  <a:srgbClr val="C00000"/>
                </a:solidFill>
              </a:rPr>
              <a:t>ПУБЛИКАЦИИ – </a:t>
            </a:r>
            <a:r>
              <a:rPr lang="ru-RU" sz="4000" dirty="0" smtClean="0">
                <a:solidFill>
                  <a:srgbClr val="C00000"/>
                </a:solidFill>
              </a:rPr>
              <a:t>2017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-431800" y="1196975"/>
            <a:ext cx="729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660033"/>
              </a:buClr>
              <a:buFont typeface="Wingdings" panose="05000000000000000000" pitchFamily="2" charset="2"/>
              <a:buChar char="q"/>
            </a:pPr>
            <a:r>
              <a:rPr lang="ru-RU" altLang="ru-RU" sz="2800" b="1"/>
              <a:t>2 монографии</a:t>
            </a:r>
          </a:p>
        </p:txBody>
      </p:sp>
      <p:pic>
        <p:nvPicPr>
          <p:cNvPr id="1126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2928938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746250"/>
            <a:ext cx="2890837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-665163" y="5961063"/>
            <a:ext cx="315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660033"/>
              </a:buClr>
            </a:pPr>
            <a:r>
              <a:rPr lang="ru-RU" altLang="ru-RU" sz="2800" b="1"/>
              <a:t>Канада</a:t>
            </a:r>
          </a:p>
        </p:txBody>
      </p:sp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3924300" y="5988050"/>
            <a:ext cx="315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660033"/>
              </a:buClr>
            </a:pPr>
            <a:r>
              <a:rPr lang="ru-RU" altLang="ru-RU" sz="2800" b="1"/>
              <a:t>Москва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Line 16"/>
          <p:cNvSpPr>
            <a:spLocks noChangeShapeType="1"/>
          </p:cNvSpPr>
          <p:nvPr/>
        </p:nvSpPr>
        <p:spPr bwMode="auto">
          <a:xfrm>
            <a:off x="6096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17"/>
          <p:cNvSpPr>
            <a:spLocks noChangeShapeType="1"/>
          </p:cNvSpPr>
          <p:nvPr/>
        </p:nvSpPr>
        <p:spPr bwMode="auto">
          <a:xfrm>
            <a:off x="6096000" y="2209800"/>
            <a:ext cx="0" cy="411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4786313" y="1428750"/>
            <a:ext cx="382905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Аспиранты</a:t>
            </a:r>
          </a:p>
          <a:p>
            <a:pPr algn="ctr" eaLnBrk="1" hangingPunct="1"/>
            <a:r>
              <a:rPr lang="ru-RU" altLang="ru-RU" sz="2400" b="1"/>
              <a:t>Воронова Елена Александровна</a:t>
            </a:r>
          </a:p>
          <a:p>
            <a:pPr algn="ctr" eaLnBrk="1" hangingPunct="1"/>
            <a:r>
              <a:rPr lang="ru-RU" altLang="ru-RU" sz="2400" b="1"/>
              <a:t>и Плахотникова Анна Михайловна</a:t>
            </a:r>
          </a:p>
          <a:p>
            <a:pPr algn="ctr" eaLnBrk="1" hangingPunct="1">
              <a:buFontTx/>
              <a:buChar char="-"/>
            </a:pPr>
            <a:r>
              <a:rPr lang="ru-RU" altLang="ru-RU" sz="2800" b="1">
                <a:solidFill>
                  <a:srgbClr val="660033"/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660033"/>
                </a:solidFill>
                <a:cs typeface="Arial" panose="020B0604020202020204" pitchFamily="34" charset="0"/>
              </a:rPr>
              <a:t>лауреаты </a:t>
            </a:r>
          </a:p>
          <a:p>
            <a:pPr algn="ctr" eaLnBrk="1" hangingPunct="1">
              <a:buFont typeface="Georgia" panose="02040502050405020303" pitchFamily="18" charset="0"/>
              <a:buNone/>
            </a:pPr>
            <a:r>
              <a:rPr lang="ru-RU" altLang="ru-RU" sz="2400" b="1">
                <a:solidFill>
                  <a:srgbClr val="660033"/>
                </a:solidFill>
                <a:cs typeface="Arial" panose="020B0604020202020204" pitchFamily="34" charset="0"/>
              </a:rPr>
              <a:t>Государственной премии Красноярского края в области профессионального образования</a:t>
            </a:r>
            <a:endParaRPr lang="ru-RU" altLang="ru-RU" sz="2000" b="1">
              <a:solidFill>
                <a:srgbClr val="660033"/>
              </a:solidFill>
            </a:endParaRPr>
          </a:p>
        </p:txBody>
      </p:sp>
      <p:sp>
        <p:nvSpPr>
          <p:cNvPr id="13318" name="Rectangle 23"/>
          <p:cNvSpPr>
            <a:spLocks noChangeArrowheads="1"/>
          </p:cNvSpPr>
          <p:nvPr/>
        </p:nvSpPr>
        <p:spPr bwMode="auto">
          <a:xfrm>
            <a:off x="1115616" y="1"/>
            <a:ext cx="772358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solidFill>
                  <a:srgbClr val="FFFF00"/>
                </a:solidFill>
              </a:rPr>
              <a:t>НАГРАДЫ – 2017</a:t>
            </a:r>
            <a:endParaRPr lang="ru-RU" altLang="ru-RU" sz="4000" b="1" dirty="0">
              <a:solidFill>
                <a:srgbClr val="FFFF00"/>
              </a:solidFill>
            </a:endParaRPr>
          </a:p>
        </p:txBody>
      </p: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214438"/>
            <a:ext cx="43021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0"/>
            <a:ext cx="7086600" cy="1470025"/>
          </a:xfrm>
        </p:spPr>
        <p:txBody>
          <a:bodyPr/>
          <a:lstStyle/>
          <a:p>
            <a:pPr algn="ctr">
              <a:buFont typeface="Georgia" panose="02040502050405020303" pitchFamily="18" charset="0"/>
              <a:buNone/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>Международная аспирантура – 2017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2714625" y="1214438"/>
            <a:ext cx="4129088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prstClr val="black"/>
                </a:solidFill>
              </a:rPr>
              <a:t>асп. Ильинов Александр Владимирович</a:t>
            </a:r>
            <a:endParaRPr lang="en-US" altLang="ru-RU" sz="2400" b="1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ru-RU" sz="2000" b="1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smtClean="0">
                <a:solidFill>
                  <a:prstClr val="black"/>
                </a:solidFill>
              </a:rPr>
              <a:t>Международная аспирантура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600" b="1" smtClean="0">
                <a:solidFill>
                  <a:prstClr val="black"/>
                </a:solidFill>
              </a:rPr>
              <a:t>Double Degree</a:t>
            </a:r>
            <a:endParaRPr lang="ru-RU" altLang="ru-RU" sz="3600" b="1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3600" b="1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smtClean="0">
                <a:solidFill>
                  <a:prstClr val="black"/>
                </a:solidFill>
              </a:rPr>
              <a:t>(Россия – Япония)</a:t>
            </a:r>
            <a:endParaRPr lang="ru-RU" altLang="ru-RU" sz="3600" smtClean="0">
              <a:solidFill>
                <a:srgbClr val="4E67C8"/>
              </a:solidFill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7313"/>
            <a:ext cx="27146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357313"/>
            <a:ext cx="24003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0"/>
            <a:ext cx="7086600" cy="1470025"/>
          </a:xfrm>
        </p:spPr>
        <p:txBody>
          <a:bodyPr/>
          <a:lstStyle/>
          <a:p>
            <a:pPr algn="ctr">
              <a:buFont typeface="Georgia" panose="02040502050405020303" pitchFamily="18" charset="0"/>
              <a:buNone/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>Сотрудничество – 2017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179388" y="1206500"/>
            <a:ext cx="8736012" cy="529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1800" b="1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Научно-исследовательский институт терапии СО РАН (Новосибирск)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Сибирский Федеральный университет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Институт биофизики СО РАН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Институт Химии и Химической технологии СО РАН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Научно-исследовательский институт Медицинских проблем Севера СО РАН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Центральная научно-исследовательская лаборатория </a:t>
            </a:r>
            <a:r>
              <a:rPr lang="ru-RU" sz="2000" dirty="0" err="1" smtClean="0">
                <a:solidFill>
                  <a:schemeClr val="tx1"/>
                </a:solidFill>
              </a:rPr>
              <a:t>КрасГМУ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Научно-исследовательский институт молекулярной медицины и </a:t>
            </a:r>
            <a:r>
              <a:rPr lang="ru-RU" sz="2000" dirty="0" err="1" smtClean="0">
                <a:solidFill>
                  <a:schemeClr val="tx1"/>
                </a:solidFill>
              </a:rPr>
              <a:t>патобиохимии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КрасГМУ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Кафедра биологической химии с курсом медицинской, фармацевтической и токсикологической химии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Кафедра микробиологии им. доц. Б. М. </a:t>
            </a:r>
            <a:r>
              <a:rPr lang="ru-RU" sz="2000" dirty="0" err="1" smtClean="0">
                <a:solidFill>
                  <a:schemeClr val="tx1"/>
                </a:solidFill>
              </a:rPr>
              <a:t>Зельмановича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Кафедра оперативной хирургии и топографической анатомии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Кафедра анатомии человека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Кафедра патологической анатомии им. проф. П. Г. </a:t>
            </a:r>
            <a:r>
              <a:rPr lang="ru-RU" sz="2000" dirty="0" err="1" smtClean="0">
                <a:solidFill>
                  <a:schemeClr val="tx1"/>
                </a:solidFill>
              </a:rPr>
              <a:t>Подзолкова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Кафедра патологической физиологии им. проф. В. В. Иванова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111" cy="12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0" y="18258"/>
            <a:ext cx="8811140" cy="81835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altLang="ru-RU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Студенческое научное общество</a:t>
            </a:r>
          </a:p>
        </p:txBody>
      </p:sp>
      <p:pic>
        <p:nvPicPr>
          <p:cNvPr id="1741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6613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790700"/>
            <a:ext cx="2376487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82550" y="5118100"/>
            <a:ext cx="4784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2060"/>
                </a:solidFill>
              </a:rPr>
              <a:t>Онлайн-конференции студентов кружков кафедр общей хирургии Томского и Красноярского </a:t>
            </a:r>
            <a:r>
              <a:rPr lang="ru-RU" altLang="ru-RU" b="1" dirty="0" smtClean="0">
                <a:solidFill>
                  <a:srgbClr val="002060"/>
                </a:solidFill>
              </a:rPr>
              <a:t>медицин-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ских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>
                <a:solidFill>
                  <a:srgbClr val="002060"/>
                </a:solidFill>
              </a:rPr>
              <a:t>университетов: традиция</a:t>
            </a:r>
          </a:p>
        </p:txBody>
      </p:sp>
      <p:pic>
        <p:nvPicPr>
          <p:cNvPr id="17414" name="Picture 2" descr="https://pp.vk.me/c627728/v627728248/2d87d/ZHR8kjj_f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2978150"/>
            <a:ext cx="245745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4203700" y="692696"/>
            <a:ext cx="486886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/>
              <a:t>I</a:t>
            </a:r>
            <a:r>
              <a:rPr lang="ru-RU" altLang="ru-RU" b="1" dirty="0"/>
              <a:t> место в конкурсах «Сердечно-легочная реанимация», «</a:t>
            </a:r>
            <a:r>
              <a:rPr lang="ru-RU" altLang="ru-RU" b="1" dirty="0" err="1"/>
              <a:t>Видеоэндоскопия</a:t>
            </a:r>
            <a:r>
              <a:rPr lang="ru-RU" altLang="ru-RU" b="1" dirty="0"/>
              <a:t>» на </a:t>
            </a:r>
            <a:r>
              <a:rPr lang="en-US" altLang="ru-RU" b="1" dirty="0"/>
              <a:t>I</a:t>
            </a:r>
            <a:r>
              <a:rPr lang="ru-RU" altLang="ru-RU" b="1" dirty="0"/>
              <a:t> Всероссийской студенческой </a:t>
            </a:r>
            <a:r>
              <a:rPr lang="ru-RU" altLang="ru-RU" b="1" dirty="0" err="1" smtClean="0"/>
              <a:t>олимпи</a:t>
            </a:r>
            <a:r>
              <a:rPr lang="ru-RU" altLang="ru-RU" b="1" dirty="0" smtClean="0"/>
              <a:t>-аде </a:t>
            </a:r>
            <a:r>
              <a:rPr lang="ru-RU" altLang="ru-RU" b="1" dirty="0"/>
              <a:t>по хирургии с международным участием</a:t>
            </a:r>
            <a:r>
              <a:rPr lang="ru-RU" altLang="ru-RU" b="1" dirty="0" smtClean="0"/>
              <a:t>, </a:t>
            </a:r>
            <a:r>
              <a:rPr lang="ru-RU" altLang="ru-RU" sz="1600" b="1" dirty="0" smtClean="0"/>
              <a:t>(</a:t>
            </a:r>
            <a:r>
              <a:rPr lang="ru-RU" altLang="ru-RU" sz="1600" b="1" dirty="0"/>
              <a:t>г. Уфа)</a:t>
            </a:r>
          </a:p>
        </p:txBody>
      </p:sp>
      <p:pic>
        <p:nvPicPr>
          <p:cNvPr id="17416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00388"/>
            <a:ext cx="17557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6513" y="922338"/>
            <a:ext cx="16271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Новое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!</a:t>
            </a:r>
          </a:p>
        </p:txBody>
      </p:sp>
      <p:pic>
        <p:nvPicPr>
          <p:cNvPr id="17418" name="Picture 2" descr="https://pp.userapi.com/c830209/v830209477/b154/zqdrNinjzZ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56" y="2143126"/>
            <a:ext cx="32083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 descr="https://pp.userapi.com/c834303/v834303118/4c496/kdR_yO72rd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81" y="4322851"/>
            <a:ext cx="13874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6" descr="https://pp.userapi.com/c824603/v824603031/4ae2e/oVLspS6lRD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013200"/>
            <a:ext cx="14224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8" descr="https://pp.userapi.com/c841534/v841534127/437d6/r3W5c2awFq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5165725"/>
            <a:ext cx="167163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18523"/>
            <a:ext cx="5904656" cy="77946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0+ - </a:t>
            </a:r>
            <a:r>
              <a:rPr lang="ru-RU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pp.userapi.com/c824409/v824409167/3d2c1/IkSBrJDzdBk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-50945" y="-29893"/>
            <a:ext cx="1788641" cy="17886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6" name="Прямоугольник 4"/>
          <p:cNvSpPr>
            <a:spLocks noChangeArrowheads="1"/>
          </p:cNvSpPr>
          <p:nvPr/>
        </p:nvSpPr>
        <p:spPr bwMode="auto">
          <a:xfrm>
            <a:off x="1619250" y="666750"/>
            <a:ext cx="626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>
                <a:solidFill>
                  <a:srgbClr val="002060"/>
                </a:solidFill>
              </a:rPr>
              <a:t>От кафедры было представлено 5 площадок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</a:rPr>
              <a:t>по оказанию неотложной помощи:</a:t>
            </a:r>
          </a:p>
        </p:txBody>
      </p:sp>
      <p:pic>
        <p:nvPicPr>
          <p:cNvPr id="6" name="Picture 24" descr="https://pp.userapi.com/c840730/v840730811/2a5ca/eqycqndS1zU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" y="1788641"/>
            <a:ext cx="2942053" cy="24359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https://pp.userapi.com/c840229/v840229549/5018e/N5JrPEuSmGM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109404" y="4424582"/>
            <a:ext cx="1417820" cy="27291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20" descr="https://pp.userapi.com/c840730/v840730811/2a73d/Ekekw0DV2MI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" y="4645744"/>
            <a:ext cx="2498549" cy="22122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10" descr="https://pp.userapi.com/c841121/v841121759/4013f/es_xqCwHefs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558508" y="4424582"/>
            <a:ext cx="2748332" cy="243341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4" descr="https://pp.userapi.com/c841121/v841121759/402dd/goeVc4wA6KM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5887072" y="1733940"/>
            <a:ext cx="3173820" cy="28101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2" descr="https://pp.userapi.com/c841132/v841132759/3f96b/kxxyh_tslXI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329787" y="4439304"/>
            <a:ext cx="2896470" cy="240397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18" descr="https://pp.userapi.com/c840730/v840730811/2a88a/PTlydziba8o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2823610" y="1672085"/>
            <a:ext cx="3093422" cy="28143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16" descr="https://pp.userapi.com/c841520/v841520759/455f8/ZmuxYj6SPuA.jp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7856534" y="0"/>
            <a:ext cx="1384711" cy="22646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8584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Межкафедральная</a:t>
            </a:r>
            <a:r>
              <a:rPr lang="ru-RU" b="1" dirty="0" smtClean="0">
                <a:solidFill>
                  <a:srgbClr val="C00000"/>
                </a:solidFill>
              </a:rPr>
              <a:t> лаборатория медицинской генетики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276872"/>
            <a:ext cx="5648672" cy="91095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Основана в 2008 году</a:t>
            </a:r>
          </a:p>
          <a:p>
            <a:r>
              <a:rPr lang="ru-RU" b="1" dirty="0" smtClean="0">
                <a:solidFill>
                  <a:schemeClr val="tx2"/>
                </a:solidFill>
              </a:rPr>
              <a:t>Руководитель – д.м.н., проф. Н.А. Шнайдер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3074" name="Picture 2" descr="http://krasgmu.ru/sys/images/user/1467.jpg?rnd=15129989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3" y="3983982"/>
            <a:ext cx="906356" cy="12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rasgmu.ru/sys/images/user/1164.jpg?rnd=151299897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" b="31228"/>
          <a:stretch/>
        </p:blipFill>
        <p:spPr bwMode="auto">
          <a:xfrm>
            <a:off x="1511390" y="3123272"/>
            <a:ext cx="869878" cy="115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gmu.ru/sys/images/user/1094.jpg?rnd=1512999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6" y="4912533"/>
            <a:ext cx="846333" cy="11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krasgmu.ru/sys/images/user/1049.jpg?rnd=151299912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21"/>
          <a:stretch/>
        </p:blipFill>
        <p:spPr bwMode="auto">
          <a:xfrm>
            <a:off x="1365334" y="4855050"/>
            <a:ext cx="879172" cy="11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krasgmu.ru/sys/images/user/1328.jpg?rnd=15129991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00" y="3186511"/>
            <a:ext cx="864700" cy="115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krasgmu.ru/sys/images/user/979.jpg?rnd=15129992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93" y="3123272"/>
            <a:ext cx="836915" cy="11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krasgmu.ru/sys/images/user/1492.jpg?rnd=151299925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742" y="3243204"/>
            <a:ext cx="834553" cy="11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krasgmu.ru/sys/images/user/1010.jpg?rnd=15129994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93" y="5014757"/>
            <a:ext cx="880167" cy="11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krasgmu.ru/sys/images/user/1133.jpg?rnd=151299947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32" y="4830676"/>
            <a:ext cx="928871" cy="11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rasgmu.ru/sys/images/user/1324.jpg?rnd=15130005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6" y="3145559"/>
            <a:ext cx="1025748" cy="121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Двойная стрелка влево/вправо 6"/>
          <p:cNvSpPr/>
          <p:nvPr/>
        </p:nvSpPr>
        <p:spPr>
          <a:xfrm rot="1786151">
            <a:off x="3300394" y="3601506"/>
            <a:ext cx="988868" cy="4324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Двойная стрелка влево/вправо 18"/>
          <p:cNvSpPr/>
          <p:nvPr/>
        </p:nvSpPr>
        <p:spPr>
          <a:xfrm rot="19774494">
            <a:off x="3301091" y="5352815"/>
            <a:ext cx="988868" cy="4324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Двойная стрелка влево/вправо 19"/>
          <p:cNvSpPr/>
          <p:nvPr/>
        </p:nvSpPr>
        <p:spPr>
          <a:xfrm rot="19774494">
            <a:off x="5218229" y="3476975"/>
            <a:ext cx="988868" cy="4560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Двойная стрелка влево/вправо 20"/>
          <p:cNvSpPr/>
          <p:nvPr/>
        </p:nvSpPr>
        <p:spPr>
          <a:xfrm rot="1786151">
            <a:off x="5265747" y="5231712"/>
            <a:ext cx="988868" cy="4324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8" name="Picture 4" descr="http://krasgmu.ru/sys/images/user/926.jpg?rnd=151300079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26" y="3207347"/>
            <a:ext cx="915584" cy="122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rasgmu.ru/sys/images/user/1081.jpg?rnd=151300162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0"/>
          <a:stretch/>
        </p:blipFill>
        <p:spPr bwMode="auto">
          <a:xfrm>
            <a:off x="7372742" y="4987029"/>
            <a:ext cx="837582" cy="113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krasgmu.ru/sys/images/user/26652.jpg?rnd=151300195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640" y="4887769"/>
            <a:ext cx="792555" cy="125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Объект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Уровень выполняемых НИР в 2017 году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268760"/>
            <a:ext cx="4043362" cy="23288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/>
              <a:t>Кафедральные НИР</a:t>
            </a:r>
          </a:p>
          <a:p>
            <a:r>
              <a:rPr lang="ru-RU" sz="1800" dirty="0" smtClean="0"/>
              <a:t>3 диссертационные работы на соискание ученой степени кандидата медицинских наук</a:t>
            </a:r>
          </a:p>
          <a:p>
            <a:r>
              <a:rPr lang="ru-RU" sz="1800" dirty="0" smtClean="0"/>
              <a:t>4 диссертационные работы на соискание ученой степени доктора медицинских наук</a:t>
            </a:r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268760"/>
            <a:ext cx="4255655" cy="42484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b="1" dirty="0" err="1" smtClean="0"/>
              <a:t>Межкафедральные</a:t>
            </a:r>
            <a:r>
              <a:rPr lang="ru-RU" sz="5600" b="1" dirty="0" smtClean="0"/>
              <a:t> НИР</a:t>
            </a:r>
          </a:p>
          <a:p>
            <a:r>
              <a:rPr lang="ru-RU" sz="5600" dirty="0" smtClean="0"/>
              <a:t>Кафедра </a:t>
            </a:r>
            <a:r>
              <a:rPr lang="ru-RU" sz="5600" dirty="0"/>
              <a:t>поликлинической терапии, семейной медицины и ЗОЖ с курсом </a:t>
            </a:r>
            <a:r>
              <a:rPr lang="ru-RU" sz="5600" dirty="0" smtClean="0"/>
              <a:t>ПО</a:t>
            </a:r>
          </a:p>
          <a:p>
            <a:r>
              <a:rPr lang="ru-RU" sz="5600" dirty="0" smtClean="0"/>
              <a:t>Кафедра управления в здравоохранении  ИПО</a:t>
            </a:r>
          </a:p>
          <a:p>
            <a:r>
              <a:rPr lang="ru-RU" sz="5600" dirty="0" smtClean="0"/>
              <a:t>Кафедра общественного здоровья и здравоохранения с курсом социальной работы</a:t>
            </a:r>
            <a:endParaRPr lang="ru-RU" sz="5600" dirty="0"/>
          </a:p>
          <a:p>
            <a:r>
              <a:rPr lang="ru-RU" sz="5600" dirty="0" smtClean="0"/>
              <a:t>Кафедра </a:t>
            </a:r>
            <a:r>
              <a:rPr lang="ru-RU" sz="5600" dirty="0"/>
              <a:t>лор-болезней с курсом ПО</a:t>
            </a:r>
          </a:p>
          <a:p>
            <a:r>
              <a:rPr lang="ru-RU" sz="5600" dirty="0" smtClean="0"/>
              <a:t>Кафедра детских инфекционных болезней с курсом ПО</a:t>
            </a:r>
          </a:p>
          <a:p>
            <a:r>
              <a:rPr lang="ru-RU" sz="5600" dirty="0" smtClean="0"/>
              <a:t>Кафедра внутренних болезней №2 с курсом ПО</a:t>
            </a:r>
          </a:p>
          <a:p>
            <a:r>
              <a:rPr lang="ru-RU" sz="5600" dirty="0" smtClean="0"/>
              <a:t>Кафедра фармакологии и фармацевтического консультирования с курсом ПО</a:t>
            </a:r>
          </a:p>
          <a:p>
            <a:r>
              <a:rPr lang="ru-RU" sz="5600" dirty="0" smtClean="0"/>
              <a:t>Кафедра офтальмологии с курсом ПО им. проф. М.А. Дмитриева</a:t>
            </a:r>
          </a:p>
          <a:p>
            <a:r>
              <a:rPr lang="ru-RU" sz="5600" dirty="0" smtClean="0"/>
              <a:t>Кафедра онкологии </a:t>
            </a:r>
          </a:p>
          <a:p>
            <a:r>
              <a:rPr lang="ru-RU" sz="5600" dirty="0" smtClean="0"/>
              <a:t>Кафедра </a:t>
            </a:r>
            <a:r>
              <a:rPr lang="ru-RU" sz="5600" dirty="0" err="1" smtClean="0"/>
              <a:t>дерматовенерологии</a:t>
            </a:r>
            <a:r>
              <a:rPr lang="ru-RU" sz="5600" dirty="0" smtClean="0"/>
              <a:t> с курсом косметологии и ПО им. В.И. </a:t>
            </a:r>
            <a:r>
              <a:rPr lang="ru-RU" sz="5600" dirty="0" err="1" smtClean="0"/>
              <a:t>Прохоренкова</a:t>
            </a:r>
            <a:endParaRPr lang="ru-RU" sz="5600" dirty="0" smtClean="0"/>
          </a:p>
          <a:p>
            <a:r>
              <a:rPr lang="ru-RU" sz="5600" dirty="0" smtClean="0"/>
              <a:t>Кафедра анатомии и гистологии</a:t>
            </a:r>
          </a:p>
          <a:p>
            <a:r>
              <a:rPr lang="ru-RU" sz="5600" dirty="0"/>
              <a:t>Лаборатория </a:t>
            </a:r>
            <a:r>
              <a:rPr lang="ru-RU" sz="5600" dirty="0" err="1"/>
              <a:t>биомолекулярных</a:t>
            </a:r>
            <a:r>
              <a:rPr lang="ru-RU" sz="5600" dirty="0"/>
              <a:t> и медицинских технологий</a:t>
            </a:r>
            <a:endParaRPr lang="ru-RU" sz="5600" dirty="0" smtClean="0"/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507922" y="3717032"/>
            <a:ext cx="4000528" cy="30243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Межвузовские НИР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/>
              <a:t>ФИЦ КНЦ СО РАН, КНЦ СО РАН «НИИ медицинских проблем Севера» (Красноярск)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/>
              <a:t>Мединститут ФГОАУ ВО Северо-Восточный госуниверситет им. </a:t>
            </a:r>
            <a:r>
              <a:rPr lang="ru-RU" sz="1600" dirty="0" err="1" smtClean="0"/>
              <a:t>Аммосова</a:t>
            </a:r>
            <a:r>
              <a:rPr lang="ru-RU" sz="1600" dirty="0" smtClean="0"/>
              <a:t> (Якутск)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НИПНИ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им.Бехтерева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(Санкт-Петербург)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/>
              <a:t>ФГБОУ ВО МГМСУ им. А.И. Евдокимова (Москва)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/>
              <a:t>ФГБОУ ВО </a:t>
            </a:r>
            <a:r>
              <a:rPr lang="ru-RU" sz="1600" dirty="0" err="1" smtClean="0"/>
              <a:t>СамГМУ</a:t>
            </a:r>
            <a:r>
              <a:rPr lang="ru-RU" sz="1600" dirty="0" smtClean="0"/>
              <a:t>  (Самара)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5"/>
          <p:cNvSpPr txBox="1">
            <a:spLocks/>
          </p:cNvSpPr>
          <p:nvPr/>
        </p:nvSpPr>
        <p:spPr>
          <a:xfrm>
            <a:off x="4673774" y="5589240"/>
            <a:ext cx="4286280" cy="11440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Международные НИР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dirty="0" smtClean="0"/>
              <a:t>Ташкентский педиатрический медицинский институт (Узбекистан)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064896" cy="12961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Позиции КрасГМУ по основным показателям в сравнении с пороговыми значениями по итогам 2016 года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7" t="57879" r="11139" b="9553"/>
          <a:stretch/>
        </p:blipFill>
        <p:spPr bwMode="auto">
          <a:xfrm>
            <a:off x="47293" y="1484784"/>
            <a:ext cx="898589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3185602"/>
            <a:ext cx="8568952" cy="54006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4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Основные направления НИР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 2017 году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916832"/>
            <a:ext cx="4043362" cy="23288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400" b="1" dirty="0" err="1" smtClean="0"/>
              <a:t>Фармакогенетика</a:t>
            </a:r>
            <a:r>
              <a:rPr lang="ru-RU" sz="2400" b="1" dirty="0" smtClean="0"/>
              <a:t> социально значимых заболеваний человека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916832"/>
            <a:ext cx="4255655" cy="23288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Менеджмент </a:t>
            </a:r>
            <a:r>
              <a:rPr lang="ru-RU" sz="2400" b="1" dirty="0" err="1" smtClean="0"/>
              <a:t>орфанных</a:t>
            </a:r>
            <a:r>
              <a:rPr lang="ru-RU" sz="2400" b="1" dirty="0" smtClean="0"/>
              <a:t> наследственных заболеваний</a:t>
            </a:r>
            <a:endParaRPr lang="ru-RU" sz="2400" dirty="0" smtClean="0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5104"/>
            <a:ext cx="224146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292080" y="4510911"/>
            <a:ext cx="3278138" cy="1654393"/>
            <a:chOff x="5292080" y="4510911"/>
            <a:chExt cx="3278138" cy="1654393"/>
          </a:xfrm>
        </p:grpSpPr>
        <p:pic>
          <p:nvPicPr>
            <p:cNvPr id="1028" name="Picture 4" descr="Картинки по запросу orphan diseas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4510911"/>
              <a:ext cx="1621954" cy="165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Картинки по запросу orphan diseas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4888964"/>
              <a:ext cx="1080120" cy="810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Стрелка вправо 7"/>
            <p:cNvSpPr/>
            <p:nvPr/>
          </p:nvSpPr>
          <p:spPr>
            <a:xfrm>
              <a:off x="6491932" y="5192300"/>
              <a:ext cx="288032" cy="203418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endParaRPr>
            </a:p>
          </p:txBody>
        </p:sp>
      </p:grpSp>
      <p:pic>
        <p:nvPicPr>
          <p:cNvPr id="10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Объем выполненных работ в 2017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D:\ЕгороваЕ.В\Лаборатория\20171128_173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28" y="2132856"/>
            <a:ext cx="2538748" cy="1485159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2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51165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Публикационная активность 2017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012679" cy="20332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95824"/>
            <a:ext cx="4146513" cy="200351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" y="3259306"/>
            <a:ext cx="3400772" cy="163470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5"/>
          <a:stretch/>
        </p:blipFill>
        <p:spPr bwMode="auto">
          <a:xfrm>
            <a:off x="4395415" y="1268760"/>
            <a:ext cx="4405685" cy="199054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0"/>
          <a:stretch/>
        </p:blipFill>
        <p:spPr bwMode="auto">
          <a:xfrm>
            <a:off x="4601170" y="5157192"/>
            <a:ext cx="4522043" cy="138558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4" y="4920900"/>
            <a:ext cx="4143323" cy="14604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" y="37228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Публикационная активность 2017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Статьи ВАК – 16</a:t>
            </a:r>
          </a:p>
          <a:p>
            <a:r>
              <a:rPr lang="ru-RU" sz="2400" dirty="0"/>
              <a:t>Статья в издании, индексируемом в </a:t>
            </a:r>
            <a:r>
              <a:rPr lang="ru-RU" sz="2400" dirty="0" err="1" smtClean="0"/>
              <a:t>Scopus</a:t>
            </a:r>
            <a:r>
              <a:rPr lang="ru-RU" sz="2400" dirty="0" smtClean="0"/>
              <a:t> </a:t>
            </a:r>
            <a:r>
              <a:rPr lang="en-US" sz="2400" dirty="0" smtClean="0"/>
              <a:t>– </a:t>
            </a:r>
            <a:r>
              <a:rPr lang="ru-RU" sz="2400" dirty="0" smtClean="0"/>
              <a:t>9</a:t>
            </a:r>
          </a:p>
          <a:p>
            <a:r>
              <a:rPr lang="ru-RU" sz="2400" dirty="0"/>
              <a:t>Статья в издании, индексируемом в </a:t>
            </a:r>
            <a:r>
              <a:rPr lang="ru-RU" sz="2400" dirty="0" err="1"/>
              <a:t>Web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 smtClean="0"/>
              <a:t>Science</a:t>
            </a:r>
            <a:r>
              <a:rPr lang="ru-RU" sz="2400" dirty="0" smtClean="0"/>
              <a:t> – 6</a:t>
            </a:r>
          </a:p>
          <a:p>
            <a:r>
              <a:rPr lang="ru-RU" sz="2400" dirty="0"/>
              <a:t>Тезисы в научном </a:t>
            </a:r>
            <a:r>
              <a:rPr lang="ru-RU" sz="2400" dirty="0" smtClean="0"/>
              <a:t>зарубежном журнале – 2</a:t>
            </a:r>
          </a:p>
          <a:p>
            <a:r>
              <a:rPr lang="ru-RU" sz="2400" dirty="0"/>
              <a:t>Тезисы на </a:t>
            </a:r>
            <a:r>
              <a:rPr lang="ru-RU" sz="2400" dirty="0" smtClean="0"/>
              <a:t>международной </a:t>
            </a:r>
            <a:r>
              <a:rPr lang="ru-RU" sz="2400" dirty="0"/>
              <a:t>конференции (на иностранном языке</a:t>
            </a:r>
            <a:r>
              <a:rPr lang="ru-RU" sz="2400" dirty="0" smtClean="0"/>
              <a:t>) - 5</a:t>
            </a:r>
          </a:p>
          <a:p>
            <a:r>
              <a:rPr lang="ru-RU" sz="2400" dirty="0" smtClean="0"/>
              <a:t>Подано 3 заявки на </a:t>
            </a:r>
            <a:r>
              <a:rPr lang="ru-RU" sz="2400" dirty="0" err="1" smtClean="0"/>
              <a:t>госзадание</a:t>
            </a:r>
            <a:r>
              <a:rPr lang="ru-RU" sz="2400" dirty="0"/>
              <a:t> </a:t>
            </a:r>
            <a:r>
              <a:rPr lang="ru-RU" sz="2400" dirty="0" smtClean="0"/>
              <a:t>Министерства здравоохранения РФ - 2 заявки удовлетворены</a:t>
            </a:r>
          </a:p>
          <a:p>
            <a:r>
              <a:rPr lang="ru-RU" sz="2400" dirty="0" smtClean="0"/>
              <a:t>Доклады на Международных англоязычных конференциях – 5  (Испания, Португалия)</a:t>
            </a:r>
            <a:endParaRPr lang="ru-RU" sz="2400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Завершенные НИР в 2017 году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3108" y="1857364"/>
            <a:ext cx="6858048" cy="185738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 smtClean="0"/>
              <a:t>Защита и утверждение в </a:t>
            </a:r>
            <a:r>
              <a:rPr lang="ru-RU" b="1" dirty="0" err="1" smtClean="0"/>
              <a:t>ВАКе</a:t>
            </a:r>
            <a:r>
              <a:rPr lang="ru-RU" b="1" dirty="0" smtClean="0"/>
              <a:t> кандидатской диссертации Строгановой М.А. по теме «Клинико-генетическая характеристика фебрильных судорог у детей раннего возраста (на примере города Красноярска)»                        (научные руководители: д.м.н., проф. Мартынова Г.П., д.м.н., проф. Шнайдер Н.А.)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285984" y="4214818"/>
            <a:ext cx="6643734" cy="242889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 smtClean="0"/>
              <a:t>Принята к защите 1 докторская диссертация </a:t>
            </a:r>
            <a:r>
              <a:rPr lang="ru-RU" b="1" dirty="0" err="1" smtClean="0"/>
              <a:t>Бочановай</a:t>
            </a:r>
            <a:r>
              <a:rPr lang="ru-RU" b="1" dirty="0" smtClean="0"/>
              <a:t> Е.Н. по теме «Оптимизация фармакотерапии эпилепсии на основе персонализированного подхода к оценке безопасности лекарственных средств» (научные консультанты: д.м.н., проф. Зырянов С.К., д.м.н., проф. Шнайдер Н.А.)</a:t>
            </a:r>
            <a:endParaRPr lang="ru-RU" b="1" dirty="0"/>
          </a:p>
        </p:txBody>
      </p:sp>
      <p:pic>
        <p:nvPicPr>
          <p:cNvPr id="1026" name="Picture 2" descr="http://krasgmu.ru/sys/images/user/7387.jpg?rnd=15118693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1333496" cy="2162168"/>
          </a:xfrm>
          <a:prstGeom prst="rect">
            <a:avLst/>
          </a:prstGeom>
          <a:noFill/>
        </p:spPr>
      </p:pic>
      <p:pic>
        <p:nvPicPr>
          <p:cNvPr id="1028" name="Picture 4" descr="http://krasgmu.ru/sys/images/user/1128.jpg?rnd=15118694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149080"/>
            <a:ext cx="1428750" cy="1905000"/>
          </a:xfrm>
          <a:prstGeom prst="rect">
            <a:avLst/>
          </a:prstGeom>
          <a:noFill/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Защищенные диссертации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(всего)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3 докторские диссертации:  </a:t>
            </a:r>
          </a:p>
          <a:p>
            <a:pPr lvl="1"/>
            <a:r>
              <a:rPr lang="ru-RU" sz="2000" dirty="0" smtClean="0"/>
              <a:t>д.м.н., доц. Дмитренко Д.В., </a:t>
            </a:r>
          </a:p>
          <a:p>
            <a:pPr lvl="1"/>
            <a:r>
              <a:rPr lang="ru-RU" sz="2000" dirty="0" smtClean="0"/>
              <a:t>д.м.н., проф. </a:t>
            </a:r>
            <a:r>
              <a:rPr lang="ru-RU" sz="2000" dirty="0" err="1" smtClean="0"/>
              <a:t>Терскова</a:t>
            </a:r>
            <a:r>
              <a:rPr lang="ru-RU" sz="2000" dirty="0" smtClean="0"/>
              <a:t> Н.В.,</a:t>
            </a:r>
          </a:p>
          <a:p>
            <a:pPr lvl="1"/>
            <a:r>
              <a:rPr lang="ru-RU" sz="2000" dirty="0" smtClean="0"/>
              <a:t>д.м.н., проф. Попова Т.Е.</a:t>
            </a:r>
          </a:p>
          <a:p>
            <a:r>
              <a:rPr lang="ru-RU" sz="2400" dirty="0" smtClean="0"/>
              <a:t>15 кандидатских диссертаций:</a:t>
            </a:r>
          </a:p>
          <a:p>
            <a:pPr lvl="1"/>
            <a:r>
              <a:rPr lang="ru-RU" sz="2000" dirty="0"/>
              <a:t>к.м.н. Е.А. </a:t>
            </a:r>
            <a:r>
              <a:rPr lang="ru-RU" sz="2000" dirty="0" smtClean="0"/>
              <a:t>Козулина</a:t>
            </a:r>
          </a:p>
          <a:p>
            <a:pPr lvl="1"/>
            <a:r>
              <a:rPr lang="ru-RU" sz="2000" dirty="0"/>
              <a:t>к.м.н. Д.В. </a:t>
            </a:r>
            <a:r>
              <a:rPr lang="ru-RU" sz="2000" dirty="0" smtClean="0"/>
              <a:t>Дмитренко</a:t>
            </a:r>
          </a:p>
          <a:p>
            <a:pPr lvl="1"/>
            <a:r>
              <a:rPr lang="ru-RU" sz="2000" dirty="0"/>
              <a:t>к.м.н. Г.С. </a:t>
            </a:r>
            <a:r>
              <a:rPr lang="ru-RU" sz="2000" dirty="0" err="1" smtClean="0"/>
              <a:t>Пилина</a:t>
            </a:r>
            <a:endParaRPr lang="ru-RU" sz="2000" dirty="0" smtClean="0"/>
          </a:p>
          <a:p>
            <a:pPr lvl="1"/>
            <a:r>
              <a:rPr lang="ru-RU" sz="2000" dirty="0"/>
              <a:t>к.м.н. О.В. </a:t>
            </a:r>
            <a:r>
              <a:rPr lang="ru-RU" sz="2000" dirty="0" smtClean="0"/>
              <a:t>Еремина</a:t>
            </a:r>
          </a:p>
          <a:p>
            <a:pPr lvl="1"/>
            <a:r>
              <a:rPr lang="ru-RU" sz="2000" dirty="0"/>
              <a:t>к.м.н. А.В. </a:t>
            </a:r>
            <a:r>
              <a:rPr lang="ru-RU" sz="2000" dirty="0" smtClean="0"/>
              <a:t>Садыкова</a:t>
            </a:r>
          </a:p>
          <a:p>
            <a:pPr lvl="1"/>
            <a:r>
              <a:rPr lang="ru-RU" sz="2000" dirty="0"/>
              <a:t>к.м.н. Г.А. </a:t>
            </a:r>
            <a:r>
              <a:rPr lang="ru-RU" sz="2000" dirty="0" smtClean="0"/>
              <a:t>Киричкова</a:t>
            </a:r>
          </a:p>
          <a:p>
            <a:pPr lvl="1"/>
            <a:r>
              <a:rPr lang="ru-RU" sz="2000" dirty="0"/>
              <a:t>к.м.н. Л.К. </a:t>
            </a:r>
            <a:r>
              <a:rPr lang="ru-RU" sz="2000" dirty="0" err="1" smtClean="0"/>
              <a:t>Шаравии</a:t>
            </a:r>
            <a:endParaRPr lang="ru-RU" sz="2000" dirty="0" smtClean="0"/>
          </a:p>
          <a:p>
            <a:pPr lvl="1"/>
            <a:endParaRPr lang="ru-RU" sz="2000" dirty="0"/>
          </a:p>
        </p:txBody>
      </p:sp>
      <p:pic>
        <p:nvPicPr>
          <p:cNvPr id="2050" name="Picture 2" descr="http://krasgmu.ru/sys/images/user/1539.jpg?rnd=15129980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272" y="1700808"/>
            <a:ext cx="824880" cy="11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rasgmu.ru/sys/images/user/7352.jpg?rnd=15129981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00188"/>
            <a:ext cx="824880" cy="11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3356992"/>
            <a:ext cx="4176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 smtClean="0"/>
              <a:t>к.м.н</a:t>
            </a:r>
            <a:r>
              <a:rPr lang="ru-RU" sz="2000" dirty="0"/>
              <a:t>. О.Б. </a:t>
            </a:r>
            <a:r>
              <a:rPr lang="ru-RU" sz="2000" dirty="0" err="1" smtClean="0"/>
              <a:t>Курумчина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dirty="0"/>
              <a:t>к.м.н. Е.А. </a:t>
            </a:r>
            <a:r>
              <a:rPr lang="ru-RU" sz="2000" dirty="0" err="1" smtClean="0"/>
              <a:t>Кантимирова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dirty="0"/>
              <a:t>к.м.н. Е.В. </a:t>
            </a:r>
            <a:r>
              <a:rPr lang="ru-RU" sz="2000" dirty="0" smtClean="0"/>
              <a:t>Глущенко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к.м.н. Е.А. </a:t>
            </a:r>
            <a:r>
              <a:rPr lang="ru-RU" sz="2000" dirty="0" err="1" smtClean="0"/>
              <a:t>Шаповалова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dirty="0"/>
              <a:t>к.м.н. М.Р. </a:t>
            </a:r>
            <a:r>
              <a:rPr lang="ru-RU" sz="2000" dirty="0" smtClean="0"/>
              <a:t>Сапронова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к.м.н. С.В. </a:t>
            </a:r>
            <a:r>
              <a:rPr lang="ru-RU" sz="2000" dirty="0" err="1" smtClean="0"/>
              <a:t>Крыжановская</a:t>
            </a:r>
            <a:endParaRPr lang="ru-RU" sz="2000" dirty="0" smtClean="0"/>
          </a:p>
          <a:p>
            <a:pPr marL="285750" indent="-285750">
              <a:buFontTx/>
              <a:buChar char="-"/>
            </a:pPr>
            <a:r>
              <a:rPr lang="ru-RU" sz="2000" dirty="0"/>
              <a:t>к.м.н. С.И. </a:t>
            </a:r>
            <a:r>
              <a:rPr lang="ru-RU" sz="2000" dirty="0" smtClean="0"/>
              <a:t>Гончарова</a:t>
            </a:r>
          </a:p>
          <a:p>
            <a:pPr marL="285750" indent="-285750">
              <a:buFontTx/>
              <a:buChar char="-"/>
            </a:pPr>
            <a:r>
              <a:rPr lang="ru-RU" sz="2000" dirty="0"/>
              <a:t>к.м.н. </a:t>
            </a:r>
            <a:r>
              <a:rPr lang="ru-RU" sz="2000" dirty="0" smtClean="0"/>
              <a:t>М.А. Строганова</a:t>
            </a:r>
            <a:endParaRPr lang="ru-RU" sz="2000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2060" name="Picture 12" descr="http://krasgmu.ru/sys/images/user/33654.jpg?rnd=15129987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00188"/>
            <a:ext cx="845492" cy="112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76" cy="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9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Картинки по запросу снеж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0"/>
          <a:stretch>
            <a:fillRect/>
          </a:stretch>
        </p:blipFill>
        <p:spPr bwMode="auto">
          <a:xfrm>
            <a:off x="366713" y="682625"/>
            <a:ext cx="7577137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5"/>
          <p:cNvSpPr/>
          <p:nvPr/>
        </p:nvSpPr>
        <p:spPr>
          <a:xfrm rot="5400000">
            <a:off x="3032125" y="-3044825"/>
            <a:ext cx="452438" cy="6516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076" name="Прямоугольник 2"/>
          <p:cNvSpPr>
            <a:spLocks noChangeArrowheads="1"/>
          </p:cNvSpPr>
          <p:nvPr/>
        </p:nvSpPr>
        <p:spPr bwMode="auto">
          <a:xfrm>
            <a:off x="6980238" y="560388"/>
            <a:ext cx="2314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accent2"/>
                </a:solidFill>
                <a:latin typeface="Arial" charset="0"/>
              </a:rPr>
              <a:t>Международное Сотрудничество</a:t>
            </a:r>
          </a:p>
        </p:txBody>
      </p:sp>
      <p:sp>
        <p:nvSpPr>
          <p:cNvPr id="3077" name="TextBox 22"/>
          <p:cNvSpPr txBox="1">
            <a:spLocks noChangeArrowheads="1"/>
          </p:cNvSpPr>
          <p:nvPr/>
        </p:nvSpPr>
        <p:spPr bwMode="auto">
          <a:xfrm>
            <a:off x="0" y="4371975"/>
            <a:ext cx="2197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altLang="ru-RU" sz="1600">
                <a:solidFill>
                  <a:srgbClr val="000099"/>
                </a:solidFill>
              </a:rPr>
              <a:t>ФИЦ КНЦ СО РАН</a:t>
            </a:r>
          </a:p>
        </p:txBody>
      </p:sp>
      <p:sp>
        <p:nvSpPr>
          <p:cNvPr id="3078" name="Text Box 16"/>
          <p:cNvSpPr txBox="1">
            <a:spLocks noChangeArrowheads="1"/>
          </p:cNvSpPr>
          <p:nvPr/>
        </p:nvSpPr>
        <p:spPr bwMode="auto">
          <a:xfrm>
            <a:off x="7486650" y="2252663"/>
            <a:ext cx="881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Канада</a:t>
            </a: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-481013" y="33338"/>
            <a:ext cx="756920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b="1">
                <a:solidFill>
                  <a:srgbClr val="1F497D"/>
                </a:solidFill>
              </a:rPr>
              <a:t>Лаборатория биомолекулярных и медицинских технологий</a:t>
            </a:r>
          </a:p>
        </p:txBody>
      </p:sp>
      <p:sp>
        <p:nvSpPr>
          <p:cNvPr id="6" name="Oval 5"/>
          <p:cNvSpPr/>
          <p:nvPr/>
        </p:nvSpPr>
        <p:spPr>
          <a:xfrm>
            <a:off x="4332288" y="831850"/>
            <a:ext cx="958850" cy="7445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5" name="Oval 34"/>
          <p:cNvSpPr/>
          <p:nvPr/>
        </p:nvSpPr>
        <p:spPr>
          <a:xfrm>
            <a:off x="6827838" y="1574800"/>
            <a:ext cx="1314450" cy="7445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082" name="TextBox 23"/>
          <p:cNvSpPr txBox="1">
            <a:spLocks noChangeArrowheads="1"/>
          </p:cNvSpPr>
          <p:nvPr/>
        </p:nvSpPr>
        <p:spPr bwMode="auto">
          <a:xfrm>
            <a:off x="4808538" y="684213"/>
            <a:ext cx="22352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99"/>
                </a:solidFill>
                <a:latin typeface="Arial" charset="0"/>
              </a:rPr>
              <a:t> </a:t>
            </a:r>
            <a:r>
              <a:rPr lang="ru-RU" altLang="ru-RU" sz="1600" b="1">
                <a:solidFill>
                  <a:schemeClr val="accent2"/>
                </a:solidFill>
                <a:latin typeface="Arial" charset="0"/>
              </a:rPr>
              <a:t>Индустриальный партнер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АО «НПП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«РАДИОСВЯЗЬ»</a:t>
            </a:r>
          </a:p>
        </p:txBody>
      </p:sp>
      <p:pic>
        <p:nvPicPr>
          <p:cNvPr id="3083" name="Рисунок 29" descr="npp-radiosvia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728663"/>
            <a:ext cx="8461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1566863" y="1538288"/>
            <a:ext cx="1314450" cy="7445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pic>
        <p:nvPicPr>
          <p:cNvPr id="3085" name="Picture 6" descr="D:\!План\АптаМир\Гранты\Старт 2013 Н5\картинки\logo_onk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004888"/>
            <a:ext cx="1271588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" descr="http://www.bec-dnepr.com/upload/images/University_of_Ottawa_Logo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4"/>
          <a:stretch>
            <a:fillRect/>
          </a:stretch>
        </p:blipFill>
        <p:spPr bwMode="auto">
          <a:xfrm>
            <a:off x="6980238" y="1006475"/>
            <a:ext cx="16748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7800975" y="3411538"/>
            <a:ext cx="906463" cy="7445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pic>
        <p:nvPicPr>
          <p:cNvPr id="3088" name="Picture 11" descr="Hunan University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3205163"/>
            <a:ext cx="9398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/>
          <p:nvPr/>
        </p:nvSpPr>
        <p:spPr>
          <a:xfrm>
            <a:off x="6827838" y="5214938"/>
            <a:ext cx="904875" cy="7445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9" name="Oval 38"/>
          <p:cNvSpPr/>
          <p:nvPr/>
        </p:nvSpPr>
        <p:spPr>
          <a:xfrm>
            <a:off x="4303713" y="5924550"/>
            <a:ext cx="904875" cy="7461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pic>
        <p:nvPicPr>
          <p:cNvPr id="3091" name="Picture 7" descr="Картинки по запросу университет Уорви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892675"/>
            <a:ext cx="14811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Text Box 16"/>
          <p:cNvSpPr txBox="1">
            <a:spLocks noChangeArrowheads="1"/>
          </p:cNvSpPr>
          <p:nvPr/>
        </p:nvSpPr>
        <p:spPr bwMode="auto">
          <a:xfrm>
            <a:off x="8218488" y="4244975"/>
            <a:ext cx="741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Китай</a:t>
            </a:r>
          </a:p>
        </p:txBody>
      </p:sp>
      <p:sp>
        <p:nvSpPr>
          <p:cNvPr id="3093" name="Text Box 16"/>
          <p:cNvSpPr txBox="1">
            <a:spLocks noChangeArrowheads="1"/>
          </p:cNvSpPr>
          <p:nvPr/>
        </p:nvSpPr>
        <p:spPr bwMode="auto">
          <a:xfrm>
            <a:off x="7040563" y="6186488"/>
            <a:ext cx="17605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Великобритания</a:t>
            </a:r>
          </a:p>
        </p:txBody>
      </p:sp>
      <p:sp>
        <p:nvSpPr>
          <p:cNvPr id="41" name="Oval 40"/>
          <p:cNvSpPr/>
          <p:nvPr/>
        </p:nvSpPr>
        <p:spPr>
          <a:xfrm>
            <a:off x="6000750" y="6054725"/>
            <a:ext cx="904875" cy="7445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42" name="Oval 41"/>
          <p:cNvSpPr/>
          <p:nvPr/>
        </p:nvSpPr>
        <p:spPr>
          <a:xfrm>
            <a:off x="-1895475" y="5967413"/>
            <a:ext cx="906462" cy="7445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43" name="Oval 42"/>
          <p:cNvSpPr/>
          <p:nvPr/>
        </p:nvSpPr>
        <p:spPr>
          <a:xfrm>
            <a:off x="-1538288" y="5892800"/>
            <a:ext cx="906463" cy="7445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pic>
        <p:nvPicPr>
          <p:cNvPr id="309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422650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Box 23"/>
          <p:cNvSpPr txBox="1">
            <a:spLocks noChangeArrowheads="1"/>
          </p:cNvSpPr>
          <p:nvPr/>
        </p:nvSpPr>
        <p:spPr bwMode="auto">
          <a:xfrm>
            <a:off x="506413" y="1169988"/>
            <a:ext cx="1412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99"/>
                </a:solidFill>
                <a:latin typeface="Arial" charset="0"/>
              </a:rPr>
              <a:t>Лечебные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99"/>
                </a:solidFill>
                <a:latin typeface="Arial" charset="0"/>
              </a:rPr>
              <a:t>учреждения</a:t>
            </a:r>
          </a:p>
        </p:txBody>
      </p:sp>
      <p:pic>
        <p:nvPicPr>
          <p:cNvPr id="3099" name="Picture 1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955800"/>
            <a:ext cx="12604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/>
          <p:cNvSpPr/>
          <p:nvPr/>
        </p:nvSpPr>
        <p:spPr>
          <a:xfrm>
            <a:off x="4238625" y="3252788"/>
            <a:ext cx="1052513" cy="9731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pic>
        <p:nvPicPr>
          <p:cNvPr id="3101" name="Рисунок 12" descr="http://krasgmu.ru/bekas/images/logo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3292475"/>
            <a:ext cx="8763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5"/>
          <p:cNvSpPr/>
          <p:nvPr/>
        </p:nvSpPr>
        <p:spPr>
          <a:xfrm>
            <a:off x="1830388" y="5245100"/>
            <a:ext cx="904875" cy="7445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pic>
        <p:nvPicPr>
          <p:cNvPr id="3103" name="Picture 13" descr="Картинки по запросу томский государственный университет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4824413"/>
            <a:ext cx="7842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4" name="Text Box 16"/>
          <p:cNvSpPr txBox="1">
            <a:spLocks noChangeArrowheads="1"/>
          </p:cNvSpPr>
          <p:nvPr/>
        </p:nvSpPr>
        <p:spPr bwMode="auto">
          <a:xfrm>
            <a:off x="550863" y="5070475"/>
            <a:ext cx="7413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ТГУ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Томск</a:t>
            </a:r>
          </a:p>
        </p:txBody>
      </p:sp>
      <p:pic>
        <p:nvPicPr>
          <p:cNvPr id="3105" name="Picture 15" descr="Картинки по запросу Иркутский научный центр Сибирского отделения Российской академии наук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680075"/>
            <a:ext cx="102076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6" name="Text Box 16"/>
          <p:cNvSpPr txBox="1">
            <a:spLocks noChangeArrowheads="1"/>
          </p:cNvSpPr>
          <p:nvPr/>
        </p:nvSpPr>
        <p:spPr bwMode="auto">
          <a:xfrm>
            <a:off x="503238" y="6234113"/>
            <a:ext cx="155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ИрИХ СО РАН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charset="0"/>
              </a:rPr>
              <a:t>Иркутск</a:t>
            </a:r>
          </a:p>
        </p:txBody>
      </p:sp>
      <p:sp>
        <p:nvSpPr>
          <p:cNvPr id="3107" name="Прямоугольник 2"/>
          <p:cNvSpPr>
            <a:spLocks noChangeArrowheads="1"/>
          </p:cNvSpPr>
          <p:nvPr/>
        </p:nvSpPr>
        <p:spPr bwMode="auto">
          <a:xfrm>
            <a:off x="-207963" y="661988"/>
            <a:ext cx="331787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accent2"/>
                </a:solidFill>
                <a:latin typeface="Arial" charset="0"/>
              </a:rPr>
              <a:t>Российские партнеры</a:t>
            </a:r>
          </a:p>
        </p:txBody>
      </p:sp>
      <p:sp>
        <p:nvSpPr>
          <p:cNvPr id="3108" name="Прямоугольник 2"/>
          <p:cNvSpPr>
            <a:spLocks noChangeArrowheads="1"/>
          </p:cNvSpPr>
          <p:nvPr/>
        </p:nvSpPr>
        <p:spPr bwMode="auto">
          <a:xfrm>
            <a:off x="3143250" y="6003925"/>
            <a:ext cx="34813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accent2"/>
                </a:solidFill>
                <a:latin typeface="Arial" charset="0"/>
              </a:rPr>
              <a:t>Клинические и фундаментальные кафедры КрасГМУ</a:t>
            </a:r>
          </a:p>
        </p:txBody>
      </p:sp>
      <p:pic>
        <p:nvPicPr>
          <p:cNvPr id="3109" name="Picture 23" descr="Картинки по запросу фмба логотип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30388"/>
            <a:ext cx="8874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58" y="4186238"/>
            <a:ext cx="1116805" cy="12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12700"/>
            <a:ext cx="314714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5"/>
          <p:cNvSpPr/>
          <p:nvPr/>
        </p:nvSpPr>
        <p:spPr>
          <a:xfrm rot="5400000">
            <a:off x="2743994" y="-2756694"/>
            <a:ext cx="452438" cy="5940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pic>
        <p:nvPicPr>
          <p:cNvPr id="410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70350"/>
            <a:ext cx="1697038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5619750"/>
            <a:ext cx="2201862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5767388"/>
            <a:ext cx="21272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/>
          <a:stretch>
            <a:fillRect/>
          </a:stretch>
        </p:blipFill>
        <p:spPr bwMode="auto">
          <a:xfrm>
            <a:off x="1624013" y="4222750"/>
            <a:ext cx="3789362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5251450"/>
            <a:ext cx="24542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261970"/>
            <a:ext cx="294798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33855" r="65770" b="33527"/>
          <a:stretch>
            <a:fillRect/>
          </a:stretch>
        </p:blipFill>
        <p:spPr bwMode="auto">
          <a:xfrm>
            <a:off x="3398838" y="5072063"/>
            <a:ext cx="21447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6043613"/>
            <a:ext cx="3122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Rectangle 3"/>
          <p:cNvSpPr>
            <a:spLocks noChangeArrowheads="1"/>
          </p:cNvSpPr>
          <p:nvPr/>
        </p:nvSpPr>
        <p:spPr bwMode="auto">
          <a:xfrm>
            <a:off x="76200" y="-6349"/>
            <a:ext cx="65452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b="1" dirty="0">
                <a:solidFill>
                  <a:srgbClr val="C00000"/>
                </a:solidFill>
              </a:rPr>
              <a:t>За 5 лет работы научной группой Лаборатории </a:t>
            </a:r>
            <a:r>
              <a:rPr lang="ru-RU" altLang="ru-RU" b="1" dirty="0" err="1">
                <a:solidFill>
                  <a:srgbClr val="C00000"/>
                </a:solidFill>
              </a:rPr>
              <a:t>БиоМеТ</a:t>
            </a:r>
            <a:endParaRPr lang="ru-RU" altLang="ru-RU" b="1" dirty="0">
              <a:solidFill>
                <a:srgbClr val="C00000"/>
              </a:solidFill>
            </a:endParaRPr>
          </a:p>
          <a:p>
            <a:endParaRPr lang="ru-RU" altLang="ru-RU" sz="1400" b="1" dirty="0">
              <a:solidFill>
                <a:srgbClr val="1F497D"/>
              </a:solidFill>
            </a:endParaRPr>
          </a:p>
          <a:p>
            <a:r>
              <a:rPr lang="ru-RU" altLang="ru-RU" sz="1400" b="1" dirty="0">
                <a:solidFill>
                  <a:srgbClr val="1F497D"/>
                </a:solidFill>
              </a:rPr>
              <a:t>Опубликовано: </a:t>
            </a:r>
            <a:r>
              <a:rPr lang="ru-RU" altLang="ru-RU" sz="1400" b="1" dirty="0"/>
              <a:t>22 зарубежные статьи</a:t>
            </a:r>
            <a:r>
              <a:rPr lang="en-US" altLang="ru-RU" sz="1400" b="1" dirty="0"/>
              <a:t> </a:t>
            </a:r>
            <a:r>
              <a:rPr lang="ru-RU" altLang="ru-RU" sz="1400" b="1" dirty="0"/>
              <a:t>индексируемые в </a:t>
            </a:r>
            <a:r>
              <a:rPr lang="en-US" altLang="ru-RU" sz="1400" b="1" dirty="0"/>
              <a:t>Web of Science</a:t>
            </a:r>
            <a:r>
              <a:rPr lang="ru-RU" altLang="ru-RU" sz="1400" b="1" dirty="0"/>
              <a:t> </a:t>
            </a:r>
          </a:p>
          <a:p>
            <a:r>
              <a:rPr lang="ru-RU" altLang="ru-RU" sz="1400" b="1" dirty="0"/>
              <a:t>в журналах с </a:t>
            </a:r>
            <a:r>
              <a:rPr lang="ru-RU" altLang="ru-RU" sz="1400" b="1" dirty="0" err="1"/>
              <a:t>импакт</a:t>
            </a:r>
            <a:r>
              <a:rPr lang="ru-RU" altLang="ru-RU" sz="1400" b="1" dirty="0"/>
              <a:t>-факторами от 1 до 12.</a:t>
            </a:r>
          </a:p>
          <a:p>
            <a:r>
              <a:rPr lang="ru-RU" altLang="ru-RU" sz="1400" b="1" dirty="0"/>
              <a:t>31 статья  в российских издания, рекомендованных ВАК, 6 из которых </a:t>
            </a:r>
          </a:p>
          <a:p>
            <a:r>
              <a:rPr lang="ru-RU" altLang="ru-RU" sz="1400" b="1" dirty="0"/>
              <a:t>индексируются </a:t>
            </a:r>
            <a:r>
              <a:rPr lang="en-US" altLang="ru-RU" sz="1400" b="1" dirty="0"/>
              <a:t>Web of Science</a:t>
            </a:r>
            <a:r>
              <a:rPr lang="ru-RU" altLang="ru-RU" sz="1400" b="1" dirty="0"/>
              <a:t>.</a:t>
            </a:r>
          </a:p>
          <a:p>
            <a:r>
              <a:rPr lang="ru-RU" altLang="ru-RU" sz="1400" b="1" dirty="0"/>
              <a:t>Глава в зарубежной монографии.</a:t>
            </a:r>
          </a:p>
          <a:p>
            <a:r>
              <a:rPr lang="ru-RU" altLang="ru-RU" sz="1400" b="1" dirty="0">
                <a:solidFill>
                  <a:srgbClr val="1F497D"/>
                </a:solidFill>
              </a:rPr>
              <a:t>Получено </a:t>
            </a:r>
            <a:r>
              <a:rPr lang="ru-RU" altLang="ru-RU" sz="1400" b="1" dirty="0"/>
              <a:t>6 патентов РФ и 2 патента США.</a:t>
            </a:r>
          </a:p>
          <a:p>
            <a:r>
              <a:rPr lang="ru-RU" altLang="ru-RU" sz="1400" b="1" dirty="0">
                <a:solidFill>
                  <a:srgbClr val="1F497D"/>
                </a:solidFill>
              </a:rPr>
              <a:t>Защищено </a:t>
            </a:r>
            <a:r>
              <a:rPr lang="ru-RU" altLang="ru-RU" sz="1400" b="1" dirty="0"/>
              <a:t>4 кандидатские и 1 докторская диссертации.</a:t>
            </a:r>
          </a:p>
          <a:p>
            <a:r>
              <a:rPr lang="ru-RU" altLang="ru-RU" sz="1400" b="1" dirty="0">
                <a:solidFill>
                  <a:srgbClr val="1F497D"/>
                </a:solidFill>
              </a:rPr>
              <a:t>Выполнено: </a:t>
            </a:r>
            <a:r>
              <a:rPr lang="ru-RU" altLang="ru-RU" sz="1400" b="1" dirty="0"/>
              <a:t>3 гранта ФЦП, 2 гранта Красноярского фонда науки; </a:t>
            </a:r>
          </a:p>
          <a:p>
            <a:r>
              <a:rPr lang="ru-RU" altLang="ru-RU" sz="1400" b="1" dirty="0"/>
              <a:t>2 государственных задания Минздрава РФ. </a:t>
            </a:r>
          </a:p>
          <a:p>
            <a:r>
              <a:rPr lang="ru-RU" altLang="ru-RU" sz="1400" b="1" dirty="0">
                <a:solidFill>
                  <a:srgbClr val="1F497D"/>
                </a:solidFill>
              </a:rPr>
              <a:t>Выполняется </a:t>
            </a:r>
            <a:r>
              <a:rPr lang="ru-RU" altLang="ru-RU" sz="1400" b="1" dirty="0"/>
              <a:t>государственное задание Минздрава РФ </a:t>
            </a:r>
          </a:p>
          <a:p>
            <a:r>
              <a:rPr lang="ru-RU" altLang="ru-RU" sz="1400" b="1" dirty="0"/>
              <a:t>по выявлению </a:t>
            </a:r>
            <a:r>
              <a:rPr lang="ru-RU" altLang="ru-RU" sz="1400" b="1" dirty="0" err="1"/>
              <a:t>биомаркеров</a:t>
            </a:r>
            <a:r>
              <a:rPr lang="ru-RU" altLang="ru-RU" sz="1400" b="1" dirty="0"/>
              <a:t> </a:t>
            </a:r>
            <a:r>
              <a:rPr lang="ru-RU" altLang="ru-RU" sz="1400" b="1" dirty="0" err="1"/>
              <a:t>глиобластомы</a:t>
            </a:r>
            <a:r>
              <a:rPr lang="ru-RU" altLang="ru-RU" sz="1400" b="1" dirty="0"/>
              <a:t>. </a:t>
            </a:r>
          </a:p>
          <a:p>
            <a:r>
              <a:rPr lang="ru-RU" altLang="ru-RU" sz="1400" b="1" dirty="0">
                <a:solidFill>
                  <a:srgbClr val="1F497D"/>
                </a:solidFill>
              </a:rPr>
              <a:t>Получено: </a:t>
            </a:r>
            <a:r>
              <a:rPr lang="ru-RU" altLang="ru-RU" sz="1400" b="1" dirty="0"/>
              <a:t>2 стипендии президента РФ; Государственные премии </a:t>
            </a:r>
          </a:p>
          <a:p>
            <a:r>
              <a:rPr lang="ru-RU" altLang="ru-RU" sz="1400" b="1" dirty="0"/>
              <a:t>губернатора Красноярского края и мэра Красноярска.</a:t>
            </a:r>
          </a:p>
          <a:p>
            <a:r>
              <a:rPr lang="ru-RU" altLang="ru-RU" sz="1400" b="1" dirty="0">
                <a:solidFill>
                  <a:srgbClr val="1F497D"/>
                </a:solidFill>
              </a:rPr>
              <a:t>Написан раздел в </a:t>
            </a:r>
            <a:r>
              <a:rPr lang="ru-RU" altLang="ru-RU" sz="1400" b="1" dirty="0"/>
              <a:t>«КОНЦЕПЦИЮ Развития медицинской робототехники в Российской Федерации на период до 2035 года. Направление: Медицинские микро- и </a:t>
            </a:r>
            <a:r>
              <a:rPr lang="ru-RU" altLang="ru-RU" sz="1400" b="1" dirty="0" err="1"/>
              <a:t>нанороботы</a:t>
            </a:r>
            <a:r>
              <a:rPr lang="ru-RU" altLang="ru-RU" sz="1400" b="1" dirty="0"/>
              <a:t>; </a:t>
            </a:r>
            <a:r>
              <a:rPr lang="ru-RU" altLang="ru-RU" sz="1400" b="1" dirty="0" err="1"/>
              <a:t>тераностика</a:t>
            </a:r>
            <a:endParaRPr lang="ru-RU" altLang="ru-RU" sz="1400" dirty="0"/>
          </a:p>
          <a:p>
            <a:r>
              <a:rPr lang="ru-RU" altLang="ru-RU" sz="1400" b="1" dirty="0"/>
              <a:t> </a:t>
            </a:r>
          </a:p>
          <a:p>
            <a:endParaRPr lang="ru-RU" altLang="ru-RU" dirty="0">
              <a:solidFill>
                <a:srgbClr val="000099"/>
              </a:solidFill>
            </a:endParaRPr>
          </a:p>
        </p:txBody>
      </p:sp>
      <p:pic>
        <p:nvPicPr>
          <p:cNvPr id="4109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6140450"/>
            <a:ext cx="22494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722" r="8398" b="25038"/>
          <a:stretch>
            <a:fillRect/>
          </a:stretch>
        </p:blipFill>
        <p:spPr bwMode="auto">
          <a:xfrm>
            <a:off x="5940425" y="3228975"/>
            <a:ext cx="31924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940175"/>
            <a:ext cx="2995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1482" b="46620"/>
          <a:stretch>
            <a:fillRect/>
          </a:stretch>
        </p:blipFill>
        <p:spPr bwMode="auto">
          <a:xfrm>
            <a:off x="5246688" y="4491038"/>
            <a:ext cx="2520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2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388" y="368300"/>
            <a:ext cx="8561387" cy="1973263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33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КОМПЛЕКСНЫЙ ИНВЕСТИЦИОННЫЙ ПРОЕКТ инновационного развития АО </a:t>
            </a:r>
            <a:r>
              <a:rPr lang="ru-RU" sz="14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«НПП «Радиосвязь»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33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33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Производство гражданской инновационной продукции медицинского назначения </a:t>
            </a:r>
          </a:p>
          <a:p>
            <a:pPr algn="just" fontAlgn="auto">
              <a:spcAft>
                <a:spcPts val="0"/>
              </a:spcAft>
              <a:defRPr/>
            </a:pPr>
            <a:endParaRPr lang="ru-RU" sz="1400" b="1" dirty="0">
              <a:solidFill>
                <a:srgbClr val="3333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33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«УПРАВЛЯЕМЫЕ ЛЕКАРСТВА И РОБОТИЗИРОВАННЫЕ СИСТЕМЫ ПЕРСОНАЛИЗИРОВАННОЙ МЕДИЦИНЫ»</a:t>
            </a:r>
          </a:p>
        </p:txBody>
      </p:sp>
      <p:pic>
        <p:nvPicPr>
          <p:cNvPr id="5123" name="Рисунок 6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4527550"/>
            <a:ext cx="12509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3" descr="http://www.engineering-info.ru/wp-content/uploads/2015/04/rosten_rosatom_innovac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5"/>
          <a:stretch>
            <a:fillRect/>
          </a:stretch>
        </p:blipFill>
        <p:spPr bwMode="auto">
          <a:xfrm>
            <a:off x="5218113" y="4518025"/>
            <a:ext cx="62865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Содержимое 2"/>
          <p:cNvSpPr>
            <a:spLocks noGrp="1"/>
          </p:cNvSpPr>
          <p:nvPr>
            <p:ph idx="1"/>
          </p:nvPr>
        </p:nvSpPr>
        <p:spPr>
          <a:xfrm>
            <a:off x="104775" y="5559425"/>
            <a:ext cx="8964613" cy="1333500"/>
          </a:xfrm>
        </p:spPr>
        <p:txBody>
          <a:bodyPr/>
          <a:lstStyle/>
          <a:p>
            <a:pPr marL="457200" indent="-457200">
              <a:buFont typeface="Calibri" pitchFamily="34" charset="0"/>
              <a:buAutoNum type="arabicPeriod"/>
            </a:pPr>
            <a:r>
              <a:rPr lang="ru-RU" altLang="ru-RU" sz="1600" b="1" smtClean="0">
                <a:latin typeface="Arial" charset="0"/>
                <a:cs typeface="Arial" charset="0"/>
              </a:rPr>
              <a:t>Цех управляемых препаратов наномедицины и цифровых лекарств</a:t>
            </a:r>
            <a:endParaRPr lang="ru-RU" altLang="ru-RU" sz="1600" smtClean="0">
              <a:latin typeface="Arial" charset="0"/>
              <a:cs typeface="Arial" charset="0"/>
            </a:endParaRP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altLang="ru-RU" sz="1600" b="1" smtClean="0">
                <a:latin typeface="Arial" charset="0"/>
                <a:cs typeface="Arial" charset="0"/>
              </a:rPr>
              <a:t>Цех роботизированных систем тераностики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altLang="ru-RU" sz="1600" b="1" smtClean="0">
                <a:latin typeface="Arial" charset="0"/>
                <a:cs typeface="Arial" charset="0"/>
              </a:rPr>
              <a:t>Цех роботизированных систем нейрореабилитации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ru-RU" altLang="ru-RU" sz="1600" b="1" smtClean="0">
                <a:latin typeface="Arial" charset="0"/>
                <a:cs typeface="Arial" charset="0"/>
              </a:rPr>
              <a:t>Административный, научный, конструкторский, технологический и ОТК отделы</a:t>
            </a:r>
          </a:p>
          <a:p>
            <a:pPr marL="457200" indent="-457200">
              <a:buFont typeface="Calibri" pitchFamily="34" charset="0"/>
              <a:buAutoNum type="arabicPeriod"/>
            </a:pPr>
            <a:endParaRPr lang="ru-RU" altLang="ru-RU" sz="1600" smtClean="0">
              <a:latin typeface="Arial" charset="0"/>
              <a:cs typeface="Arial" charset="0"/>
            </a:endParaRPr>
          </a:p>
        </p:txBody>
      </p:sp>
      <p:sp>
        <p:nvSpPr>
          <p:cNvPr id="5126" name="TextBox 3"/>
          <p:cNvSpPr txBox="1">
            <a:spLocks noChangeArrowheads="1"/>
          </p:cNvSpPr>
          <p:nvPr/>
        </p:nvSpPr>
        <p:spPr bwMode="auto">
          <a:xfrm>
            <a:off x="104775" y="5119688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3399"/>
                </a:solidFill>
                <a:latin typeface="Arial" charset="0"/>
              </a:rPr>
              <a:t>Структура производства</a:t>
            </a:r>
            <a:endParaRPr lang="ru-RU" altLang="ru-RU" sz="1600" b="1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5127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0"/>
          <a:stretch>
            <a:fillRect/>
          </a:stretch>
        </p:blipFill>
        <p:spPr bwMode="auto">
          <a:xfrm>
            <a:off x="5184775" y="2162175"/>
            <a:ext cx="3711575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23"/>
          <p:cNvSpPr txBox="1">
            <a:spLocks noChangeArrowheads="1"/>
          </p:cNvSpPr>
          <p:nvPr/>
        </p:nvSpPr>
        <p:spPr bwMode="auto">
          <a:xfrm>
            <a:off x="5619750" y="4833938"/>
            <a:ext cx="22352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99"/>
                </a:solidFill>
                <a:latin typeface="Arial" charset="0"/>
              </a:rPr>
              <a:t> </a:t>
            </a:r>
            <a:endParaRPr lang="ru-RU" altLang="ru-RU" sz="1600" b="1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99"/>
                </a:solidFill>
                <a:latin typeface="Arial" charset="0"/>
              </a:rPr>
              <a:t>АО «НПП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>
                <a:solidFill>
                  <a:srgbClr val="000099"/>
                </a:solidFill>
                <a:latin typeface="Arial" charset="0"/>
              </a:rPr>
              <a:t>«РАДИОСВЯЗЬ»</a:t>
            </a:r>
          </a:p>
        </p:txBody>
      </p:sp>
      <p:pic>
        <p:nvPicPr>
          <p:cNvPr id="5129" name="Рисунок 29" descr="npp-radiosviaz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4495800"/>
            <a:ext cx="54451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4950" y="2381250"/>
            <a:ext cx="4732338" cy="2309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latin typeface="+mn-lt"/>
                <a:cs typeface="+mn-cs"/>
              </a:rPr>
              <a:t>Генеральный директор </a:t>
            </a:r>
            <a:r>
              <a:rPr lang="ru-RU" dirty="0" err="1">
                <a:latin typeface="+mn-lt"/>
                <a:cs typeface="+mn-cs"/>
              </a:rPr>
              <a:t>Госкорпорации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Ростех</a:t>
            </a:r>
            <a:r>
              <a:rPr lang="ru-RU" dirty="0">
                <a:latin typeface="+mn-lt"/>
                <a:cs typeface="+mn-cs"/>
              </a:rPr>
              <a:t> Сергей Чемезов в рамках конференции «Биотехмед-2017» объявил, что </a:t>
            </a:r>
            <a:r>
              <a:rPr lang="ru-RU" dirty="0" err="1">
                <a:latin typeface="+mn-lt"/>
                <a:cs typeface="+mn-cs"/>
              </a:rPr>
              <a:t>Ростех</a:t>
            </a:r>
            <a:r>
              <a:rPr lang="ru-RU" dirty="0">
                <a:latin typeface="+mn-lt"/>
                <a:cs typeface="+mn-cs"/>
              </a:rPr>
              <a:t> в течение 2-3 лет планирует начать опытное производство и практическое применение цифровых лекарств.</a:t>
            </a:r>
          </a:p>
          <a:p>
            <a:pPr algn="just">
              <a:defRPr/>
            </a:pPr>
            <a:r>
              <a:rPr lang="ru-RU" dirty="0">
                <a:latin typeface="+mn-lt"/>
                <a:cs typeface="+mn-cs"/>
              </a:rPr>
              <a:t>Министр Здравоохранения России Вероника Скворцова поддержала инициативу.</a:t>
            </a:r>
          </a:p>
        </p:txBody>
      </p:sp>
      <p:sp>
        <p:nvSpPr>
          <p:cNvPr id="18" name="Прямоугольник 5"/>
          <p:cNvSpPr/>
          <p:nvPr/>
        </p:nvSpPr>
        <p:spPr>
          <a:xfrm rot="5400000">
            <a:off x="3844132" y="-3904457"/>
            <a:ext cx="450850" cy="8202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5132" name="Rectangle 15"/>
          <p:cNvSpPr>
            <a:spLocks noChangeArrowheads="1"/>
          </p:cNvSpPr>
          <p:nvPr/>
        </p:nvSpPr>
        <p:spPr bwMode="auto">
          <a:xfrm>
            <a:off x="30163" y="38100"/>
            <a:ext cx="9113837" cy="33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 b="1" dirty="0">
                <a:solidFill>
                  <a:srgbClr val="C00000"/>
                </a:solidFill>
              </a:rPr>
              <a:t>Совместно с индустриальным партнером Лабораторией </a:t>
            </a:r>
            <a:r>
              <a:rPr lang="ru-RU" altLang="ru-RU" sz="1600" b="1" dirty="0" err="1">
                <a:solidFill>
                  <a:srgbClr val="C00000"/>
                </a:solidFill>
              </a:rPr>
              <a:t>БиоМеТ</a:t>
            </a:r>
            <a:r>
              <a:rPr lang="ru-RU" altLang="ru-RU" sz="1600" b="1" dirty="0">
                <a:solidFill>
                  <a:srgbClr val="C00000"/>
                </a:solidFill>
              </a:rPr>
              <a:t> подготовлен  </a:t>
            </a:r>
          </a:p>
        </p:txBody>
      </p:sp>
    </p:spTree>
    <p:extLst>
      <p:ext uri="{BB962C8B-B14F-4D97-AF65-F5344CB8AC3E}">
        <p14:creationId xmlns:p14="http://schemas.microsoft.com/office/powerpoint/2010/main" val="20359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9" y="534719"/>
            <a:ext cx="8712968" cy="256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 rot="5400000">
            <a:off x="4369594" y="-4369594"/>
            <a:ext cx="450850" cy="9190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46075" y="-260350"/>
            <a:ext cx="98821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Разработаны препараты для диагностики и адресной терапии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онкологических</a:t>
            </a:r>
            <a:b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заболеваний</a:t>
            </a: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1"/>
          <a:stretch>
            <a:fillRect/>
          </a:stretch>
        </p:blipFill>
        <p:spPr bwMode="auto">
          <a:xfrm>
            <a:off x="382588" y="5084763"/>
            <a:ext cx="8424862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61100" y="2348880"/>
            <a:ext cx="2546350" cy="7530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7"/>
          <a:stretch>
            <a:fillRect/>
          </a:stretch>
        </p:blipFill>
        <p:spPr bwMode="auto">
          <a:xfrm>
            <a:off x="638175" y="3008313"/>
            <a:ext cx="7966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0"/>
          <p:cNvSpPr txBox="1">
            <a:spLocks noChangeArrowheads="1"/>
          </p:cNvSpPr>
          <p:nvPr/>
        </p:nvSpPr>
        <p:spPr bwMode="auto">
          <a:xfrm>
            <a:off x="31750" y="404665"/>
            <a:ext cx="6484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400" dirty="0"/>
              <a:t>Спрей для контрастирования и радикального удаления опухолей мозга</a:t>
            </a:r>
          </a:p>
        </p:txBody>
      </p:sp>
      <p:sp>
        <p:nvSpPr>
          <p:cNvPr id="6154" name="TextBox 11"/>
          <p:cNvSpPr txBox="1">
            <a:spLocks noChangeArrowheads="1"/>
          </p:cNvSpPr>
          <p:nvPr/>
        </p:nvSpPr>
        <p:spPr bwMode="auto">
          <a:xfrm>
            <a:off x="42863" y="2947988"/>
            <a:ext cx="5565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400"/>
              <a:t>Электрохимический способ определения онкомаркеров в крови </a:t>
            </a:r>
          </a:p>
        </p:txBody>
      </p:sp>
      <p:sp>
        <p:nvSpPr>
          <p:cNvPr id="6155" name="TextBox 12"/>
          <p:cNvSpPr txBox="1">
            <a:spLocks noChangeArrowheads="1"/>
          </p:cNvSpPr>
          <p:nvPr/>
        </p:nvSpPr>
        <p:spPr bwMode="auto">
          <a:xfrm>
            <a:off x="31750" y="4930775"/>
            <a:ext cx="5602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400"/>
              <a:t>Способ выявления циркулирующих опухолевых клеток в крови </a:t>
            </a:r>
          </a:p>
        </p:txBody>
      </p:sp>
      <p:sp>
        <p:nvSpPr>
          <p:cNvPr id="6156" name="TextBox 14"/>
          <p:cNvSpPr txBox="1">
            <a:spLocks noChangeArrowheads="1"/>
          </p:cNvSpPr>
          <p:nvPr/>
        </p:nvSpPr>
        <p:spPr bwMode="auto">
          <a:xfrm>
            <a:off x="1408113" y="6588125"/>
            <a:ext cx="642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00000"/>
                </a:solidFill>
                <a:latin typeface="Arial" charset="0"/>
              </a:rPr>
              <a:t>Масштабируется на различные онкологические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10121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Научно-исследовательская деятельность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28413" r="9757" b="46243"/>
          <a:stretch/>
        </p:blipFill>
        <p:spPr bwMode="auto">
          <a:xfrm>
            <a:off x="0" y="1916832"/>
            <a:ext cx="91440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2486227" y="2492896"/>
            <a:ext cx="717621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687198" y="4293096"/>
            <a:ext cx="717621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012160" y="2492896"/>
            <a:ext cx="717621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57037" y="4365104"/>
            <a:ext cx="717621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371975"/>
            <a:ext cx="805428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«Лидерство – это способность превращать мечту в реальность»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Уоррен </a:t>
            </a:r>
            <a:r>
              <a:rPr lang="ru-RU" sz="2400" dirty="0" err="1" smtClean="0">
                <a:solidFill>
                  <a:schemeClr val="accent1"/>
                </a:solidFill>
              </a:rPr>
              <a:t>Беннис</a:t>
            </a:r>
            <a:r>
              <a:rPr lang="ru-RU" sz="2400" dirty="0" smtClean="0">
                <a:solidFill>
                  <a:schemeClr val="accent1"/>
                </a:solidFill>
              </a:rPr>
              <a:t>, американский врач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983470" cy="3475037"/>
          </a:xfrm>
        </p:spPr>
      </p:pic>
    </p:spTree>
    <p:extLst>
      <p:ext uri="{BB962C8B-B14F-4D97-AF65-F5344CB8AC3E}">
        <p14:creationId xmlns:p14="http://schemas.microsoft.com/office/powerpoint/2010/main" val="29433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0" y="4289173"/>
            <a:ext cx="3779912" cy="2519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2" descr="C:\Documents and Settings\Саша&amp;Надя\Рабочий стол\Для доклада СМУ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8738"/>
            <a:ext cx="59023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Содержимое 7" descr="Логотип университет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860550"/>
            <a:ext cx="16430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1628782" y="2976563"/>
            <a:ext cx="57959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</a:rPr>
              <a:t>НОЦ «Молодежная наука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»</a:t>
            </a:r>
            <a:endParaRPr lang="ru-RU" altLang="ru-RU" sz="36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b="1" dirty="0"/>
          </a:p>
        </p:txBody>
      </p:sp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5265738" y="4797425"/>
            <a:ext cx="35352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Руководитель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научно-образовательного центра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«Молодежная наука»,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доктор медицинских наук,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/>
              <a:t>МАРКЕЛОВА Н.М.</a:t>
            </a:r>
            <a:endParaRPr lang="ru-RU" altLang="ru-RU" sz="1800" b="1" dirty="0"/>
          </a:p>
        </p:txBody>
      </p:sp>
      <p:pic>
        <p:nvPicPr>
          <p:cNvPr id="2055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0"/>
            <a:ext cx="30559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010"/>
            <a:ext cx="1584176" cy="13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198563" y="26988"/>
            <a:ext cx="7812087" cy="53975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rgbClr val="C00000"/>
                </a:solidFill>
              </a:rPr>
              <a:t>Взаимодействие на уровне региона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836712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Рисунок 2" descr="Герб новы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36613"/>
            <a:ext cx="10969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Users\Елена\Desktop\Совет молодых ученых\1410888441_emblema_not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14557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Y:\Бренд бук -2015\логотипы\КРИТБИ вертикальный легкий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149725"/>
            <a:ext cx="22780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3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492" y="2271713"/>
            <a:ext cx="8301066" cy="4105296"/>
          </a:xfrm>
          <a:extLst/>
        </p:spPr>
        <p:txBody>
          <a:bodyPr numCol="2">
            <a:noAutofit/>
          </a:bodyPr>
          <a:lstStyle/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</a:t>
            </a:r>
            <a:r>
              <a:rPr lang="ru-RU" sz="2400" b="1" dirty="0" err="1"/>
              <a:t>грантрайтингу</a:t>
            </a:r>
            <a:endParaRPr lang="ru-RU" sz="24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написанию и оформлению проектов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поиску литературы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публикациям в </a:t>
            </a:r>
            <a:r>
              <a:rPr lang="ru-RU" sz="2400" b="1" dirty="0" err="1"/>
              <a:t>импактных</a:t>
            </a:r>
            <a:r>
              <a:rPr lang="ru-RU" sz="2400" b="1" dirty="0"/>
              <a:t> изданиях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планированию эксперимента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правилам представления научных докладов</a:t>
            </a:r>
          </a:p>
          <a:p>
            <a:pPr lvl="1">
              <a:defRPr/>
            </a:pPr>
            <a:endParaRPr lang="ru-RU" sz="2400" b="1" dirty="0"/>
          </a:p>
          <a:p>
            <a:pPr lvl="1">
              <a:defRPr/>
            </a:pPr>
            <a:endParaRPr lang="ru-RU" sz="2400" b="1" dirty="0"/>
          </a:p>
          <a:p>
            <a:pPr lvl="1">
              <a:defRPr/>
            </a:pPr>
            <a:endParaRPr lang="ru-RU" sz="24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поиску стажировок, курсов, стажировок в ведущих мировых ВУЗах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защите данных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принципам</a:t>
            </a:r>
            <a:r>
              <a:rPr lang="en-US" sz="2400" b="1" dirty="0"/>
              <a:t> GCP</a:t>
            </a:r>
            <a:endParaRPr lang="ru-RU" sz="2400" b="1" dirty="0"/>
          </a:p>
          <a:p>
            <a:pPr lvl="1">
              <a:buFont typeface="Arial" pitchFamily="34" charset="0"/>
              <a:buChar char="•"/>
              <a:defRPr/>
            </a:pPr>
            <a:r>
              <a:rPr lang="ru-RU" sz="2400" b="1" dirty="0"/>
              <a:t>По этическим принципам </a:t>
            </a:r>
            <a:r>
              <a:rPr lang="ru-RU" sz="2400" b="1" dirty="0" smtClean="0"/>
              <a:t>экспериментов </a:t>
            </a:r>
            <a:r>
              <a:rPr lang="ru-RU" sz="2400" b="1" dirty="0"/>
              <a:t>на животных</a:t>
            </a:r>
          </a:p>
          <a:p>
            <a:pPr lvl="1" algn="just">
              <a:buFont typeface="Arial" pitchFamily="34" charset="0"/>
              <a:buNone/>
              <a:defRPr/>
            </a:pPr>
            <a:endParaRPr lang="ru-RU" sz="2400" dirty="0"/>
          </a:p>
          <a:p>
            <a:pPr lvl="1" algn="just">
              <a:defRPr/>
            </a:pPr>
            <a:endParaRPr lang="ru-RU" sz="2400" dirty="0"/>
          </a:p>
          <a:p>
            <a:pPr algn="just">
              <a:defRPr/>
            </a:pPr>
            <a:endParaRPr lang="ru-RU" sz="2400" dirty="0"/>
          </a:p>
        </p:txBody>
      </p:sp>
      <p:pic>
        <p:nvPicPr>
          <p:cNvPr id="8195" name="Picture 1" descr="C:\Users\Елена\Desktop\imagesCAUBVM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714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C:\Users\Елена\Desktop\Совет молодых ученых\1410888441_emblema_n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452438"/>
            <a:ext cx="15001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425450"/>
            <a:ext cx="6083300" cy="1243013"/>
          </a:xfrm>
          <a:solidFill>
            <a:srgbClr val="0070C0"/>
          </a:solidFill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</a:rPr>
              <a:t>Обучение основам научной деятельности: в течение года для студентов проводятся мастер-классы</a:t>
            </a:r>
          </a:p>
        </p:txBody>
      </p:sp>
    </p:spTree>
    <p:extLst>
      <p:ext uri="{BB962C8B-B14F-4D97-AF65-F5344CB8AC3E}">
        <p14:creationId xmlns:p14="http://schemas.microsoft.com/office/powerpoint/2010/main" val="34853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520700"/>
            <a:ext cx="6858000" cy="1016000"/>
          </a:xfr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FF00"/>
                </a:solidFill>
              </a:rPr>
              <a:t>Этапы проведения отбора проектов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158" y="1928802"/>
          <a:ext cx="8301038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5" name="Picture 1" descr="C:\Users\Елена\Desktop\imagesCAM7JOG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4786322"/>
            <a:ext cx="1073522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C:\Users\Елена\Desktop\imagesCAQ27EG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4134" y="4643446"/>
            <a:ext cx="1120209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Елена\Desktop\imagesCAMNKGE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4857760"/>
            <a:ext cx="1285884" cy="96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Елена\Desktop\imagesCAKD6T0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488" y="4929198"/>
            <a:ext cx="1131747" cy="84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2" descr="C:\Users\Елена\Desktop\Совет молодых ученых\1410888441_emblema_not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452438"/>
            <a:ext cx="15001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5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2" y="116632"/>
            <a:ext cx="8424168" cy="1800200"/>
          </a:xfrm>
          <a:noFill/>
        </p:spPr>
        <p:txBody>
          <a:bodyPr>
            <a:normAutofit fontScale="90000"/>
          </a:bodyPr>
          <a:lstStyle/>
          <a:p>
            <a:r>
              <a:rPr lang="ru-RU" altLang="ru-RU" sz="3200" b="1" u="sng" dirty="0" smtClean="0">
                <a:solidFill>
                  <a:srgbClr val="C00000"/>
                </a:solidFill>
              </a:rPr>
              <a:t>Эстафета вузовской науки 2017:</a:t>
            </a:r>
            <a:br>
              <a:rPr lang="ru-RU" altLang="ru-RU" sz="3200" b="1" u="sng" dirty="0" smtClean="0">
                <a:solidFill>
                  <a:srgbClr val="C00000"/>
                </a:solidFill>
              </a:rPr>
            </a:br>
            <a:r>
              <a:rPr lang="ru-RU" altLang="ru-RU" sz="3200" b="1" dirty="0" smtClean="0">
                <a:solidFill>
                  <a:srgbClr val="C00000"/>
                </a:solidFill>
              </a:rPr>
              <a:t>КрасГМУ – региональный координатор</a:t>
            </a:r>
            <a:br>
              <a:rPr lang="ru-RU" altLang="ru-RU" sz="3200" b="1" dirty="0" smtClean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55 проектов по Сибирскому федеральному округу, 18 проектов от КрасГМУ</a:t>
            </a:r>
            <a:endParaRPr lang="ru-RU" altLang="ru-RU" sz="3200" b="1" dirty="0" smtClean="0">
              <a:solidFill>
                <a:srgbClr val="C00000"/>
              </a:solidFill>
            </a:endParaRPr>
          </a:p>
        </p:txBody>
      </p:sp>
      <p:pic>
        <p:nvPicPr>
          <p:cNvPr id="15363" name="Picture 4" descr="http://skrinshoter.ru/s/011216/ayQVNjW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r="1252" b="5643"/>
          <a:stretch/>
        </p:blipFill>
        <p:spPr bwMode="auto">
          <a:xfrm>
            <a:off x="266308" y="1988839"/>
            <a:ext cx="6193668" cy="2982897"/>
          </a:xfrm>
          <a:prstGeom prst="rect">
            <a:avLst/>
          </a:prstGeom>
          <a:ln w="19050">
            <a:solidFill>
              <a:srgbClr val="0070C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6" descr="http://skrinshoter.ru/s/011216/WX162UW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b="4778"/>
          <a:stretch/>
        </p:blipFill>
        <p:spPr bwMode="auto">
          <a:xfrm>
            <a:off x="4211960" y="4365104"/>
            <a:ext cx="4787900" cy="2308194"/>
          </a:xfrm>
          <a:prstGeom prst="rect">
            <a:avLst/>
          </a:prstGeom>
          <a:ln w="19050">
            <a:solidFill>
              <a:srgbClr val="0070C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2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NAUKA+2017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9" t="7284" r="12090" b="8721"/>
          <a:stretch/>
        </p:blipFill>
        <p:spPr bwMode="auto">
          <a:xfrm>
            <a:off x="1259632" y="1412776"/>
            <a:ext cx="6768752" cy="507614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987824" y="2420888"/>
            <a:ext cx="3024336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Лидеры в подготовке призовых студенческих и аспирантских научных работ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1" y="1613685"/>
            <a:ext cx="1644774" cy="2291344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442845" y="4023750"/>
            <a:ext cx="187114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Проф. </a:t>
            </a:r>
            <a:r>
              <a:rPr lang="ru-RU" b="1" dirty="0" err="1" smtClean="0"/>
              <a:t>Демко</a:t>
            </a:r>
            <a:r>
              <a:rPr lang="ru-RU" b="1" dirty="0" smtClean="0"/>
              <a:t> И.В.  (6 побед)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78" y="1650574"/>
            <a:ext cx="1601708" cy="230645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02240" y="4052509"/>
            <a:ext cx="1800200" cy="682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Проф. </a:t>
            </a:r>
            <a:r>
              <a:rPr lang="ru-RU" b="1" dirty="0" err="1" smtClean="0"/>
              <a:t>Чердан-цев</a:t>
            </a:r>
            <a:r>
              <a:rPr lang="ru-RU" b="1" dirty="0" smtClean="0"/>
              <a:t> Д.В. (4)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32" y="4892419"/>
            <a:ext cx="1944216" cy="1556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0" y="4739273"/>
            <a:ext cx="1412696" cy="2041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20" y="1650936"/>
            <a:ext cx="1568926" cy="229134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502762" y="4038129"/>
            <a:ext cx="1568926" cy="711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Проф. Прокопенко С.В. (3+3)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36" y="4816686"/>
            <a:ext cx="1368152" cy="1708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917872"/>
            <a:ext cx="2555776" cy="1858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46" y="1268760"/>
            <a:ext cx="2411760" cy="16809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921562"/>
            <a:ext cx="151216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Подготовка команды, занявшей </a:t>
            </a:r>
            <a:r>
              <a:rPr lang="en-US" sz="3200" b="1" dirty="0" smtClean="0">
                <a:solidFill>
                  <a:srgbClr val="C00000"/>
                </a:solidFill>
              </a:rPr>
              <a:t>I </a:t>
            </a:r>
            <a:r>
              <a:rPr lang="ru-RU" sz="3200" b="1" dirty="0" smtClean="0">
                <a:solidFill>
                  <a:srgbClr val="C00000"/>
                </a:solidFill>
              </a:rPr>
              <a:t>место в «БИТВЕ ЭРУДИТОВ» на РНКК (2017 год)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276872"/>
            <a:ext cx="1656184" cy="225445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6444208" y="4749595"/>
            <a:ext cx="1656184" cy="723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Проф. </a:t>
            </a:r>
            <a:r>
              <a:rPr lang="ru-RU" b="1" dirty="0" err="1" smtClean="0"/>
              <a:t>Гринштейн</a:t>
            </a:r>
            <a:r>
              <a:rPr lang="ru-RU" b="1" dirty="0" smtClean="0"/>
              <a:t> Ю.И.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5" t="24745" r="36354" b="31305"/>
          <a:stretch/>
        </p:blipFill>
        <p:spPr bwMode="auto">
          <a:xfrm>
            <a:off x="284341" y="1340768"/>
            <a:ext cx="596289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251520" y="1340768"/>
            <a:ext cx="6336704" cy="13933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35" y="-281908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проведено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научно-практических </a:t>
            </a:r>
            <a:r>
              <a:rPr lang="ru-RU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конференции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9328"/>
            <a:ext cx="4163077" cy="27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krasgmu.ru/sys/images/photo/67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13" y="4005064"/>
            <a:ext cx="4267116" cy="284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rasgmu.ru/sys/images/photo/717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" y="1150203"/>
            <a:ext cx="4136763" cy="27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974479"/>
              </p:ext>
            </p:extLst>
          </p:nvPr>
        </p:nvGraphicFramePr>
        <p:xfrm>
          <a:off x="107504" y="116633"/>
          <a:ext cx="8856540" cy="66640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04056"/>
                <a:gridCol w="6336704"/>
                <a:gridCol w="864096"/>
                <a:gridCol w="1151684"/>
              </a:tblGrid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№ п/п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ea typeface="Calibri"/>
                          <a:cs typeface="Times New Roman"/>
                        </a:rPr>
                        <a:t>2015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  <a:ea typeface="Calibri"/>
                          <a:cs typeface="Times New Roman"/>
                        </a:rPr>
                        <a:t>2016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 anchor="ctr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цит-ний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изданных за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5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лет,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Web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Science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Calibri"/>
                          <a:cs typeface="Times New Roman"/>
                        </a:rPr>
                        <a:t>20,16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28,04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2.2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цит-ний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изданных за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5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лет,в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Scopus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21,24</a:t>
                      </a:r>
                      <a:endParaRPr lang="ru-RU" sz="1400" b="1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40,5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2.3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цит-ний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.,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изданных за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5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лет,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 РИНЦ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в расчете на 100 НПР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Arial Black" panose="020B0A04020102020204" pitchFamily="34" charset="0"/>
                        </a:rPr>
                        <a:t>111,63</a:t>
                      </a:r>
                      <a:endParaRPr lang="ru-RU" sz="1400" b="1" dirty="0">
                        <a:solidFill>
                          <a:srgbClr val="FFFF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  <a:ea typeface="Calibri"/>
                          <a:cs typeface="Times New Roman"/>
                        </a:rPr>
                        <a:t>297,98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2.4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Число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организации,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Web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of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Arial Black" panose="020B0A04020102020204" pitchFamily="34" charset="0"/>
                        </a:rPr>
                        <a:t>Science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,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5,43</a:t>
                      </a:r>
                      <a:endParaRPr lang="ru-RU" sz="1400" dirty="0" smtClean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Calibri"/>
                          <a:cs typeface="Times New Roman"/>
                        </a:rPr>
                        <a:t>7,94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00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2.5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Число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организации,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Scopus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,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14,42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14,64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2.6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Число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публ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. организации в РИНЦ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, в расчете на 100 НПР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Arial Black" panose="020B0A04020102020204" pitchFamily="34" charset="0"/>
                        </a:rPr>
                        <a:t>92,71</a:t>
                      </a:r>
                      <a:endParaRPr lang="ru-RU" sz="1400" dirty="0">
                        <a:solidFill>
                          <a:srgbClr val="FFFF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126,64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86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2.7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Общий объем НИОКР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72138,7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89 740,40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2.8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доходов от НИОКР в общих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доходах обр.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орган.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5,83 %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6,92</a:t>
                      </a:r>
                      <a:r>
                        <a:rPr lang="ru-RU" sz="1400" baseline="0" dirty="0" smtClean="0"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%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42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2.9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НИОКР, выполненных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собст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силами,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 общих доходах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обр. орг.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от НИОКР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100,00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100,00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2.10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Доходы от НИОКР (за исключением средств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бюдж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системы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РФ, гос.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фондов поддержки науки) в расчете на одного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107,00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150,85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2.11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Количество лицензионных соглашений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14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2.12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средств, полученных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орг.от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использования результатов интеллектуальной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деят-сти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, в общих доходах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орг..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0,02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0,01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2.13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численности НПР без ученой степени – до 30 лет,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к. н.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– до 35 лет,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д. н.–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до 40 лет, в общей численности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27,53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21,56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4534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2.14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Уд.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вес научно-педагогических работников, защитивших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канд.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докт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.</a:t>
                      </a:r>
                      <a:r>
                        <a:rPr lang="ru-RU" sz="1200" baseline="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диссертации в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общей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чис-сти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3,81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1,43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2.15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научных журналов, в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т. ч. </a:t>
                      </a:r>
                      <a:r>
                        <a:rPr lang="ru-RU" sz="1200" dirty="0" err="1" smtClean="0">
                          <a:effectLst/>
                          <a:latin typeface="Arial Black" panose="020B0A04020102020204" pitchFamily="34" charset="0"/>
                        </a:rPr>
                        <a:t>электр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издаваемых </a:t>
                      </a: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образов. орган.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  <a:tr h="28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 Black" panose="020B0A04020102020204" pitchFamily="34" charset="0"/>
                        </a:rPr>
                        <a:t>2.16</a:t>
                      </a:r>
                      <a:endParaRPr lang="ru-RU" sz="120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 Black" panose="020B0A04020102020204" pitchFamily="34" charset="0"/>
                        </a:rPr>
                        <a:t>Кол-во </a:t>
                      </a:r>
                      <a:r>
                        <a:rPr lang="ru-RU" sz="1200" dirty="0">
                          <a:effectLst/>
                          <a:latin typeface="Arial Black" panose="020B0A04020102020204" pitchFamily="34" charset="0"/>
                        </a:rPr>
                        <a:t>полученных грантов за отчетный год в расчете на 100 НПР</a:t>
                      </a:r>
                      <a:endParaRPr lang="ru-RU" sz="12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  <a:ea typeface="Calibri"/>
                          <a:cs typeface="Times New Roman"/>
                        </a:rPr>
                        <a:t>9,77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anose="020B0A04020102020204" pitchFamily="34" charset="0"/>
                        </a:rPr>
                        <a:t>10,77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/>
                        <a:cs typeface="Times New Roman"/>
                      </a:endParaRPr>
                    </a:p>
                  </a:txBody>
                  <a:tcPr marL="31716" marR="31716" marT="15858" marB="2378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1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7142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IV </a:t>
            </a:r>
            <a:r>
              <a:rPr lang="ru-RU" sz="2800" b="1" dirty="0" smtClean="0">
                <a:solidFill>
                  <a:srgbClr val="C00000"/>
                </a:solidFill>
              </a:rPr>
              <a:t>Международная научно-практическая конференция «Психологическое здоровье человека: жизненный ресурс и жизненный потенциал»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(23-24 ноября 2017 года)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855923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Saved Pictures\Ира\наша конференция\конференция_2016\IMG_2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38983" y="3154105"/>
            <a:ext cx="4238233" cy="2771800"/>
          </a:xfrm>
          <a:prstGeom prst="rect">
            <a:avLst/>
          </a:prstGeom>
          <a:noFill/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0" y="2060848"/>
            <a:ext cx="2746648" cy="4525963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/>
              <a:t>Сайт на английском языке</a:t>
            </a:r>
          </a:p>
          <a:p>
            <a:r>
              <a:rPr lang="ru-RU" sz="1800" b="1" dirty="0" smtClean="0"/>
              <a:t>Представительный состав организационного и программных комитетов</a:t>
            </a:r>
          </a:p>
          <a:p>
            <a:r>
              <a:rPr lang="ru-RU" sz="1900" b="1" dirty="0" smtClean="0"/>
              <a:t>Регулярность (1 раз в год) проведения с публикацией сборника материалов на 2-х языках</a:t>
            </a:r>
          </a:p>
          <a:p>
            <a:r>
              <a:rPr lang="ru-RU" sz="1900" b="1" dirty="0" smtClean="0"/>
              <a:t>Архив всех материалов конференции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0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</a:rPr>
              <a:t>Мероприятия конференции - 2017</a:t>
            </a:r>
            <a:endParaRPr lang="ru-RU" sz="3100" b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729336" cy="204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31840" y="2204864"/>
            <a:ext cx="251505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25144"/>
            <a:ext cx="2736304" cy="176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4221088"/>
            <a:ext cx="26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пленарном заседании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3861048"/>
            <a:ext cx="253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Открытие конференции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56176" y="6488668"/>
            <a:ext cx="271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Дискуссионная площадка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6488668"/>
            <a:ext cx="294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Видео-лекторий из Израиля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203848" y="5661248"/>
            <a:ext cx="2382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Участник конференции – </a:t>
            </a:r>
          </a:p>
          <a:p>
            <a:r>
              <a:rPr lang="ru-RU" sz="1400" dirty="0" err="1" smtClean="0"/>
              <a:t>Краснорядцева</a:t>
            </a:r>
            <a:r>
              <a:rPr lang="ru-RU" sz="1400" dirty="0" smtClean="0"/>
              <a:t> О.М., </a:t>
            </a:r>
          </a:p>
          <a:p>
            <a:r>
              <a:rPr lang="ru-RU" sz="1400" dirty="0" err="1" smtClean="0"/>
              <a:t>д.псх.н</a:t>
            </a:r>
            <a:r>
              <a:rPr lang="ru-RU" sz="1400" dirty="0" smtClean="0"/>
              <a:t>., профессор,  г. Томск</a:t>
            </a:r>
            <a:endParaRPr lang="ru-RU" sz="1400" dirty="0"/>
          </a:p>
        </p:txBody>
      </p:sp>
      <p:sp>
        <p:nvSpPr>
          <p:cNvPr id="17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125273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1700" b="1" dirty="0" smtClean="0"/>
              <a:t>В ПРИЗМЕ ВНИМАНИЯ:</a:t>
            </a:r>
          </a:p>
          <a:p>
            <a:pPr>
              <a:buFontTx/>
              <a:buChar char="-"/>
            </a:pPr>
            <a:r>
              <a:rPr lang="ru-RU" sz="1700" b="1" dirty="0" smtClean="0"/>
              <a:t>Современные тенденции развития психологической науки;</a:t>
            </a:r>
          </a:p>
          <a:p>
            <a:pPr>
              <a:buFontTx/>
              <a:buChar char="-"/>
            </a:pPr>
            <a:r>
              <a:rPr lang="ru-RU" sz="1700" b="1" dirty="0" smtClean="0"/>
              <a:t>Новые приемы и психотехники </a:t>
            </a:r>
            <a:r>
              <a:rPr lang="ru-RU" sz="1700" b="1" dirty="0" err="1" smtClean="0"/>
              <a:t>немедикаментозной</a:t>
            </a:r>
            <a:r>
              <a:rPr lang="ru-RU" sz="1700" b="1" dirty="0" smtClean="0"/>
              <a:t> оптимизации жизненных ресурсов человека;</a:t>
            </a:r>
          </a:p>
          <a:p>
            <a:pPr>
              <a:buFontTx/>
              <a:buChar char="-"/>
            </a:pPr>
            <a:r>
              <a:rPr lang="ru-RU" sz="1700" b="1" dirty="0" smtClean="0"/>
              <a:t>Обмен опытом специалистов смежного профиля.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2320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10TH INTERNACIONAL and 15TH NATIONAL CONGRESS of CLINICAL PSYCHOLOGY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4032448" cy="47811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Symposium</a:t>
            </a:r>
            <a:r>
              <a:rPr lang="ru-RU" sz="2400" dirty="0" smtClean="0"/>
              <a:t> </a:t>
            </a:r>
            <a:r>
              <a:rPr lang="en-US" sz="2400" dirty="0" smtClean="0"/>
              <a:t>“</a:t>
            </a:r>
            <a:r>
              <a:rPr lang="en-GB" sz="2400" dirty="0" smtClean="0"/>
              <a:t>COMPREHENSIVE PSYCHOLOGICAL SUPPORT OF PSYCHOSOMATIC PATIENTS” </a:t>
            </a:r>
            <a:endParaRPr lang="ru-RU" sz="2400" dirty="0" smtClean="0"/>
          </a:p>
          <a:p>
            <a:pPr>
              <a:buNone/>
            </a:pPr>
            <a:r>
              <a:rPr lang="en-GB" sz="2400" dirty="0" smtClean="0"/>
              <a:t>Coordinator: </a:t>
            </a:r>
            <a:r>
              <a:rPr lang="en-GB" sz="2400" dirty="0" err="1" smtClean="0"/>
              <a:t>Olesya</a:t>
            </a:r>
            <a:r>
              <a:rPr lang="en-GB" sz="2400" dirty="0" smtClean="0"/>
              <a:t> </a:t>
            </a:r>
            <a:r>
              <a:rPr lang="en-GB" sz="2400" dirty="0" err="1" smtClean="0"/>
              <a:t>Volkova</a:t>
            </a:r>
            <a:endParaRPr lang="ru-RU" sz="2400" dirty="0" smtClean="0"/>
          </a:p>
          <a:p>
            <a:r>
              <a:rPr lang="en-US" sz="2400" dirty="0" smtClean="0"/>
              <a:t>Symposium “PSYCHOLOGICAL CHARACTERISTICS OF PATIENTS WITH PSYCHOSOMATIC DISEASES” </a:t>
            </a:r>
          </a:p>
          <a:p>
            <a:pPr>
              <a:buNone/>
            </a:pPr>
            <a:r>
              <a:rPr lang="en-US" sz="2400" dirty="0" smtClean="0"/>
              <a:t>Coordinator: Irina </a:t>
            </a:r>
            <a:r>
              <a:rPr lang="en-US" sz="2400" dirty="0" err="1" smtClean="0"/>
              <a:t>Loginova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2050" name="Picture 2" descr="C:\Users\lyy19\Desktop\Испания_конгресс_2017\IMG_5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11610" y="1817382"/>
            <a:ext cx="3236843" cy="2427632"/>
          </a:xfrm>
          <a:prstGeom prst="rect">
            <a:avLst/>
          </a:prstGeom>
          <a:noFill/>
        </p:spPr>
      </p:pic>
      <p:pic>
        <p:nvPicPr>
          <p:cNvPr id="2051" name="Picture 3" descr="C:\Users\lyy19\Desktop\Испания_конгресс_2017\IMG_5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95936" y="3429000"/>
            <a:ext cx="3240360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2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yy19\Desktop\Испания_конгресс_2017\IMG_5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996952"/>
            <a:ext cx="2592821" cy="20882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10TH INTERNACIONAL and 15TH NATIONAL CONGRESS of CLINICAL PSYCHOLOGY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3672408" cy="496855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Присутствие наблюдателей</a:t>
            </a:r>
          </a:p>
          <a:p>
            <a:r>
              <a:rPr lang="ru-RU" dirty="0" smtClean="0"/>
              <a:t>Использование интерактивных технологий</a:t>
            </a:r>
          </a:p>
          <a:p>
            <a:r>
              <a:rPr lang="ru-RU" dirty="0" smtClean="0"/>
              <a:t>Перевод «классического» симпозиума в дискуссионную площадку</a:t>
            </a:r>
          </a:p>
          <a:p>
            <a:r>
              <a:rPr lang="ru-RU" dirty="0" smtClean="0"/>
              <a:t>Доминирование испанского языка над английским</a:t>
            </a:r>
          </a:p>
          <a:p>
            <a:endParaRPr lang="ru-RU" dirty="0"/>
          </a:p>
        </p:txBody>
      </p:sp>
      <p:pic>
        <p:nvPicPr>
          <p:cNvPr id="3075" name="Picture 3" descr="C:\Users\lyy19\Desktop\Испания_конгресс_2017\IMG_5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71591" y="3973624"/>
            <a:ext cx="3356993" cy="2411760"/>
          </a:xfrm>
          <a:prstGeom prst="rect">
            <a:avLst/>
          </a:prstGeom>
          <a:noFill/>
        </p:spPr>
      </p:pic>
      <p:pic>
        <p:nvPicPr>
          <p:cNvPr id="3076" name="Picture 4" descr="C:\Users\lyy19\Desktop\Испания_конгресс_2017\IMG_5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136" y="1412776"/>
            <a:ext cx="2833864" cy="2088232"/>
          </a:xfrm>
          <a:prstGeom prst="rect">
            <a:avLst/>
          </a:prstGeom>
          <a:noFill/>
        </p:spPr>
      </p:pic>
      <p:pic>
        <p:nvPicPr>
          <p:cNvPr id="3077" name="Picture 5" descr="C:\Users\lyy19\Desktop\Испания_конгресс_2017\IMG_5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412776"/>
            <a:ext cx="2821088" cy="2088232"/>
          </a:xfrm>
          <a:prstGeom prst="rect">
            <a:avLst/>
          </a:prstGeom>
          <a:noFill/>
        </p:spPr>
      </p:pic>
      <p:pic>
        <p:nvPicPr>
          <p:cNvPr id="3078" name="Picture 6" descr="C:\Users\lyy19\Desktop\Испания_конгресс_2017\IMG_55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013176"/>
            <a:ext cx="2592288" cy="1844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5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10TH INTERNACIONAL and 15TH NATIONAL CONGRESS of CLINICAL PSYCHOLOGY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Users\lyy19\Desktop\Испания_конгресс_2017\IMG_5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75181" y="4557334"/>
            <a:ext cx="2629333" cy="1972000"/>
          </a:xfrm>
          <a:prstGeom prst="rect">
            <a:avLst/>
          </a:prstGeom>
          <a:noFill/>
        </p:spPr>
      </p:pic>
      <p:pic>
        <p:nvPicPr>
          <p:cNvPr id="1030" name="Picture 6" descr="C:\Users\lyy19\Desktop\Испания_конгресс_2017\IMG_5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168885" cy="2880320"/>
          </a:xfrm>
          <a:prstGeom prst="rect">
            <a:avLst/>
          </a:prstGeom>
          <a:noFill/>
        </p:spPr>
      </p:pic>
      <p:pic>
        <p:nvPicPr>
          <p:cNvPr id="1032" name="Picture 8" descr="C:\Users\lyy19\Desktop\Испания_конгресс_2017\IMG_5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3203848" cy="2564904"/>
          </a:xfrm>
          <a:prstGeom prst="rect">
            <a:avLst/>
          </a:prstGeom>
          <a:noFill/>
        </p:spPr>
      </p:pic>
      <p:pic>
        <p:nvPicPr>
          <p:cNvPr id="10" name="Picture 2" descr="C:\Users\lyy19\Desktop\Испания_конгресс_2017\IMG_5526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52798"/>
            <a:ext cx="4283968" cy="2705202"/>
          </a:xfrm>
          <a:prstGeom prst="rect">
            <a:avLst/>
          </a:prstGeom>
          <a:noFill/>
        </p:spPr>
      </p:pic>
      <p:pic>
        <p:nvPicPr>
          <p:cNvPr id="1029" name="Picture 5" descr="C:\Users\lyy19\Desktop\Испания_конгресс_2017\IMG_54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412776"/>
            <a:ext cx="3840960" cy="2880720"/>
          </a:xfrm>
          <a:prstGeom prst="rect">
            <a:avLst/>
          </a:prstGeom>
          <a:noFill/>
        </p:spPr>
      </p:pic>
      <p:pic>
        <p:nvPicPr>
          <p:cNvPr id="1031" name="Picture 7" descr="C:\Users\lyy19\Desktop\Испания_конгресс_2017\IMG_54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412776"/>
            <a:ext cx="3347864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8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80986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20-21 апреля 2017г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r>
              <a:rPr lang="ru-RU" sz="2400" b="1" dirty="0">
                <a:solidFill>
                  <a:srgbClr val="C00000"/>
                </a:solidFill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</a:rPr>
              <a:t>остоялась Всероссийская </a:t>
            </a:r>
            <a:r>
              <a:rPr lang="ru-RU" sz="2400" b="1" dirty="0">
                <a:solidFill>
                  <a:srgbClr val="C00000"/>
                </a:solidFill>
              </a:rPr>
              <a:t>кардиологическая конференция «Традиции и инновации в кардиологии», Форум молодых кардиологов РКО «Взгляд в будущее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614468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556792"/>
            <a:ext cx="25922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      </a:t>
            </a:r>
            <a:r>
              <a:rPr lang="ru-RU" b="1" dirty="0" smtClean="0"/>
              <a:t>Участники </a:t>
            </a:r>
            <a:r>
              <a:rPr lang="ru-RU" b="1" dirty="0"/>
              <a:t>конференции обсудили фундаментальные исследования в кардиологии, профилактику сердечно-сосудистых заболеваний, генетические исследования в кардиологии, вопросы детской кардиологии и другие актуальные вопросы в кардиологии.</a:t>
            </a:r>
          </a:p>
        </p:txBody>
      </p:sp>
    </p:spTree>
    <p:extLst>
      <p:ext uri="{BB962C8B-B14F-4D97-AF65-F5344CB8AC3E}">
        <p14:creationId xmlns:p14="http://schemas.microsoft.com/office/powerpoint/2010/main" val="41598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Autofit/>
          </a:bodyPr>
          <a:lstStyle/>
          <a:p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500" b="1" dirty="0" smtClean="0">
                <a:solidFill>
                  <a:srgbClr val="C00000"/>
                </a:solidFill>
              </a:rPr>
              <a:t>7-8 </a:t>
            </a:r>
            <a:r>
              <a:rPr lang="ru-RU" sz="2500" b="1" dirty="0">
                <a:solidFill>
                  <a:srgbClr val="C00000"/>
                </a:solidFill>
              </a:rPr>
              <a:t>апреля </a:t>
            </a:r>
            <a:r>
              <a:rPr lang="ru-RU" sz="2500" b="1" dirty="0" smtClean="0">
                <a:solidFill>
                  <a:srgbClr val="C00000"/>
                </a:solidFill>
              </a:rPr>
              <a:t>2017г. </a:t>
            </a:r>
            <a:r>
              <a:rPr lang="ru-RU" sz="2500" b="1" dirty="0">
                <a:solidFill>
                  <a:srgbClr val="C00000"/>
                </a:solidFill>
              </a:rPr>
              <a:t>п</a:t>
            </a:r>
            <a:r>
              <a:rPr lang="ru-RU" sz="2500" b="1" dirty="0" smtClean="0">
                <a:solidFill>
                  <a:srgbClr val="C00000"/>
                </a:solidFill>
              </a:rPr>
              <a:t>рошла Национальная </a:t>
            </a:r>
            <a:r>
              <a:rPr lang="ru-RU" sz="2500" b="1" dirty="0">
                <a:solidFill>
                  <a:srgbClr val="C00000"/>
                </a:solidFill>
              </a:rPr>
              <a:t>школа </a:t>
            </a:r>
            <a:r>
              <a:rPr lang="ru-RU" sz="2500" b="1" dirty="0" err="1">
                <a:solidFill>
                  <a:srgbClr val="C00000"/>
                </a:solidFill>
              </a:rPr>
              <a:t>рентгенорадиологии</a:t>
            </a:r>
            <a:r>
              <a:rPr lang="ru-RU" sz="2500" b="1" dirty="0">
                <a:solidFill>
                  <a:srgbClr val="C00000"/>
                </a:solidFill>
              </a:rPr>
              <a:t> РОРР «</a:t>
            </a:r>
            <a:r>
              <a:rPr lang="ru-RU" sz="2500" b="1" dirty="0" smtClean="0">
                <a:solidFill>
                  <a:srgbClr val="C00000"/>
                </a:solidFill>
              </a:rPr>
              <a:t>Лучевой диагностики </a:t>
            </a:r>
            <a:r>
              <a:rPr lang="ru-RU" sz="2500" b="1" dirty="0">
                <a:solidFill>
                  <a:srgbClr val="C00000"/>
                </a:solidFill>
              </a:rPr>
              <a:t>онкологических заболеваний»  </a:t>
            </a:r>
            <a:r>
              <a:rPr lang="ru-RU" sz="2500" b="1" dirty="0" smtClean="0"/>
              <a:t/>
            </a:r>
            <a:br>
              <a:rPr lang="ru-RU" sz="2500" b="1" dirty="0" smtClean="0"/>
            </a:br>
            <a:endParaRPr lang="ru-RU" sz="25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256400"/>
            <a:ext cx="4378425" cy="291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" y="3901566"/>
            <a:ext cx="4250318" cy="28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443840"/>
            <a:ext cx="4032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b="1" dirty="0" smtClean="0"/>
              <a:t>Национальная </a:t>
            </a:r>
            <a:r>
              <a:rPr lang="ru-RU" b="1" dirty="0"/>
              <a:t>школа </a:t>
            </a:r>
            <a:r>
              <a:rPr lang="ru-RU" b="1" dirty="0" err="1"/>
              <a:t>рентгенорадиологии</a:t>
            </a:r>
            <a:r>
              <a:rPr lang="ru-RU" b="1" dirty="0"/>
              <a:t> была создана в 2016 году с целью объединить усилия медицинских специалистов и повысить эффективность лучевой диагностики социально значимых заболеваний.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9990" y="4149080"/>
            <a:ext cx="446449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1600" b="1" dirty="0"/>
              <a:t>Если первые Школы были посвящены </a:t>
            </a:r>
            <a:r>
              <a:rPr lang="ru-RU" sz="1600" b="1" dirty="0" smtClean="0"/>
              <a:t>патологии </a:t>
            </a:r>
            <a:r>
              <a:rPr lang="ru-RU" sz="1600" b="1" dirty="0"/>
              <a:t>органов дыхания, в этом году акцент был сделан на проблемы, лежащие в области онкологии и торакальной радиологии. </a:t>
            </a:r>
          </a:p>
          <a:p>
            <a:pPr algn="just"/>
            <a:r>
              <a:rPr lang="ru-RU" sz="1600" b="1" dirty="0" smtClean="0"/>
              <a:t>  </a:t>
            </a:r>
            <a:r>
              <a:rPr lang="ru-RU" b="1" dirty="0" smtClean="0"/>
              <a:t>В </a:t>
            </a:r>
            <a:r>
              <a:rPr lang="ru-RU" b="1" dirty="0"/>
              <a:t>связи с ростом онкологических заболеваний, которые занимают второе место в структуре причин смертности населения, актуальность выбранной тематики очевидна. </a:t>
            </a:r>
          </a:p>
        </p:txBody>
      </p:sp>
    </p:spTree>
    <p:extLst>
      <p:ext uri="{BB962C8B-B14F-4D97-AF65-F5344CB8AC3E}">
        <p14:creationId xmlns:p14="http://schemas.microsoft.com/office/powerpoint/2010/main" val="39714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116" y="27095"/>
            <a:ext cx="8964488" cy="1512167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15-16 июня 2017г.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Всероссийская научно-практическая конференция «Медицинское и духовное наследие профессора В. Ф. </a:t>
            </a:r>
            <a:r>
              <a:rPr lang="ru-RU" sz="1800" b="1" dirty="0" err="1">
                <a:solidFill>
                  <a:srgbClr val="C00000"/>
                </a:solidFill>
              </a:rPr>
              <a:t>Войно-Ясенецкого</a:t>
            </a:r>
            <a:r>
              <a:rPr lang="ru-RU" sz="1800" b="1" dirty="0">
                <a:solidFill>
                  <a:srgbClr val="C00000"/>
                </a:solidFill>
              </a:rPr>
              <a:t> (</a:t>
            </a:r>
            <a:r>
              <a:rPr lang="ru-RU" sz="1800" b="1" dirty="0" err="1">
                <a:solidFill>
                  <a:srgbClr val="C00000"/>
                </a:solidFill>
              </a:rPr>
              <a:t>Свт</a:t>
            </a:r>
            <a:r>
              <a:rPr lang="ru-RU" sz="1800" b="1" dirty="0">
                <a:solidFill>
                  <a:srgbClr val="C00000"/>
                </a:solidFill>
              </a:rPr>
              <a:t>. Луки)», посвященная 140-летию со дня рождения Святителя Луки и 75-летию университета имени профессора В.Ф. </a:t>
            </a:r>
            <a:r>
              <a:rPr lang="ru-RU" sz="1800" b="1" dirty="0" err="1" smtClean="0">
                <a:solidFill>
                  <a:srgbClr val="C00000"/>
                </a:solidFill>
              </a:rPr>
              <a:t>Войно-Ясенецкого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://krasgmu.ru/sys/images/photo/73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39" y="3624408"/>
            <a:ext cx="4429365" cy="30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" y="3615356"/>
            <a:ext cx="4439946" cy="314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47" y="1484784"/>
            <a:ext cx="8976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      </a:t>
            </a:r>
            <a:r>
              <a:rPr lang="ru-RU" b="1" dirty="0" smtClean="0"/>
              <a:t>15 </a:t>
            </a:r>
            <a:r>
              <a:rPr lang="ru-RU" b="1" dirty="0"/>
              <a:t>июня 2017г. </a:t>
            </a:r>
            <a:r>
              <a:rPr lang="ru-RU" b="1" dirty="0" smtClean="0"/>
              <a:t>перед </a:t>
            </a:r>
            <a:r>
              <a:rPr lang="ru-RU" b="1" dirty="0"/>
              <a:t>главным корпусом </a:t>
            </a:r>
            <a:r>
              <a:rPr lang="ru-RU" b="1" dirty="0" err="1"/>
              <a:t>КрасГМУ</a:t>
            </a:r>
            <a:r>
              <a:rPr lang="ru-RU" b="1" dirty="0"/>
              <a:t> был открыт и освящен памятник выдающемуся хирургу В.Ф. </a:t>
            </a:r>
            <a:r>
              <a:rPr lang="ru-RU" b="1" dirty="0" err="1" smtClean="0"/>
              <a:t>Войно-Ясенецкому</a:t>
            </a:r>
            <a:r>
              <a:rPr lang="ru-RU" b="1" dirty="0" smtClean="0"/>
              <a:t>.</a:t>
            </a:r>
            <a:endParaRPr lang="ru-RU" b="1" dirty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этот день собрались ученые, работники здравоохранения, представители духовенства из Москвы, Санкт-Петербурга, Архангельска, Томска, Читы и Красноярского края, чтобы отдать дань уважения известному во всем мире хирургу и архипастырю – святителю Луке (В.Ф. </a:t>
            </a:r>
            <a:r>
              <a:rPr lang="ru-RU" b="1" dirty="0" err="1"/>
              <a:t>Войно-Ясенецкому</a:t>
            </a:r>
            <a:r>
              <a:rPr lang="ru-RU" b="1" dirty="0" smtClean="0"/>
              <a:t>)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75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10-13 сентября 2017 </a:t>
            </a:r>
            <a:r>
              <a:rPr lang="ru-RU" sz="2500" b="1" dirty="0" smtClean="0">
                <a:solidFill>
                  <a:srgbClr val="C00000"/>
                </a:solidFill>
              </a:rPr>
              <a:t>г. проходил</a:t>
            </a:r>
            <a:r>
              <a:rPr lang="ru-RU" sz="2500" dirty="0">
                <a:solidFill>
                  <a:srgbClr val="C00000"/>
                </a:solidFill>
              </a:rPr>
              <a:t/>
            </a:r>
            <a:br>
              <a:rPr lang="ru-RU" sz="2500" dirty="0">
                <a:solidFill>
                  <a:srgbClr val="C00000"/>
                </a:solidFill>
              </a:rPr>
            </a:br>
            <a:r>
              <a:rPr lang="en-US" sz="2500" b="1" dirty="0" smtClean="0">
                <a:solidFill>
                  <a:srgbClr val="C00000"/>
                </a:solidFill>
              </a:rPr>
              <a:t>V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>
                <a:solidFill>
                  <a:srgbClr val="C00000"/>
                </a:solidFill>
              </a:rPr>
              <a:t>Международный конгресс по респираторной </a:t>
            </a:r>
            <a:r>
              <a:rPr lang="ru-RU" sz="2500" b="1" dirty="0" smtClean="0">
                <a:solidFill>
                  <a:srgbClr val="C00000"/>
                </a:solidFill>
              </a:rPr>
              <a:t>поддержке</a:t>
            </a:r>
            <a:endParaRPr lang="ru-RU" sz="25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186734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2400" dirty="0" smtClean="0"/>
              <a:t>         </a:t>
            </a:r>
            <a:r>
              <a:rPr lang="ru-RU" sz="2900" b="1" dirty="0" smtClean="0"/>
              <a:t>Целью </a:t>
            </a:r>
            <a:r>
              <a:rPr lang="ru-RU" sz="2900" b="1" dirty="0"/>
              <a:t>Конгресса </a:t>
            </a:r>
            <a:r>
              <a:rPr lang="ru-RU" sz="2900" b="1" dirty="0" smtClean="0"/>
              <a:t>являлось </a:t>
            </a:r>
            <a:r>
              <a:rPr lang="ru-RU" sz="2900" b="1" dirty="0"/>
              <a:t>предоставление практическим врачам (анестезиологам, реаниматологам, хирургам, пульмонологам, неонатологам) международной площадки для обмена опытом последних достижений в области респираторной поддержки, выработки конкретных практических рекомендаций, что позволит улучшить качество лечения больных в </a:t>
            </a:r>
            <a:r>
              <a:rPr lang="ru-RU" sz="2900" b="1" dirty="0" smtClean="0"/>
              <a:t>критическом состоянии</a:t>
            </a:r>
            <a:r>
              <a:rPr lang="ru-RU" sz="2900" b="1" dirty="0"/>
              <a:t>.</a:t>
            </a:r>
            <a:br>
              <a:rPr lang="ru-RU" sz="2900" b="1" dirty="0"/>
            </a:br>
            <a:r>
              <a:rPr lang="ru-RU" sz="2900" b="1" dirty="0" smtClean="0"/>
              <a:t>      Научная </a:t>
            </a:r>
            <a:r>
              <a:rPr lang="ru-RU" sz="2900" b="1" dirty="0"/>
              <a:t>программа </a:t>
            </a:r>
            <a:r>
              <a:rPr lang="ru-RU" sz="2900" b="1" dirty="0" smtClean="0"/>
              <a:t>охватывала </a:t>
            </a:r>
            <a:r>
              <a:rPr lang="ru-RU" sz="2900" b="1" dirty="0"/>
              <a:t>как особенности проведения респираторной поддержки при различных видах острой дыхательной недостаточности, так и фармакологическую коррекцию, </a:t>
            </a:r>
            <a:r>
              <a:rPr lang="ru-RU" sz="2900" b="1" dirty="0" err="1"/>
              <a:t>нутриционную</a:t>
            </a:r>
            <a:r>
              <a:rPr lang="ru-RU" sz="2900" b="1" dirty="0"/>
              <a:t> поддержку в процессе ИВЛ, а также ряд вопросов по интенсивной терапии сепсиса.</a:t>
            </a:r>
            <a:br>
              <a:rPr lang="ru-RU" sz="2900" b="1" dirty="0"/>
            </a:br>
            <a:endParaRPr lang="ru-RU" sz="29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73619"/>
            <a:ext cx="5184576" cy="346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12-13 октября 2017г. с</a:t>
            </a:r>
            <a:r>
              <a:rPr lang="ru-RU" sz="2500" b="1" dirty="0" smtClean="0">
                <a:solidFill>
                  <a:srgbClr val="C00000"/>
                </a:solidFill>
              </a:rPr>
              <a:t>остоялась Научно </a:t>
            </a:r>
            <a:r>
              <a:rPr lang="ru-RU" sz="2500" b="1" dirty="0">
                <a:solidFill>
                  <a:srgbClr val="C00000"/>
                </a:solidFill>
              </a:rPr>
              <a:t>- практическая конференция «Избранные вопросы ревматологии и нефрологии для врачей первичного звена здравоохранения</a:t>
            </a:r>
            <a:r>
              <a:rPr lang="ru-RU" sz="2500" b="1" dirty="0" smtClean="0">
                <a:solidFill>
                  <a:srgbClr val="C00000"/>
                </a:solidFill>
              </a:rPr>
              <a:t>»</a:t>
            </a:r>
            <a:endParaRPr lang="ru-RU" sz="25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77" y="3515097"/>
            <a:ext cx="4973676" cy="331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5097"/>
            <a:ext cx="4966048" cy="330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340768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         </a:t>
            </a:r>
            <a:r>
              <a:rPr lang="ru-RU" b="1" dirty="0" smtClean="0"/>
              <a:t>Отличительной </a:t>
            </a:r>
            <a:r>
              <a:rPr lang="ru-RU" b="1" dirty="0"/>
              <a:t>особенностью конференции является междисциплинарный подход к обсуждаемым проблемам с позиций терапевта, ревматолога, нефролога, невролога. Обеспечение непрерывного медицинского образования и подготовка врачей общей практики и терапевтов нового поколения, обладающих ключевой ролью в своевременной концепции управления ревматических заболеваний.</a:t>
            </a:r>
          </a:p>
        </p:txBody>
      </p:sp>
    </p:spTree>
    <p:extLst>
      <p:ext uri="{BB962C8B-B14F-4D97-AF65-F5344CB8AC3E}">
        <p14:creationId xmlns:p14="http://schemas.microsoft.com/office/powerpoint/2010/main" val="1408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922449"/>
              </p:ext>
            </p:extLst>
          </p:nvPr>
        </p:nvGraphicFramePr>
        <p:xfrm>
          <a:off x="3707904" y="133525"/>
          <a:ext cx="5193404" cy="6660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980936"/>
                <a:gridCol w="963280"/>
                <a:gridCol w="728908"/>
                <a:gridCol w="79208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ФИО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Цитирования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2016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Цитирования</a:t>
                      </a:r>
                      <a:r>
                        <a:rPr lang="ru-RU" sz="1600" baseline="0" smtClean="0"/>
                        <a:t> 2017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</a:t>
                      </a:r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2016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</a:t>
                      </a:r>
                    </a:p>
                    <a:p>
                      <a:pPr algn="ctr"/>
                      <a:r>
                        <a:rPr lang="en-US" sz="1600" dirty="0" smtClean="0"/>
                        <a:t>2017</a:t>
                      </a:r>
                      <a:endParaRPr lang="ru-RU" sz="1600" dirty="0"/>
                    </a:p>
                  </a:txBody>
                  <a:tcPr/>
                </a:tc>
              </a:tr>
              <a:tr h="521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</a:rPr>
                        <a:t>Салмина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А.Б.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1838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2177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19</a:t>
                      </a:r>
                      <a:endParaRPr lang="ru-RU" b="1" dirty="0"/>
                    </a:p>
                  </a:txBody>
                  <a:tcPr/>
                </a:tc>
              </a:tr>
              <a:tr h="521935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</a:rPr>
                        <a:t>Манчук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 В.Т.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1840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</a:t>
                      </a:r>
                      <a:endParaRPr lang="ru-RU" b="1" dirty="0"/>
                    </a:p>
                  </a:txBody>
                  <a:tcPr/>
                </a:tc>
              </a:tr>
              <a:tr h="521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Савченко  А. А.</a:t>
                      </a:r>
                    </a:p>
                    <a:p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1416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1825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</a:t>
                      </a:r>
                      <a:endParaRPr lang="ru-RU" b="1" dirty="0"/>
                    </a:p>
                  </a:txBody>
                  <a:tcPr/>
                </a:tc>
              </a:tr>
              <a:tr h="6340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Петрова М.М.</a:t>
                      </a:r>
                    </a:p>
                    <a:p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1213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</a:t>
                      </a:r>
                      <a:endParaRPr lang="ru-RU" b="1" dirty="0"/>
                    </a:p>
                  </a:txBody>
                  <a:tcPr/>
                </a:tc>
              </a:tr>
              <a:tr h="521935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</a:rPr>
                        <a:t>Гринштейн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Ю.И.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1986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2488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</a:t>
                      </a:r>
                      <a:endParaRPr lang="ru-RU" b="1" dirty="0"/>
                    </a:p>
                  </a:txBody>
                  <a:tcPr/>
                </a:tc>
              </a:tr>
              <a:tr h="52193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Винник Ю.С.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1351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1732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</a:t>
                      </a:r>
                      <a:endParaRPr lang="ru-RU" b="1" dirty="0"/>
                    </a:p>
                  </a:txBody>
                  <a:tcPr/>
                </a:tc>
              </a:tr>
              <a:tr h="6340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Никулина С.Ю. 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969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1231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</a:t>
                      </a:r>
                      <a:endParaRPr lang="ru-RU" b="1" dirty="0"/>
                    </a:p>
                  </a:txBody>
                  <a:tcPr/>
                </a:tc>
              </a:tr>
              <a:tr h="6340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 Артюхов И.П.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795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939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</a:t>
                      </a:r>
                      <a:endParaRPr lang="ru-RU" b="1" dirty="0"/>
                    </a:p>
                  </a:txBody>
                  <a:tcPr/>
                </a:tc>
              </a:tr>
              <a:tr h="6340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Шнайдер  Н.А.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1598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1856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</a:tr>
              <a:tr h="6340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 Николаев  В.Г.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1458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1697</a:t>
                      </a:r>
                      <a:endParaRPr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768475"/>
              </p:ext>
            </p:extLst>
          </p:nvPr>
        </p:nvGraphicFramePr>
        <p:xfrm>
          <a:off x="107505" y="2403004"/>
          <a:ext cx="3508113" cy="4122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2094"/>
                <a:gridCol w="970330"/>
                <a:gridCol w="895689"/>
              </a:tblGrid>
              <a:tr h="88989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КрасГМУ</a:t>
                      </a:r>
                      <a:endParaRPr lang="ru-RU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6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Количество: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2016</a:t>
                      </a:r>
                      <a:endParaRPr lang="ru-RU" sz="20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2000" b="1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6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Публикаций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12849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14148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6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Цитирований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27906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36449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2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Индекс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Хирша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651242"/>
            <a:ext cx="233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</a:t>
            </a:r>
            <a:r>
              <a:rPr lang="ru-RU" sz="2800" b="1" dirty="0" smtClean="0">
                <a:solidFill>
                  <a:srgbClr val="FF0000"/>
                </a:solidFill>
              </a:rPr>
              <a:t>РИНЦ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3"/>
            <a:ext cx="557749" cy="936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9" y="1487984"/>
            <a:ext cx="2877564" cy="6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7" y="116632"/>
            <a:ext cx="8856985" cy="130100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20 октября </a:t>
            </a:r>
            <a:r>
              <a:rPr lang="ru-RU" sz="2000" b="1" dirty="0" smtClean="0">
                <a:solidFill>
                  <a:srgbClr val="C00000"/>
                </a:solidFill>
              </a:rPr>
              <a:t>2017г. </a:t>
            </a:r>
            <a:r>
              <a:rPr lang="ru-RU" sz="2000" b="1" dirty="0">
                <a:solidFill>
                  <a:srgbClr val="C00000"/>
                </a:solidFill>
              </a:rPr>
              <a:t>с</a:t>
            </a:r>
            <a:r>
              <a:rPr lang="ru-RU" sz="2000" b="1" dirty="0" smtClean="0">
                <a:solidFill>
                  <a:srgbClr val="C00000"/>
                </a:solidFill>
              </a:rPr>
              <a:t>остоялась Региональная </a:t>
            </a:r>
            <a:r>
              <a:rPr lang="ru-RU" sz="2000" b="1" dirty="0">
                <a:solidFill>
                  <a:srgbClr val="C00000"/>
                </a:solidFill>
              </a:rPr>
              <a:t>конференция </a:t>
            </a:r>
            <a:r>
              <a:rPr lang="ru-RU" sz="2000" b="1" dirty="0" err="1">
                <a:solidFill>
                  <a:srgbClr val="C00000"/>
                </a:solidFill>
              </a:rPr>
              <a:t>дерматовенерологов</a:t>
            </a:r>
            <a:r>
              <a:rPr lang="ru-RU" sz="2000" b="1" dirty="0">
                <a:solidFill>
                  <a:srgbClr val="C00000"/>
                </a:solidFill>
              </a:rPr>
              <a:t> и косметологов  «Актуальные вопросы </a:t>
            </a:r>
            <a:r>
              <a:rPr lang="ru-RU" sz="2000" b="1" dirty="0" err="1">
                <a:solidFill>
                  <a:srgbClr val="C00000"/>
                </a:solidFill>
              </a:rPr>
              <a:t>дерматовенерологии</a:t>
            </a:r>
            <a:r>
              <a:rPr lang="ru-RU" sz="2000" b="1" dirty="0">
                <a:solidFill>
                  <a:srgbClr val="C00000"/>
                </a:solidFill>
              </a:rPr>
              <a:t> и косметологии», посвященной 75-летию образования Красноярского государственного медицинского университета им. проф. В.Ф. </a:t>
            </a:r>
            <a:r>
              <a:rPr lang="ru-RU" sz="2000" b="1" dirty="0" err="1" smtClean="0">
                <a:solidFill>
                  <a:srgbClr val="C00000"/>
                </a:solidFill>
              </a:rPr>
              <a:t>Войно-Ясенецкого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645024"/>
            <a:ext cx="442959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556793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b="1" dirty="0" smtClean="0"/>
              <a:t>В </a:t>
            </a:r>
            <a:r>
              <a:rPr lang="ru-RU" b="1" dirty="0"/>
              <a:t>рамках </a:t>
            </a:r>
            <a:r>
              <a:rPr lang="ru-RU" b="1" dirty="0" smtClean="0"/>
              <a:t>конференции </a:t>
            </a:r>
            <a:r>
              <a:rPr lang="ru-RU" b="1" dirty="0"/>
              <a:t>прошли секторальные мероприятия по различным научным направлениям </a:t>
            </a:r>
            <a:r>
              <a:rPr lang="ru-RU" b="1" dirty="0" smtClean="0"/>
              <a:t>дерматологии, репродуктивному здоровью </a:t>
            </a:r>
            <a:r>
              <a:rPr lang="ru-RU" b="1" dirty="0"/>
              <a:t>и новым технологиям в косметологии, </a:t>
            </a:r>
            <a:r>
              <a:rPr lang="ru-RU" b="1" dirty="0" smtClean="0"/>
              <a:t>эстетической  </a:t>
            </a:r>
            <a:r>
              <a:rPr lang="ru-RU" b="1" dirty="0"/>
              <a:t>и </a:t>
            </a:r>
            <a:r>
              <a:rPr lang="ru-RU" b="1" dirty="0" err="1"/>
              <a:t>антивозрастной</a:t>
            </a:r>
            <a:r>
              <a:rPr lang="ru-RU" b="1" dirty="0"/>
              <a:t> медицине. Параллельно работала выставка фармацевтических компаний, компаний-производителей тест-систем, а также медицинского и лабораторного оборудования.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4316"/>
            <a:ext cx="4536504" cy="302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7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274638"/>
            <a:ext cx="8856227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Четвертая Всероссийская конференция с международным участием «Междисциплинарные вопросы пульмонологии, оториноларингологии, аллергологии» посвященная 75-летию Красноярского государственного медицинского университета им. проф. В.Ф. </a:t>
            </a:r>
            <a:r>
              <a:rPr lang="ru-RU" sz="1800" b="1" dirty="0" err="1">
                <a:solidFill>
                  <a:srgbClr val="C00000"/>
                </a:solidFill>
              </a:rPr>
              <a:t>Войно-Ясенецкого</a:t>
            </a:r>
            <a:r>
              <a:rPr lang="ru-RU" sz="1800" b="1" dirty="0">
                <a:solidFill>
                  <a:srgbClr val="C00000"/>
                </a:solidFill>
              </a:rPr>
              <a:t> и 50-летию легочно-</a:t>
            </a:r>
            <a:r>
              <a:rPr lang="ru-RU" sz="1800" b="1" dirty="0" err="1">
                <a:solidFill>
                  <a:srgbClr val="C00000"/>
                </a:solidFill>
              </a:rPr>
              <a:t>аллергологического</a:t>
            </a:r>
            <a:r>
              <a:rPr lang="ru-RU" sz="1800" b="1" dirty="0">
                <a:solidFill>
                  <a:srgbClr val="C00000"/>
                </a:solidFill>
              </a:rPr>
              <a:t> центра КГБУЗ «Краевая клиническая больница» </a:t>
            </a:r>
            <a:r>
              <a:rPr lang="ru-RU" sz="1800" b="1" dirty="0" smtClean="0">
                <a:solidFill>
                  <a:srgbClr val="C00000"/>
                </a:solidFill>
              </a:rPr>
              <a:t>16-17.11.2017г</a:t>
            </a:r>
            <a:r>
              <a:rPr lang="ru-RU" sz="1800" b="1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1028" name="Picture 4" descr="http://krasgmu.ru/sys/images/photo/81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65" y="1916832"/>
            <a:ext cx="311956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rasgmu.ru/sys/images/photo/81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45376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628800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b="1" dirty="0" smtClean="0"/>
              <a:t>Мероприятие </a:t>
            </a:r>
            <a:r>
              <a:rPr lang="ru-RU" b="1" dirty="0"/>
              <a:t>является значимым событием в жизни медицинского сообщества Сибирского федерального округа и важной частью профессиональной подготовки специалистов в области пульмонологии, аллергологии и оториноларингологии, в том числе специалистов первичного звена.</a:t>
            </a:r>
          </a:p>
        </p:txBody>
      </p:sp>
    </p:spTree>
    <p:extLst>
      <p:ext uri="{BB962C8B-B14F-4D97-AF65-F5344CB8AC3E}">
        <p14:creationId xmlns:p14="http://schemas.microsoft.com/office/powerpoint/2010/main" val="25479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606425"/>
            <a:ext cx="8712968" cy="5873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4000" b="1" dirty="0" smtClean="0">
                <a:solidFill>
                  <a:srgbClr val="C00000"/>
                </a:solidFill>
                <a:effectLst/>
              </a:rPr>
              <a:t>Что делать для продвижения вперед?</a:t>
            </a:r>
          </a:p>
        </p:txBody>
      </p:sp>
      <p:pic>
        <p:nvPicPr>
          <p:cNvPr id="152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651000"/>
            <a:ext cx="54292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5C00"/>
                  </a:outerShdw>
                </a:effectLst>
              </a14:hiddenEffects>
            </a:ext>
          </a:extLst>
        </p:spPr>
      </p:pic>
      <p:pic>
        <p:nvPicPr>
          <p:cNvPr id="152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628775"/>
            <a:ext cx="309721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5C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256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"/>
            <a:ext cx="9144000" cy="607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703"/>
            <a:ext cx="9144000" cy="6078887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3" y="576703"/>
            <a:ext cx="250507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87" y="1416532"/>
            <a:ext cx="299878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65" y="858446"/>
            <a:ext cx="294481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01" y="472936"/>
            <a:ext cx="23844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73" y="853310"/>
            <a:ext cx="299878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89" y="5392022"/>
            <a:ext cx="2191951" cy="146029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2022"/>
            <a:ext cx="961655" cy="144288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99" y="5363108"/>
            <a:ext cx="2008958" cy="15064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18" y="5363108"/>
            <a:ext cx="1089652" cy="145646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721" y="5363108"/>
            <a:ext cx="903164" cy="150643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Объект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38" y="5376007"/>
            <a:ext cx="1967055" cy="14589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48643" y="336573"/>
            <a:ext cx="75362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ОТКРЫТЫЙ ИНТЕЛЛЕКТУАЛЬНЫЙ </a:t>
            </a:r>
          </a:p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ЦИФРОВОЙ УНИВЕРСИТЕТ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78" y="858446"/>
            <a:ext cx="385921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3042"/>
            <a:ext cx="2595741" cy="260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2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ubirimagen.infojardin.com/subiendo/images/rgh1297198992f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540407" y="3356992"/>
            <a:ext cx="4572000" cy="330403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10" descr="http://photo.allinform.by/files/6/jobs46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7029" r="7584"/>
          <a:stretch/>
        </p:blipFill>
        <p:spPr bwMode="auto">
          <a:xfrm>
            <a:off x="210674" y="980728"/>
            <a:ext cx="4329733" cy="309491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532" name="Freeform 2"/>
          <p:cNvSpPr>
            <a:spLocks noEditPoints="1"/>
          </p:cNvSpPr>
          <p:nvPr/>
        </p:nvSpPr>
        <p:spPr bwMode="gray">
          <a:xfrm rot="-645533">
            <a:off x="2355850" y="2905125"/>
            <a:ext cx="3132138" cy="2781300"/>
          </a:xfrm>
          <a:custGeom>
            <a:avLst/>
            <a:gdLst>
              <a:gd name="T0" fmla="*/ 2147483646 w 2820"/>
              <a:gd name="T1" fmla="*/ 2147483646 h 2912"/>
              <a:gd name="T2" fmla="*/ 2147483646 w 2820"/>
              <a:gd name="T3" fmla="*/ 2147483646 h 2912"/>
              <a:gd name="T4" fmla="*/ 2147483646 w 2820"/>
              <a:gd name="T5" fmla="*/ 2147483646 h 2912"/>
              <a:gd name="T6" fmla="*/ 2147483646 w 2820"/>
              <a:gd name="T7" fmla="*/ 2147483646 h 2912"/>
              <a:gd name="T8" fmla="*/ 2147483646 w 2820"/>
              <a:gd name="T9" fmla="*/ 2147483646 h 2912"/>
              <a:gd name="T10" fmla="*/ 2147483646 w 2820"/>
              <a:gd name="T11" fmla="*/ 2147483646 h 2912"/>
              <a:gd name="T12" fmla="*/ 2147483646 w 2820"/>
              <a:gd name="T13" fmla="*/ 2147483646 h 2912"/>
              <a:gd name="T14" fmla="*/ 2147483646 w 2820"/>
              <a:gd name="T15" fmla="*/ 2147483646 h 2912"/>
              <a:gd name="T16" fmla="*/ 0 w 2820"/>
              <a:gd name="T17" fmla="*/ 2147483646 h 2912"/>
              <a:gd name="T18" fmla="*/ 2147483646 w 2820"/>
              <a:gd name="T19" fmla="*/ 2147483646 h 2912"/>
              <a:gd name="T20" fmla="*/ 2147483646 w 2820"/>
              <a:gd name="T21" fmla="*/ 2147483646 h 2912"/>
              <a:gd name="T22" fmla="*/ 2147483646 w 2820"/>
              <a:gd name="T23" fmla="*/ 2147483646 h 2912"/>
              <a:gd name="T24" fmla="*/ 2147483646 w 2820"/>
              <a:gd name="T25" fmla="*/ 2147483646 h 2912"/>
              <a:gd name="T26" fmla="*/ 2147483646 w 2820"/>
              <a:gd name="T27" fmla="*/ 2147483646 h 2912"/>
              <a:gd name="T28" fmla="*/ 2147483646 w 2820"/>
              <a:gd name="T29" fmla="*/ 2147483646 h 2912"/>
              <a:gd name="T30" fmla="*/ 2147483646 w 2820"/>
              <a:gd name="T31" fmla="*/ 2147483646 h 2912"/>
              <a:gd name="T32" fmla="*/ 2147483646 w 2820"/>
              <a:gd name="T33" fmla="*/ 2147483646 h 2912"/>
              <a:gd name="T34" fmla="*/ 2147483646 w 2820"/>
              <a:gd name="T35" fmla="*/ 2147483646 h 2912"/>
              <a:gd name="T36" fmla="*/ 2147483646 w 2820"/>
              <a:gd name="T37" fmla="*/ 2147483646 h 2912"/>
              <a:gd name="T38" fmla="*/ 2147483646 w 2820"/>
              <a:gd name="T39" fmla="*/ 2147483646 h 2912"/>
              <a:gd name="T40" fmla="*/ 2147483646 w 2820"/>
              <a:gd name="T41" fmla="*/ 2147483646 h 2912"/>
              <a:gd name="T42" fmla="*/ 2147483646 w 2820"/>
              <a:gd name="T43" fmla="*/ 2147483646 h 2912"/>
              <a:gd name="T44" fmla="*/ 2147483646 w 2820"/>
              <a:gd name="T45" fmla="*/ 2147483646 h 2912"/>
              <a:gd name="T46" fmla="*/ 2147483646 w 2820"/>
              <a:gd name="T47" fmla="*/ 2147483646 h 2912"/>
              <a:gd name="T48" fmla="*/ 2147483646 w 2820"/>
              <a:gd name="T49" fmla="*/ 2147483646 h 2912"/>
              <a:gd name="T50" fmla="*/ 2147483646 w 2820"/>
              <a:gd name="T51" fmla="*/ 2147483646 h 2912"/>
              <a:gd name="T52" fmla="*/ 2147483646 w 2820"/>
              <a:gd name="T53" fmla="*/ 2147483646 h 2912"/>
              <a:gd name="T54" fmla="*/ 2147483646 w 2820"/>
              <a:gd name="T55" fmla="*/ 2147483646 h 2912"/>
              <a:gd name="T56" fmla="*/ 2147483646 w 2820"/>
              <a:gd name="T57" fmla="*/ 2147483646 h 2912"/>
              <a:gd name="T58" fmla="*/ 2147483646 w 2820"/>
              <a:gd name="T59" fmla="*/ 2147483646 h 2912"/>
              <a:gd name="T60" fmla="*/ 2147483646 w 2820"/>
              <a:gd name="T61" fmla="*/ 2147483646 h 2912"/>
              <a:gd name="T62" fmla="*/ 2147483646 w 2820"/>
              <a:gd name="T63" fmla="*/ 2147483646 h 2912"/>
              <a:gd name="T64" fmla="*/ 2147483646 w 2820"/>
              <a:gd name="T65" fmla="*/ 2147483646 h 2912"/>
              <a:gd name="T66" fmla="*/ 2147483646 w 2820"/>
              <a:gd name="T67" fmla="*/ 2147483646 h 2912"/>
              <a:gd name="T68" fmla="*/ 2147483646 w 2820"/>
              <a:gd name="T69" fmla="*/ 2147483646 h 2912"/>
              <a:gd name="T70" fmla="*/ 2147483646 w 2820"/>
              <a:gd name="T71" fmla="*/ 2147483646 h 2912"/>
              <a:gd name="T72" fmla="*/ 2147483646 w 2820"/>
              <a:gd name="T73" fmla="*/ 2147483646 h 2912"/>
              <a:gd name="T74" fmla="*/ 2147483646 w 2820"/>
              <a:gd name="T75" fmla="*/ 2147483646 h 2912"/>
              <a:gd name="T76" fmla="*/ 2147483646 w 2820"/>
              <a:gd name="T77" fmla="*/ 2147483646 h 2912"/>
              <a:gd name="T78" fmla="*/ 2147483646 w 2820"/>
              <a:gd name="T79" fmla="*/ 2147483646 h 2912"/>
              <a:gd name="T80" fmla="*/ 2147483646 w 2820"/>
              <a:gd name="T81" fmla="*/ 2147483646 h 2912"/>
              <a:gd name="T82" fmla="*/ 2147483646 w 2820"/>
              <a:gd name="T83" fmla="*/ 2147483646 h 2912"/>
              <a:gd name="T84" fmla="*/ 2147483646 w 2820"/>
              <a:gd name="T85" fmla="*/ 2147483646 h 2912"/>
              <a:gd name="T86" fmla="*/ 2147483646 w 2820"/>
              <a:gd name="T87" fmla="*/ 2147483646 h 2912"/>
              <a:gd name="T88" fmla="*/ 2147483646 w 2820"/>
              <a:gd name="T89" fmla="*/ 2147483646 h 2912"/>
              <a:gd name="T90" fmla="*/ 2147483646 w 2820"/>
              <a:gd name="T91" fmla="*/ 0 h 2912"/>
              <a:gd name="T92" fmla="*/ 2147483646 w 2820"/>
              <a:gd name="T93" fmla="*/ 2147483646 h 2912"/>
              <a:gd name="T94" fmla="*/ 2147483646 w 2820"/>
              <a:gd name="T95" fmla="*/ 2147483646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>
              <a:rot lat="1500000" lon="20099966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  <a:contourClr>
              <a:srgbClr val="CC9900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2533" name="Freeform 3"/>
          <p:cNvSpPr>
            <a:spLocks noEditPoints="1"/>
          </p:cNvSpPr>
          <p:nvPr/>
        </p:nvSpPr>
        <p:spPr bwMode="gray">
          <a:xfrm rot="10552877">
            <a:off x="3511550" y="1816100"/>
            <a:ext cx="3314700" cy="2692400"/>
          </a:xfrm>
          <a:custGeom>
            <a:avLst/>
            <a:gdLst>
              <a:gd name="T0" fmla="*/ 2147483646 w 2820"/>
              <a:gd name="T1" fmla="*/ 2147483646 h 2912"/>
              <a:gd name="T2" fmla="*/ 2147483646 w 2820"/>
              <a:gd name="T3" fmla="*/ 2147483646 h 2912"/>
              <a:gd name="T4" fmla="*/ 2147483646 w 2820"/>
              <a:gd name="T5" fmla="*/ 2147483646 h 2912"/>
              <a:gd name="T6" fmla="*/ 2147483646 w 2820"/>
              <a:gd name="T7" fmla="*/ 2147483646 h 2912"/>
              <a:gd name="T8" fmla="*/ 2147483646 w 2820"/>
              <a:gd name="T9" fmla="*/ 2147483646 h 2912"/>
              <a:gd name="T10" fmla="*/ 2147483646 w 2820"/>
              <a:gd name="T11" fmla="*/ 2147483646 h 2912"/>
              <a:gd name="T12" fmla="*/ 2147483646 w 2820"/>
              <a:gd name="T13" fmla="*/ 2147483646 h 2912"/>
              <a:gd name="T14" fmla="*/ 2147483646 w 2820"/>
              <a:gd name="T15" fmla="*/ 2147483646 h 2912"/>
              <a:gd name="T16" fmla="*/ 0 w 2820"/>
              <a:gd name="T17" fmla="*/ 2147483646 h 2912"/>
              <a:gd name="T18" fmla="*/ 2147483646 w 2820"/>
              <a:gd name="T19" fmla="*/ 2147483646 h 2912"/>
              <a:gd name="T20" fmla="*/ 2147483646 w 2820"/>
              <a:gd name="T21" fmla="*/ 2147483646 h 2912"/>
              <a:gd name="T22" fmla="*/ 2147483646 w 2820"/>
              <a:gd name="T23" fmla="*/ 2147483646 h 2912"/>
              <a:gd name="T24" fmla="*/ 2147483646 w 2820"/>
              <a:gd name="T25" fmla="*/ 2147483646 h 2912"/>
              <a:gd name="T26" fmla="*/ 2147483646 w 2820"/>
              <a:gd name="T27" fmla="*/ 2147483646 h 2912"/>
              <a:gd name="T28" fmla="*/ 2147483646 w 2820"/>
              <a:gd name="T29" fmla="*/ 2147483646 h 2912"/>
              <a:gd name="T30" fmla="*/ 2147483646 w 2820"/>
              <a:gd name="T31" fmla="*/ 2147483646 h 2912"/>
              <a:gd name="T32" fmla="*/ 2147483646 w 2820"/>
              <a:gd name="T33" fmla="*/ 2147483646 h 2912"/>
              <a:gd name="T34" fmla="*/ 2147483646 w 2820"/>
              <a:gd name="T35" fmla="*/ 2147483646 h 2912"/>
              <a:gd name="T36" fmla="*/ 2147483646 w 2820"/>
              <a:gd name="T37" fmla="*/ 2147483646 h 2912"/>
              <a:gd name="T38" fmla="*/ 2147483646 w 2820"/>
              <a:gd name="T39" fmla="*/ 2147483646 h 2912"/>
              <a:gd name="T40" fmla="*/ 2147483646 w 2820"/>
              <a:gd name="T41" fmla="*/ 2147483646 h 2912"/>
              <a:gd name="T42" fmla="*/ 2147483646 w 2820"/>
              <a:gd name="T43" fmla="*/ 2147483646 h 2912"/>
              <a:gd name="T44" fmla="*/ 2147483646 w 2820"/>
              <a:gd name="T45" fmla="*/ 2147483646 h 2912"/>
              <a:gd name="T46" fmla="*/ 2147483646 w 2820"/>
              <a:gd name="T47" fmla="*/ 2147483646 h 2912"/>
              <a:gd name="T48" fmla="*/ 2147483646 w 2820"/>
              <a:gd name="T49" fmla="*/ 2147483646 h 2912"/>
              <a:gd name="T50" fmla="*/ 2147483646 w 2820"/>
              <a:gd name="T51" fmla="*/ 2147483646 h 2912"/>
              <a:gd name="T52" fmla="*/ 2147483646 w 2820"/>
              <a:gd name="T53" fmla="*/ 2147483646 h 2912"/>
              <a:gd name="T54" fmla="*/ 2147483646 w 2820"/>
              <a:gd name="T55" fmla="*/ 2147483646 h 2912"/>
              <a:gd name="T56" fmla="*/ 2147483646 w 2820"/>
              <a:gd name="T57" fmla="*/ 2147483646 h 2912"/>
              <a:gd name="T58" fmla="*/ 2147483646 w 2820"/>
              <a:gd name="T59" fmla="*/ 2147483646 h 2912"/>
              <a:gd name="T60" fmla="*/ 2147483646 w 2820"/>
              <a:gd name="T61" fmla="*/ 2147483646 h 2912"/>
              <a:gd name="T62" fmla="*/ 2147483646 w 2820"/>
              <a:gd name="T63" fmla="*/ 2147483646 h 2912"/>
              <a:gd name="T64" fmla="*/ 2147483646 w 2820"/>
              <a:gd name="T65" fmla="*/ 2147483646 h 2912"/>
              <a:gd name="T66" fmla="*/ 2147483646 w 2820"/>
              <a:gd name="T67" fmla="*/ 2147483646 h 2912"/>
              <a:gd name="T68" fmla="*/ 2147483646 w 2820"/>
              <a:gd name="T69" fmla="*/ 2147483646 h 2912"/>
              <a:gd name="T70" fmla="*/ 2147483646 w 2820"/>
              <a:gd name="T71" fmla="*/ 2147483646 h 2912"/>
              <a:gd name="T72" fmla="*/ 2147483646 w 2820"/>
              <a:gd name="T73" fmla="*/ 2147483646 h 2912"/>
              <a:gd name="T74" fmla="*/ 2147483646 w 2820"/>
              <a:gd name="T75" fmla="*/ 2147483646 h 2912"/>
              <a:gd name="T76" fmla="*/ 2147483646 w 2820"/>
              <a:gd name="T77" fmla="*/ 2147483646 h 2912"/>
              <a:gd name="T78" fmla="*/ 2147483646 w 2820"/>
              <a:gd name="T79" fmla="*/ 2147483646 h 2912"/>
              <a:gd name="T80" fmla="*/ 2147483646 w 2820"/>
              <a:gd name="T81" fmla="*/ 2147483646 h 2912"/>
              <a:gd name="T82" fmla="*/ 2147483646 w 2820"/>
              <a:gd name="T83" fmla="*/ 2147483646 h 2912"/>
              <a:gd name="T84" fmla="*/ 2147483646 w 2820"/>
              <a:gd name="T85" fmla="*/ 2147483646 h 2912"/>
              <a:gd name="T86" fmla="*/ 2147483646 w 2820"/>
              <a:gd name="T87" fmla="*/ 2147483646 h 2912"/>
              <a:gd name="T88" fmla="*/ 2147483646 w 2820"/>
              <a:gd name="T89" fmla="*/ 2147483646 h 2912"/>
              <a:gd name="T90" fmla="*/ 2147483646 w 2820"/>
              <a:gd name="T91" fmla="*/ 0 h 2912"/>
              <a:gd name="T92" fmla="*/ 2147483646 w 2820"/>
              <a:gd name="T93" fmla="*/ 2147483646 h 2912"/>
              <a:gd name="T94" fmla="*/ 2147483646 w 2820"/>
              <a:gd name="T95" fmla="*/ 2147483646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4996E3"/>
              </a:gs>
              <a:gs pos="50000">
                <a:srgbClr val="AFCEF7"/>
              </a:gs>
              <a:gs pos="100000">
                <a:srgbClr val="4996E3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>
              <a:rot lat="1500000" lon="20099966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4996E3"/>
            </a:extrusionClr>
            <a:contourClr>
              <a:srgbClr val="4996E3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4878388" y="981075"/>
            <a:ext cx="39608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формулирование проблемы</a:t>
            </a:r>
            <a:endParaRPr lang="en-US" altLang="ru-RU" b="1">
              <a:latin typeface="Verdana" panose="020B0604030504040204" pitchFamily="34" charset="0"/>
            </a:endParaRP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85763" y="5205413"/>
            <a:ext cx="4391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panose="020B0604020202020204" pitchFamily="34" charset="0"/>
              </a:rPr>
              <a:t>самостоятельное создание способов решения проблем</a:t>
            </a:r>
            <a:endParaRPr lang="en-US" altLang="ru-RU" b="1">
              <a:latin typeface="Verdana" panose="020B0604030504040204" pitchFamily="34" charset="0"/>
            </a:endParaRPr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13" y="188913"/>
            <a:ext cx="8497887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2800" b="1" dirty="0" smtClean="0">
                <a:solidFill>
                  <a:srgbClr val="C00000"/>
                </a:solidFill>
                <a:latin typeface="Palatino Linotype" pitchFamily="18" charset="0"/>
              </a:rPr>
              <a:t>НАУЧНАЯ РАБОТА</a:t>
            </a:r>
            <a:r>
              <a:rPr sz="3200" b="1" dirty="0" smtClean="0">
                <a:solidFill>
                  <a:srgbClr val="C00000"/>
                </a:solidFill>
                <a:latin typeface="Palatino Linotype" pitchFamily="18" charset="0"/>
              </a:rPr>
              <a:t/>
            </a:r>
            <a:br>
              <a:rPr sz="32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sz="2000" b="1" dirty="0" smtClean="0">
                <a:solidFill>
                  <a:srgbClr val="0070C0"/>
                </a:solidFill>
                <a:latin typeface="Palatino Linotype" pitchFamily="18" charset="0"/>
              </a:rPr>
              <a:t>ПОСТАНОВКА И РЕШЕНИЕ ПРОБЛЕМ</a:t>
            </a:r>
          </a:p>
        </p:txBody>
      </p:sp>
    </p:spTree>
    <p:extLst>
      <p:ext uri="{BB962C8B-B14F-4D97-AF65-F5344CB8AC3E}">
        <p14:creationId xmlns:p14="http://schemas.microsoft.com/office/powerpoint/2010/main" val="16551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N232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3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116632"/>
            <a:ext cx="9144000" cy="6858000"/>
          </a:xfrm>
          <a:noFill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79388" y="0"/>
            <a:ext cx="9180512" cy="83317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prstShdw prst="shdw17" dist="17961" dir="135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bg2"/>
                </a:solidFill>
                <a:latin typeface="Arial" panose="020B0604020202020204" pitchFamily="34" charset="0"/>
              </a:rPr>
              <a:t>Количество учебно-методических разработок в 10 раз превышает количество научных публикаций</a:t>
            </a:r>
            <a:endParaRPr lang="ru-RU" altLang="ru-RU" sz="24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1979712" y="3134079"/>
            <a:ext cx="3384376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 smtClean="0">
                <a:solidFill>
                  <a:srgbClr val="FFFF00"/>
                </a:solidFill>
                <a:latin typeface="Arial" panose="020B0604020202020204" pitchFamily="34" charset="0"/>
              </a:rPr>
              <a:t>Научно-исследовательская работа</a:t>
            </a:r>
            <a:endParaRPr lang="ru-RU" sz="1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4499992" y="833178"/>
            <a:ext cx="3339760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800" dirty="0" smtClean="0">
                <a:solidFill>
                  <a:srgbClr val="FFFF00"/>
                </a:solidFill>
                <a:latin typeface="Arial" panose="020B0604020202020204" pitchFamily="34" charset="0"/>
              </a:rPr>
              <a:t>Учебно-методическая работа</a:t>
            </a:r>
            <a:endParaRPr lang="ru-RU" sz="1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«Бурлаки на Енисее» </a:t>
            </a:r>
            <a:r>
              <a:rPr lang="ru-RU" sz="3100" b="1" dirty="0" smtClean="0">
                <a:solidFill>
                  <a:srgbClr val="C00000"/>
                </a:solidFill>
              </a:rPr>
              <a:t>(почти по И. Репину)</a:t>
            </a:r>
            <a:endParaRPr lang="ru-RU" sz="31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60212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31" y="3722789"/>
            <a:ext cx="520853" cy="694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2" y="3898191"/>
            <a:ext cx="536909" cy="715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25661"/>
            <a:ext cx="432048" cy="626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90" y="3381980"/>
            <a:ext cx="473255" cy="6310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95" y="4038896"/>
            <a:ext cx="491879" cy="655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43" y="3653334"/>
            <a:ext cx="459295" cy="6705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6" y="3898191"/>
            <a:ext cx="400071" cy="5334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3725661"/>
            <a:ext cx="491880" cy="6558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34" y="3722789"/>
            <a:ext cx="444854" cy="5931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70" y="3381980"/>
            <a:ext cx="554287" cy="739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40" y="3338315"/>
            <a:ext cx="553819" cy="7005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0" y="2920393"/>
            <a:ext cx="601046" cy="8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Ведь путь мы выбрали сами…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3" descr="goods_355[1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0315"/>
            <a:ext cx="4186808" cy="4254949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7638"/>
            <a:ext cx="3955578" cy="43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3600400" cy="4800533"/>
          </a:xfrm>
          <a:ln w="38100">
            <a:solidFill>
              <a:schemeClr val="bg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9" r="10666" b="5203"/>
          <a:stretch/>
        </p:blipFill>
        <p:spPr>
          <a:xfrm rot="5400000">
            <a:off x="4647243" y="1409541"/>
            <a:ext cx="4890073" cy="3312368"/>
          </a:xfrm>
          <a:ln w="38100">
            <a:solidFill>
              <a:schemeClr val="bg1"/>
            </a:solidFill>
          </a:ln>
        </p:spPr>
      </p:pic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26" y="980728"/>
            <a:ext cx="2623056" cy="1872208"/>
          </a:xfrm>
          <a:prstGeom prst="rect">
            <a:avLst/>
          </a:prstGeom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368800" y="609600"/>
            <a:ext cx="4595813" cy="1143000"/>
          </a:xfrm>
          <a:noFill/>
        </p:spPr>
        <p:txBody>
          <a:bodyPr/>
          <a:lstStyle/>
          <a:p>
            <a:r>
              <a:rPr smtClean="0">
                <a:solidFill>
                  <a:srgbClr val="0000FF"/>
                </a:solidFill>
              </a:rPr>
              <a:t>Коко Шанель</a:t>
            </a:r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4365625"/>
            <a:ext cx="3529013" cy="1730375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sz="2400" b="1" smtClean="0">
                <a:solidFill>
                  <a:srgbClr val="C00000"/>
                </a:solidFill>
              </a:rPr>
              <a:t>    </a:t>
            </a:r>
            <a:r>
              <a:rPr sz="1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никогда не сумеете решить возникшую проблему, если сохраните то же мышление и тот же подход, который привел вас к этой проблеме </a:t>
            </a:r>
            <a:endParaRPr lang="en-US" sz="1800" b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6" name="Picture 4" descr="1-we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557338"/>
            <a:ext cx="3852863" cy="2684462"/>
          </a:xfrm>
        </p:spPr>
      </p:pic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4643438" y="4581525"/>
            <a:ext cx="4392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0000FF"/>
                </a:solidFill>
                <a:latin typeface="Arial" panose="020B0604020202020204" pitchFamily="34" charset="0"/>
              </a:rPr>
              <a:t>Если Вы хотите иметь то, что никогда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0000FF"/>
                </a:solidFill>
                <a:latin typeface="Arial" panose="020B0604020202020204" pitchFamily="34" charset="0"/>
              </a:rPr>
              <a:t>Не имели, вам придется делать то,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800" b="1">
                <a:solidFill>
                  <a:srgbClr val="0000FF"/>
                </a:solidFill>
                <a:latin typeface="Arial" panose="020B0604020202020204" pitchFamily="34" charset="0"/>
              </a:rPr>
              <a:t>что никогда не делали</a:t>
            </a:r>
          </a:p>
        </p:txBody>
      </p:sp>
      <p:pic>
        <p:nvPicPr>
          <p:cNvPr id="5427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57338"/>
            <a:ext cx="457517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8000" y="879475"/>
            <a:ext cx="38925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C00000"/>
                </a:solidFill>
                <a:latin typeface="+mj-lt"/>
              </a:rPr>
              <a:t>Альберт Эйнштейн</a:t>
            </a:r>
          </a:p>
        </p:txBody>
      </p:sp>
    </p:spTree>
    <p:extLst>
      <p:ext uri="{BB962C8B-B14F-4D97-AF65-F5344CB8AC3E}">
        <p14:creationId xmlns:p14="http://schemas.microsoft.com/office/powerpoint/2010/main" val="1999036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3"/>
            <a:ext cx="600653" cy="1008112"/>
          </a:xfrm>
        </p:spPr>
      </p:pic>
      <p:sp>
        <p:nvSpPr>
          <p:cNvPr id="6" name="Прямоугольник 5"/>
          <p:cNvSpPr/>
          <p:nvPr/>
        </p:nvSpPr>
        <p:spPr>
          <a:xfrm>
            <a:off x="469379" y="5013176"/>
            <a:ext cx="7532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b="1" dirty="0" smtClean="0"/>
          </a:p>
          <a:p>
            <a:pPr algn="just"/>
            <a:endParaRPr lang="ru-RU" sz="2200" b="1" dirty="0" smtClean="0"/>
          </a:p>
          <a:p>
            <a:pPr algn="just"/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206302"/>
              </p:ext>
            </p:extLst>
          </p:nvPr>
        </p:nvGraphicFramePr>
        <p:xfrm>
          <a:off x="3851920" y="404664"/>
          <a:ext cx="4896546" cy="6111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936104"/>
                <a:gridCol w="864096"/>
                <a:gridCol w="720080"/>
                <a:gridCol w="648074"/>
              </a:tblGrid>
              <a:tr h="6164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Цитирования</a:t>
                      </a:r>
                    </a:p>
                    <a:p>
                      <a:pPr algn="ctr"/>
                      <a:r>
                        <a:rPr lang="ru-RU" sz="1400" dirty="0" smtClean="0"/>
                        <a:t>2016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Цитирования</a:t>
                      </a:r>
                    </a:p>
                    <a:p>
                      <a:pPr algn="ctr"/>
                      <a:r>
                        <a:rPr lang="ru-RU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</a:t>
                      </a:r>
                      <a:endParaRPr lang="ru-RU" sz="1400" dirty="0" smtClean="0"/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2016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Салмина</a:t>
                      </a:r>
                      <a:r>
                        <a:rPr lang="ru-RU" sz="1800" dirty="0">
                          <a:effectLst/>
                        </a:rPr>
                        <a:t> А.Б.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751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966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US" sz="1800" b="1" dirty="0" smtClean="0">
                          <a:effectLst/>
                          <a:latin typeface="+mn-lt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en-US" sz="1800" b="1" dirty="0" smtClean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Лопатина </a:t>
                      </a:r>
                      <a:r>
                        <a:rPr lang="ru-RU" sz="1800" dirty="0" smtClean="0">
                          <a:effectLst/>
                        </a:rPr>
                        <a:t>О.Л.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555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698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11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11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Замай А.С.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</a:rPr>
                        <a:t>217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323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Замай </a:t>
                      </a:r>
                      <a:r>
                        <a:rPr lang="ru-RU" sz="1800" dirty="0" smtClean="0">
                          <a:effectLst/>
                        </a:rPr>
                        <a:t>Т.Н.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119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208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Замай </a:t>
                      </a:r>
                      <a:r>
                        <a:rPr lang="ru-RU" sz="1800" dirty="0" smtClean="0">
                          <a:effectLst/>
                        </a:rPr>
                        <a:t>Г.С.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</a:rPr>
                        <a:t>105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166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Савченко А.А.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96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100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Петрова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М.М.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74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96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Малиновская Н.А.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68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95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628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Прокопенко С.В.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39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50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628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Шнайдер Н.А.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283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+mn-lt"/>
                        </a:rPr>
                        <a:t>306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13679"/>
              </p:ext>
            </p:extLst>
          </p:nvPr>
        </p:nvGraphicFramePr>
        <p:xfrm>
          <a:off x="107504" y="2564904"/>
          <a:ext cx="3600400" cy="4032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5192"/>
                <a:gridCol w="900100"/>
                <a:gridCol w="975108"/>
              </a:tblGrid>
              <a:tr h="8704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/>
                        <a:t>КрасГМУ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u="sng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ru-RU" sz="2400" b="1" i="0" u="sng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sng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2400" b="1" i="0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Публикаций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768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812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Цитирований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1423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1456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53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Индекс </a:t>
                      </a:r>
                      <a:r>
                        <a:rPr lang="ru-RU" sz="1600" dirty="0" err="1">
                          <a:effectLst/>
                        </a:rPr>
                        <a:t>Хирша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754708"/>
            <a:ext cx="2834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Web of Science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52636"/>
            <a:ext cx="2232248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Задачи на 2018 год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1. Работа над размещением журнала «Сибирское медицинское обозрение» на платформе </a:t>
            </a:r>
            <a:r>
              <a:rPr lang="en-US" dirty="0" smtClean="0"/>
              <a:t>Scopus</a:t>
            </a:r>
            <a:r>
              <a:rPr lang="ru-RU" dirty="0" smtClean="0"/>
              <a:t>.</a:t>
            </a:r>
          </a:p>
          <a:p>
            <a:r>
              <a:rPr lang="ru-RU" dirty="0" smtClean="0"/>
              <a:t>2. Публикации в </a:t>
            </a:r>
            <a:r>
              <a:rPr lang="ru-RU" dirty="0" err="1" smtClean="0"/>
              <a:t>высокоимпактных</a:t>
            </a:r>
            <a:r>
              <a:rPr lang="ru-RU" dirty="0" smtClean="0"/>
              <a:t> журналах, входящих в </a:t>
            </a:r>
            <a:r>
              <a:rPr lang="ru-RU" dirty="0" err="1" smtClean="0"/>
              <a:t>наукометрические</a:t>
            </a:r>
            <a:r>
              <a:rPr lang="ru-RU" dirty="0" smtClean="0"/>
              <a:t> базы данных (</a:t>
            </a:r>
            <a:r>
              <a:rPr lang="en-US" dirty="0" err="1" smtClean="0"/>
              <a:t>WoS</a:t>
            </a:r>
            <a:r>
              <a:rPr lang="en-US" dirty="0" smtClean="0"/>
              <a:t>, Scopus</a:t>
            </a:r>
            <a:r>
              <a:rPr lang="ru-RU" dirty="0" smtClean="0"/>
              <a:t> и др.).</a:t>
            </a:r>
          </a:p>
          <a:p>
            <a:r>
              <a:rPr lang="ru-RU" dirty="0" smtClean="0"/>
              <a:t>3. Цитирование журнала «СМО» в публикуемых </a:t>
            </a:r>
            <a:r>
              <a:rPr lang="ru-RU" dirty="0" err="1" smtClean="0"/>
              <a:t>высокоимпактных</a:t>
            </a:r>
            <a:r>
              <a:rPr lang="ru-RU" dirty="0" smtClean="0"/>
              <a:t> журналах.</a:t>
            </a:r>
          </a:p>
          <a:p>
            <a:r>
              <a:rPr lang="ru-RU" dirty="0" smtClean="0"/>
              <a:t>4. Привлечение средств за счет грантов и клинических исследований.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5. Стимулирующие выплаты за позиционирование вуза в международном и российском научном пространстве.</a:t>
            </a:r>
          </a:p>
          <a:p>
            <a:r>
              <a:rPr lang="ru-RU" b="1" dirty="0">
                <a:solidFill>
                  <a:srgbClr val="C00000"/>
                </a:solidFill>
              </a:rPr>
              <a:t>6</a:t>
            </a:r>
            <a:r>
              <a:rPr lang="ru-RU" b="1" dirty="0" smtClean="0">
                <a:solidFill>
                  <a:srgbClr val="C00000"/>
                </a:solidFill>
              </a:rPr>
              <a:t>. Стимулирующие выплаты молодым преподавателям.</a:t>
            </a:r>
          </a:p>
          <a:p>
            <a:r>
              <a:rPr lang="ru-RU" b="1" dirty="0">
                <a:solidFill>
                  <a:srgbClr val="C00000"/>
                </a:solidFill>
              </a:rPr>
              <a:t>7</a:t>
            </a:r>
            <a:r>
              <a:rPr lang="ru-RU" b="1" dirty="0" smtClean="0">
                <a:solidFill>
                  <a:srgbClr val="C00000"/>
                </a:solidFill>
              </a:rPr>
              <a:t>. Продолжить работу над подготовкой 2 сборников научных статей Международных конференций на английском языке для размещения их в </a:t>
            </a:r>
            <a:r>
              <a:rPr lang="ru-RU" b="1" dirty="0" err="1" smtClean="0">
                <a:solidFill>
                  <a:srgbClr val="C00000"/>
                </a:solidFill>
              </a:rPr>
              <a:t>наукометрической</a:t>
            </a:r>
            <a:r>
              <a:rPr lang="ru-RU" b="1" dirty="0" smtClean="0">
                <a:solidFill>
                  <a:srgbClr val="C00000"/>
                </a:solidFill>
              </a:rPr>
              <a:t> базе данных </a:t>
            </a:r>
            <a:r>
              <a:rPr lang="en-US" b="1" dirty="0" smtClean="0">
                <a:solidFill>
                  <a:srgbClr val="C00000"/>
                </a:solidFill>
              </a:rPr>
              <a:t>Scopus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b="1" dirty="0">
                <a:solidFill>
                  <a:srgbClr val="C00000"/>
                </a:solidFill>
              </a:rPr>
              <a:t>8</a:t>
            </a:r>
            <a:r>
              <a:rPr lang="ru-RU" b="1" dirty="0" smtClean="0">
                <a:solidFill>
                  <a:srgbClr val="C00000"/>
                </a:solidFill>
              </a:rPr>
              <a:t>. Персональная ответственность зав. кафедрами за подготовку кадров.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5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СПАСИБО ЗА ВНИМАНИЕ!!!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3122439" cy="1726525"/>
          </a:xfr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69688"/>
            <a:ext cx="3823072" cy="382307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61048"/>
            <a:ext cx="2499742" cy="249974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58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СПАСИБО ЗА ВНИМАНИЕ!!!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3122439" cy="1726525"/>
          </a:xfr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643865" cy="5300878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cs typeface="Tunga" pitchFamily="2" charset="0"/>
              </a:rPr>
              <a:t>Решение Ученого совета от 21.12.2016 года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1563" y="1500188"/>
            <a:ext cx="7358062" cy="27066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Заслушав и обсудив доклад проректора по научной работе профессора М.М. Петровой по вопросу: «О результатах научно- исследовательской работы в КрасГМУ в 201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году. Утверждение плана НИР  - 201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год».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УЧЕНЫЙ СОВЕТ ПОСТАНОВИЛ: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Утвердить перечень вновь планируемых НИР университета на  201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год.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Ответственный: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проректор по научной работе, профессор М.М. Петрова.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2. Разработать программу «Научные кадры  - 2025», представить её на рассмотрение ЦКНС и утверждение Ученого Совета университета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Срок исполнения: май 201</a:t>
            </a:r>
            <a:r>
              <a:rPr lang="en-US" sz="2000" b="1" dirty="0" smtClean="0">
                <a:solidFill>
                  <a:srgbClr val="C00000"/>
                </a:solidFill>
              </a:rPr>
              <a:t>7</a:t>
            </a:r>
            <a:r>
              <a:rPr lang="ru-RU" sz="2000" b="1" dirty="0" smtClean="0">
                <a:solidFill>
                  <a:srgbClr val="C00000"/>
                </a:solidFill>
              </a:rPr>
              <a:t> года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Georgia" panose="02040502050405020303" pitchFamily="18" charset="0"/>
              <a:buNone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Ответственный: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проректор по научной работе, профессор М.М. Петрова.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Заголовок 1"/>
          <p:cNvSpPr>
            <a:spLocks noGrp="1"/>
          </p:cNvSpPr>
          <p:nvPr>
            <p:ph type="title"/>
          </p:nvPr>
        </p:nvSpPr>
        <p:spPr>
          <a:xfrm>
            <a:off x="714349" y="428604"/>
            <a:ext cx="7591452" cy="5086564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altLang="ru-RU" sz="2800" dirty="0" smtClean="0">
                <a:solidFill>
                  <a:srgbClr val="FF0000"/>
                </a:solidFill>
                <a:cs typeface="Tunga" pitchFamily="2" charset="0"/>
              </a:rPr>
              <a:t>Решение Ученого совета от 21.12.2016 года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42988" y="1571625"/>
            <a:ext cx="7561460" cy="45942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Создать клинико-фармакологический центр на базе профессорской клиники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Срок исполнения: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 1 </a:t>
            </a:r>
            <a:r>
              <a:rPr lang="ru-RU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апреля 2017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года.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Ответственный: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руководитель отдела д.м.н. П.А. Шестерня, проректор по научной работе, профессор М.М. Петрова, главный врач профессорской клиники Петров П.А.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Продолжить работу по вхождению журнала «Сибирское медицинское обозрение» в базу данных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Scopus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Срок исполнения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в течение 2017 года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Ответственные: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д.м.н. А.А. Чернова, руководитель УБИЦ И.А.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Шереметова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проректор по НР, профессор М.М. Петрова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5.Ответственность за исполнение данного решения возложить на проректора по научной работе, профессора М.М. Петрову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576064" cy="966844"/>
          </a:xfrm>
        </p:spPr>
      </p:pic>
      <p:graphicFrame>
        <p:nvGraphicFramePr>
          <p:cNvPr id="7" name="Таблица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41909517"/>
              </p:ext>
            </p:extLst>
          </p:nvPr>
        </p:nvGraphicFramePr>
        <p:xfrm>
          <a:off x="179512" y="2852936"/>
          <a:ext cx="3600400" cy="3750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6"/>
                <a:gridCol w="1008112"/>
                <a:gridCol w="1008112"/>
              </a:tblGrid>
              <a:tr h="64807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</a:rPr>
                        <a:t>КрасГМУ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</a:t>
                      </a:r>
                      <a:r>
                        <a:rPr lang="ru-RU" sz="1600" dirty="0" smtClean="0">
                          <a:effectLst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+mn-lt"/>
                        </a:rPr>
                        <a:t>2016</a:t>
                      </a:r>
                      <a:endParaRPr lang="ru-RU" sz="1800" b="1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u="sng" dirty="0" smtClean="0">
                          <a:effectLst/>
                          <a:latin typeface="+mn-lt"/>
                        </a:rPr>
                        <a:t>201</a:t>
                      </a:r>
                      <a:r>
                        <a:rPr lang="ru-RU" sz="1800" b="1" u="sng" dirty="0" smtClean="0">
                          <a:effectLst/>
                          <a:latin typeface="+mn-lt"/>
                        </a:rPr>
                        <a:t>7</a:t>
                      </a:r>
                      <a:endParaRPr lang="ru-RU" sz="1800" b="1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Публикаций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652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768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Цитирований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1645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</a:rPr>
                        <a:t>2243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Индекс </a:t>
                      </a:r>
                      <a:r>
                        <a:rPr lang="ru-RU" sz="1600" dirty="0" err="1">
                          <a:effectLst/>
                        </a:rPr>
                        <a:t>Хирша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20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</a:rPr>
                        <a:t>23</a:t>
                      </a:r>
                      <a:endParaRPr lang="ru-RU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041587"/>
              </p:ext>
            </p:extLst>
          </p:nvPr>
        </p:nvGraphicFramePr>
        <p:xfrm>
          <a:off x="3923928" y="404664"/>
          <a:ext cx="4968552" cy="6173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936104"/>
                <a:gridCol w="936104"/>
                <a:gridCol w="648072"/>
                <a:gridCol w="720080"/>
              </a:tblGrid>
              <a:tr h="5869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ФИО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Цитирования</a:t>
                      </a:r>
                    </a:p>
                    <a:p>
                      <a:pPr algn="ctr"/>
                      <a:r>
                        <a:rPr lang="ru-RU" sz="1400" dirty="0" smtClean="0"/>
                        <a:t>2016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Цитирования</a:t>
                      </a:r>
                    </a:p>
                    <a:p>
                      <a:pPr algn="ctr"/>
                      <a:r>
                        <a:rPr lang="ru-RU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</a:t>
                      </a:r>
                      <a:endParaRPr lang="ru-RU" sz="1400" dirty="0" smtClean="0"/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2016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2017</a:t>
                      </a:r>
                      <a:endParaRPr lang="ru-RU" sz="1400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</a:rPr>
                        <a:t>Салмина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А.Б.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774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959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Лопатина О.Л.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423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860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14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</a:rPr>
                        <a:t>Кичкайло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 А.С. 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317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Замай Т.Н.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</a:rPr>
                        <a:t>Коловская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 О.С.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Замай Г.С.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Малиновская Н.А.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64788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Петрова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М.М.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Савченко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</a:rPr>
                        <a:t> А.А.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</a:tr>
              <a:tr h="52688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Прокопенко С.В.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836712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Scopus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4" y="1772816"/>
            <a:ext cx="23812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ииник Ю.С. отчет кафедрыl">
  <a:themeElements>
    <a:clrScheme name="Вииник Ю.С. отчет кафедрыl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Вииник Ю.С. отчет кафедры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Вииник Ю.С. отчет кафедрыl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ииник Ю.С. отчет кафедрыl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ииник Ю.С. отчет кафедрыl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5625521</TotalTime>
  <Words>3946</Words>
  <Application>Microsoft Office PowerPoint</Application>
  <PresentationFormat>Экран (4:3)</PresentationFormat>
  <Paragraphs>973</Paragraphs>
  <Slides>84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102" baseType="lpstr">
      <vt:lpstr>Arial</vt:lpstr>
      <vt:lpstr>Arial Black</vt:lpstr>
      <vt:lpstr>Arial Cyr</vt:lpstr>
      <vt:lpstr>Calibri</vt:lpstr>
      <vt:lpstr>Georgia</vt:lpstr>
      <vt:lpstr>Palatino Linotype</vt:lpstr>
      <vt:lpstr>Times New Roman</vt:lpstr>
      <vt:lpstr>Trebuchet MS</vt:lpstr>
      <vt:lpstr>Tunga</vt:lpstr>
      <vt:lpstr>Verdana</vt:lpstr>
      <vt:lpstr>Wingdings</vt:lpstr>
      <vt:lpstr>Тема Office</vt:lpstr>
      <vt:lpstr>Воздушный поток</vt:lpstr>
      <vt:lpstr>Вииник Ю.С. отчет кафедрыl</vt:lpstr>
      <vt:lpstr>Главная</vt:lpstr>
      <vt:lpstr>1_Воздушный поток</vt:lpstr>
      <vt:lpstr>2_Воздушный поток</vt:lpstr>
      <vt:lpstr>Точечный рисунок</vt:lpstr>
      <vt:lpstr>О результатах научно-исследовательской работы в КрасГМУ в 2017 году. Утверждение плана НИР-2018. Отчет о работе ЦКНС   </vt:lpstr>
      <vt:lpstr>Пессимист жалуется на ветер, оптимист ждет, что ветер переменится, ЛИДЕР поворачивает паруса по ветру…</vt:lpstr>
      <vt:lpstr>Позиции КрасГМУ по основным показателям в сравнении с пороговыми значениями по итогам 2016 года</vt:lpstr>
      <vt:lpstr>Позиции КрасГМУ по основным показателям в сравнении с пороговыми значениями по итогам 2016 года</vt:lpstr>
      <vt:lpstr>Научно-исследовательская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Сибирское медицинское обозрение</vt:lpstr>
      <vt:lpstr>Работа по проекту  «Science  Index  в Организации»</vt:lpstr>
      <vt:lpstr>   Количество статей в журналах Перечня ВАК РФ</vt:lpstr>
      <vt:lpstr>Статьи в высокоимпактных российских журналах с ИФ более 0,3</vt:lpstr>
      <vt:lpstr>Количество статей в ЗАРУБЕЖНЫХ ИМПАКТНЫХ ЖУРНАЛАХ</vt:lpstr>
      <vt:lpstr>Количество статей в ЗАРУБЕЖНЫХ ИМПАКТНЫХ ЖУРНАЛАХ</vt:lpstr>
      <vt:lpstr>За 10 лет сотрудниками опубликовано</vt:lpstr>
      <vt:lpstr>Японский патент </vt:lpstr>
      <vt:lpstr>Подготовка научно-педагогических кадров</vt:lpstr>
      <vt:lpstr>Подготовка научно-педагогических кадров</vt:lpstr>
      <vt:lpstr>Презентация PowerPoint</vt:lpstr>
      <vt:lpstr>Презентация PowerPoint</vt:lpstr>
      <vt:lpstr>Презентация PowerPoint</vt:lpstr>
      <vt:lpstr>Основные результаты реализации грантовой политики в течение 10 лет</vt:lpstr>
      <vt:lpstr>Результаты по грантам </vt:lpstr>
      <vt:lpstr>Исследователь года</vt:lpstr>
      <vt:lpstr>«Лидерами не рождаются и не делаются кем-либо, они делают себя сами» </vt:lpstr>
      <vt:lpstr>Красноярская научно-педагогическая школа абдоминальной и гнойной хирургии</vt:lpstr>
      <vt:lpstr>Подготовка  научно-педагогических кадров</vt:lpstr>
      <vt:lpstr>Подготовка  научно-педагогических кадров</vt:lpstr>
      <vt:lpstr>Подготовка  научно-педагогических кадров</vt:lpstr>
      <vt:lpstr>ПУБЛИКАЦИИ – 2017</vt:lpstr>
      <vt:lpstr>ПУБЛИКАЦИИ – 2017</vt:lpstr>
      <vt:lpstr>Презентация PowerPoint</vt:lpstr>
      <vt:lpstr>Международная аспирантура – 2017</vt:lpstr>
      <vt:lpstr>Сотрудничество – 2017</vt:lpstr>
      <vt:lpstr>Студенческое научное общество</vt:lpstr>
      <vt:lpstr>Наука 0+ - 2017</vt:lpstr>
      <vt:lpstr>Межкафедральная лаборатория медицинской генетики </vt:lpstr>
      <vt:lpstr>Уровень выполняемых НИР в 2017 году</vt:lpstr>
      <vt:lpstr>Основные направления НИР  в 2017 году</vt:lpstr>
      <vt:lpstr>Объем выполненных работ в 2017</vt:lpstr>
      <vt:lpstr>Публикационная активность 2017</vt:lpstr>
      <vt:lpstr>Публикационная активность 2017</vt:lpstr>
      <vt:lpstr>Завершенные НИР в 2017 году</vt:lpstr>
      <vt:lpstr>Защищенные диссертации  (всего)</vt:lpstr>
      <vt:lpstr>Презентация PowerPoint</vt:lpstr>
      <vt:lpstr>Презентация PowerPoint</vt:lpstr>
      <vt:lpstr>Презентация PowerPoint</vt:lpstr>
      <vt:lpstr>Разработаны препараты для диагностики и адресной терапии онкологических  заболеваний</vt:lpstr>
      <vt:lpstr>«Лидерство – это способность превращать мечту в реальность» Уоррен Беннис, американский врач</vt:lpstr>
      <vt:lpstr>Презентация PowerPoint</vt:lpstr>
      <vt:lpstr>Взаимодействие на уровне региона</vt:lpstr>
      <vt:lpstr>Обучение основам научной деятельности: в течение года для студентов проводятся мастер-классы</vt:lpstr>
      <vt:lpstr>Этапы проведения отбора проектов</vt:lpstr>
      <vt:lpstr>Эстафета вузовской науки 2017: КрасГМУ – региональный координатор 55 проектов по Сибирскому федеральному округу, 18 проектов от КрасГМУ</vt:lpstr>
      <vt:lpstr>NAUKA+2017</vt:lpstr>
      <vt:lpstr>Лидеры в подготовке призовых студенческих и аспирантских научных работ</vt:lpstr>
      <vt:lpstr>Подготовка команды, занявшей I место в «БИТВЕ ЭРУДИТОВ» на РНКК (2017 год)</vt:lpstr>
      <vt:lpstr>В 2017 году проведено 24 научно-практических конференции </vt:lpstr>
      <vt:lpstr>IV Международная научно-практическая конференция «Психологическое здоровье человека: жизненный ресурс и жизненный потенциал»  (23-24 ноября 2017 года)</vt:lpstr>
      <vt:lpstr>Мероприятия конференции - 2017</vt:lpstr>
      <vt:lpstr>10TH INTERNACIONAL and 15TH NATIONAL CONGRESS of CLINICAL PSYCHOLOGY </vt:lpstr>
      <vt:lpstr>10TH INTERNACIONAL and 15TH NATIONAL CONGRESS of CLINICAL PSYCHOLOGY</vt:lpstr>
      <vt:lpstr>10TH INTERNACIONAL and 15TH NATIONAL CONGRESS of CLINICAL PSYCHOLOGY </vt:lpstr>
      <vt:lpstr>20-21 апреля 2017г. состоялась Всероссийская кардиологическая конференция «Традиции и инновации в кардиологии», Форум молодых кардиологов РКО «Взгляд в будущее»</vt:lpstr>
      <vt:lpstr> 7-8 апреля 2017г. прошла Национальная школа рентгенорадиологии РОРР «Лучевой диагностики онкологических заболеваний»   </vt:lpstr>
      <vt:lpstr>15-16 июня 2017г. Всероссийская научно-практическая конференция «Медицинское и духовное наследие профессора В. Ф. Войно-Ясенецкого (Свт. Луки)», посвященная 140-летию со дня рождения Святителя Луки и 75-летию университета имени профессора В.Ф. Войно-Ясенецкого</vt:lpstr>
      <vt:lpstr>10-13 сентября 2017 г. проходил V Международный конгресс по респираторной поддержке</vt:lpstr>
      <vt:lpstr>12-13 октября 2017г. состоялась Научно - практическая конференция «Избранные вопросы ревматологии и нефрологии для врачей первичного звена здравоохранения»</vt:lpstr>
      <vt:lpstr>20 октября 2017г. состоялась Региональная конференция дерматовенерологов и косметологов  «Актуальные вопросы дерматовенерологии и косметологии», посвященной 75-летию образования Красноярского государственного медицинского университета им. проф. В.Ф. Войно-Ясенецкого</vt:lpstr>
      <vt:lpstr>Четвертая Всероссийская конференция с международным участием «Междисциплинарные вопросы пульмонологии, оториноларингологии, аллергологии» посвященная 75-летию Красноярского государственного медицинского университета им. проф. В.Ф. Войно-Ясенецкого и 50-летию легочно-аллергологического центра КГБУЗ «Краевая клиническая больница» 16-17.11.2017г. </vt:lpstr>
      <vt:lpstr>Что делать для продвижения вперед?</vt:lpstr>
      <vt:lpstr>Презентация PowerPoint</vt:lpstr>
      <vt:lpstr>НАУЧНАЯ РАБОТА ПОСТАНОВКА И РЕШЕНИЕ ПРОБЛЕМ</vt:lpstr>
      <vt:lpstr>Презентация PowerPoint</vt:lpstr>
      <vt:lpstr>«Бурлаки на Енисее» (почти по И. Репину)</vt:lpstr>
      <vt:lpstr>Ведь путь мы выбрали сами…</vt:lpstr>
      <vt:lpstr>Презентация PowerPoint</vt:lpstr>
      <vt:lpstr>Коко Шанель</vt:lpstr>
      <vt:lpstr>Задачи на 2018 год</vt:lpstr>
      <vt:lpstr>СПАСИБО ЗА ВНИМАНИЕ!!!</vt:lpstr>
      <vt:lpstr>СПАСИБО ЗА ВНИМАНИЕ!!!</vt:lpstr>
      <vt:lpstr>Решение Ученого совета от 21.12.2016 года </vt:lpstr>
      <vt:lpstr>Решение Ученого совета от 21.12.2016 года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 Сторожева</dc:creator>
  <cp:lastModifiedBy>Винт</cp:lastModifiedBy>
  <cp:revision>220</cp:revision>
  <dcterms:created xsi:type="dcterms:W3CDTF">2015-09-01T08:20:51Z</dcterms:created>
  <dcterms:modified xsi:type="dcterms:W3CDTF">2017-12-26T14:06:49Z</dcterms:modified>
</cp:coreProperties>
</file>