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157192"/>
            <a:ext cx="4839072" cy="1169356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КрасГМУ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леч</a:t>
            </a:r>
            <a:r>
              <a:rPr lang="ru-RU" dirty="0" smtClean="0">
                <a:solidFill>
                  <a:schemeClr val="bg1"/>
                </a:solidFill>
              </a:rPr>
              <a:t>-фак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208-группа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Рустамов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Анваршох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Эмбриогенез и аномалии развития МПС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52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630093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Дифференцировка по мужскому типу. Генотип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— 46,XY • Y - хр. — детерминанта мужского пола. Под влиянием регуляторного фактора (определяющий развитие яичек фактор), кодируемого Y - хр., половые валики развиваются как яички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отсутствии фактора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развиваются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яичники •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Клетки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Ляйдига яичек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плода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под контролем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гонадотропинов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(хорионического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гипофизарного)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секретируют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тестостерон ••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nvarshox\Desktop\ПСЗС 2\slide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92" y="2636912"/>
            <a:ext cx="471091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18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975" cy="6372944"/>
          </a:xfrm>
        </p:spPr>
        <p:txBody>
          <a:bodyPr>
            <a:noAutofit/>
          </a:bodyPr>
          <a:lstStyle/>
          <a:p>
            <a:pPr fontAlgn="base"/>
            <a:r>
              <a:rPr lang="ru-RU" sz="3200" b="1" dirty="0">
                <a:solidFill>
                  <a:schemeClr val="bg1"/>
                </a:solidFill>
                <a:effectLst/>
              </a:rPr>
              <a:t>Значение андрогенов для мужчин</a:t>
            </a:r>
            <a:r>
              <a:rPr lang="ru-RU" sz="2500" dirty="0">
                <a:solidFill>
                  <a:schemeClr val="bg1"/>
                </a:solidFill>
                <a:effectLst/>
              </a:rPr>
              <a:t/>
            </a:r>
            <a:br>
              <a:rPr lang="ru-RU" sz="2500" dirty="0">
                <a:solidFill>
                  <a:schemeClr val="bg1"/>
                </a:solidFill>
                <a:effectLst/>
              </a:rPr>
            </a:br>
            <a:r>
              <a:rPr lang="ru-RU" sz="2500" dirty="0">
                <a:solidFill>
                  <a:schemeClr val="bg1"/>
                </a:solidFill>
                <a:effectLst/>
              </a:rPr>
              <a:t>Эти гормоны способствуют наращиванию мышечной массы и увеличению физической силы и выносливости.</a:t>
            </a:r>
            <a:br>
              <a:rPr lang="ru-RU" sz="2500" dirty="0">
                <a:solidFill>
                  <a:schemeClr val="bg1"/>
                </a:solidFill>
                <a:effectLst/>
              </a:rPr>
            </a:br>
            <a:r>
              <a:rPr lang="ru-RU" sz="2500" dirty="0">
                <a:solidFill>
                  <a:schemeClr val="bg1"/>
                </a:solidFill>
                <a:effectLst/>
              </a:rPr>
              <a:t>Половые гормоны способствуют расщеплению жировой ткани, что делает их незаменимыми компонентами липидного обмена.</a:t>
            </a:r>
            <a:br>
              <a:rPr lang="ru-RU" sz="2500" dirty="0">
                <a:solidFill>
                  <a:schemeClr val="bg1"/>
                </a:solidFill>
                <a:effectLst/>
              </a:rPr>
            </a:br>
            <a:r>
              <a:rPr lang="ru-RU" sz="2500" dirty="0">
                <a:solidFill>
                  <a:schemeClr val="bg1"/>
                </a:solidFill>
                <a:effectLst/>
              </a:rPr>
              <a:t>Андрогены способствуют </a:t>
            </a:r>
            <a:r>
              <a:rPr lang="ru-RU" sz="25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500" dirty="0" smtClean="0">
                <a:solidFill>
                  <a:schemeClr val="bg1"/>
                </a:solidFill>
                <a:effectLst/>
              </a:rPr>
            </a:br>
            <a:r>
              <a:rPr lang="ru-RU" sz="2500" dirty="0" smtClean="0">
                <a:solidFill>
                  <a:schemeClr val="bg1"/>
                </a:solidFill>
                <a:effectLst/>
              </a:rPr>
              <a:t>образованию </a:t>
            </a:r>
            <a:r>
              <a:rPr lang="ru-RU" sz="2500" dirty="0">
                <a:solidFill>
                  <a:schemeClr val="bg1"/>
                </a:solidFill>
                <a:effectLst/>
              </a:rPr>
              <a:t>эритроцитов, </a:t>
            </a:r>
            <a:r>
              <a:rPr lang="ru-RU" sz="25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500" dirty="0" smtClean="0">
                <a:solidFill>
                  <a:schemeClr val="bg1"/>
                </a:solidFill>
                <a:effectLst/>
              </a:rPr>
            </a:br>
            <a:r>
              <a:rPr lang="ru-RU" sz="2500" dirty="0" smtClean="0">
                <a:solidFill>
                  <a:schemeClr val="bg1"/>
                </a:solidFill>
                <a:effectLst/>
              </a:rPr>
              <a:t>увеличивая </a:t>
            </a:r>
            <a:r>
              <a:rPr lang="ru-RU" sz="2500" dirty="0">
                <a:solidFill>
                  <a:schemeClr val="bg1"/>
                </a:solidFill>
                <a:effectLst/>
              </a:rPr>
              <a:t>уровень </a:t>
            </a:r>
            <a:r>
              <a:rPr lang="ru-RU" sz="25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500" dirty="0" smtClean="0">
                <a:solidFill>
                  <a:schemeClr val="bg1"/>
                </a:solidFill>
                <a:effectLst/>
              </a:rPr>
            </a:br>
            <a:r>
              <a:rPr lang="ru-RU" sz="2500" dirty="0" smtClean="0">
                <a:solidFill>
                  <a:schemeClr val="bg1"/>
                </a:solidFill>
                <a:effectLst/>
              </a:rPr>
              <a:t>гемоглобина </a:t>
            </a:r>
            <a:r>
              <a:rPr lang="ru-RU" sz="2500" dirty="0">
                <a:solidFill>
                  <a:schemeClr val="bg1"/>
                </a:solidFill>
                <a:effectLst/>
              </a:rPr>
              <a:t>в крови. </a:t>
            </a:r>
            <a:r>
              <a:rPr lang="ru-RU" sz="25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500" dirty="0" smtClean="0">
                <a:solidFill>
                  <a:schemeClr val="bg1"/>
                </a:solidFill>
                <a:effectLst/>
              </a:rPr>
            </a:br>
            <a:r>
              <a:rPr lang="ru-RU" sz="2500" dirty="0" smtClean="0">
                <a:solidFill>
                  <a:schemeClr val="bg1"/>
                </a:solidFill>
                <a:effectLst/>
              </a:rPr>
              <a:t>Они </a:t>
            </a:r>
            <a:r>
              <a:rPr lang="ru-RU" sz="2500" dirty="0">
                <a:solidFill>
                  <a:schemeClr val="bg1"/>
                </a:solidFill>
                <a:effectLst/>
              </a:rPr>
              <a:t>также </a:t>
            </a:r>
            <a:r>
              <a:rPr lang="ru-RU" sz="2500" dirty="0" smtClean="0">
                <a:solidFill>
                  <a:schemeClr val="bg1"/>
                </a:solidFill>
                <a:effectLst/>
              </a:rPr>
              <a:t>оказывают</a:t>
            </a:r>
            <a:br>
              <a:rPr lang="ru-RU" sz="2500" dirty="0" smtClean="0">
                <a:solidFill>
                  <a:schemeClr val="bg1"/>
                </a:solidFill>
                <a:effectLst/>
              </a:rPr>
            </a:br>
            <a:r>
              <a:rPr lang="ru-RU" sz="25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500" dirty="0">
                <a:solidFill>
                  <a:schemeClr val="bg1"/>
                </a:solidFill>
                <a:effectLst/>
              </a:rPr>
              <a:t>влияние на </a:t>
            </a:r>
            <a:r>
              <a:rPr lang="ru-RU" sz="2500" dirty="0" smtClean="0">
                <a:solidFill>
                  <a:schemeClr val="bg1"/>
                </a:solidFill>
                <a:effectLst/>
              </a:rPr>
              <a:t>уровень</a:t>
            </a:r>
            <a:br>
              <a:rPr lang="ru-RU" sz="2500" dirty="0" smtClean="0">
                <a:solidFill>
                  <a:schemeClr val="bg1"/>
                </a:solidFill>
                <a:effectLst/>
              </a:rPr>
            </a:br>
            <a:r>
              <a:rPr lang="ru-RU" sz="25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500" dirty="0">
                <a:solidFill>
                  <a:schemeClr val="bg1"/>
                </a:solidFill>
                <a:effectLst/>
              </a:rPr>
              <a:t>плохого холестерина, </a:t>
            </a:r>
            <a:r>
              <a:rPr lang="ru-RU" sz="25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500" dirty="0" smtClean="0">
                <a:solidFill>
                  <a:schemeClr val="bg1"/>
                </a:solidFill>
                <a:effectLst/>
              </a:rPr>
            </a:br>
            <a:r>
              <a:rPr lang="ru-RU" sz="2500" dirty="0" smtClean="0">
                <a:solidFill>
                  <a:schemeClr val="bg1"/>
                </a:solidFill>
                <a:effectLst/>
              </a:rPr>
              <a:t>не </a:t>
            </a:r>
            <a:r>
              <a:rPr lang="ru-RU" sz="2500" dirty="0">
                <a:solidFill>
                  <a:schemeClr val="bg1"/>
                </a:solidFill>
                <a:effectLst/>
              </a:rPr>
              <a:t>допуская образования </a:t>
            </a:r>
            <a:r>
              <a:rPr lang="ru-RU" sz="25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500" dirty="0" smtClean="0">
                <a:solidFill>
                  <a:schemeClr val="bg1"/>
                </a:solidFill>
                <a:effectLst/>
              </a:rPr>
            </a:br>
            <a:r>
              <a:rPr lang="ru-RU" sz="2500" dirty="0" smtClean="0">
                <a:solidFill>
                  <a:schemeClr val="bg1"/>
                </a:solidFill>
                <a:effectLst/>
              </a:rPr>
              <a:t>холестериновых </a:t>
            </a:r>
            <a:r>
              <a:rPr lang="ru-RU" sz="2500" dirty="0">
                <a:solidFill>
                  <a:schemeClr val="bg1"/>
                </a:solidFill>
                <a:effectLst/>
              </a:rPr>
              <a:t>отложений на стенках сосудов.</a:t>
            </a:r>
            <a:br>
              <a:rPr lang="ru-RU" sz="2500" dirty="0">
                <a:solidFill>
                  <a:schemeClr val="bg1"/>
                </a:solidFill>
                <a:effectLst/>
              </a:rPr>
            </a:br>
            <a:endParaRPr lang="ru-RU" sz="25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796" y="2348880"/>
            <a:ext cx="473759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21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622892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effectLst/>
              </a:rPr>
              <a:t>Тестостерон </a:t>
            </a:r>
            <a:r>
              <a:rPr lang="ru-RU" sz="2400" dirty="0">
                <a:solidFill>
                  <a:schemeClr val="bg1"/>
                </a:solidFill>
                <a:effectLst/>
              </a:rPr>
              <a:t>‒ это мужской половой гормон. За его синтез отвечают клетки Лейдига в яичках, от него зависит и проявление мужских черт, таких как телосложение, тембр голоса, рост волос. Гормон не только вырабатывается в яичках, но и синтезируется корой надпочечников. Благодаря ему у мужчин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формируются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вторичные половые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признаки</a:t>
            </a:r>
            <a:r>
              <a:rPr lang="ru-RU" sz="2400" dirty="0">
                <a:solidFill>
                  <a:schemeClr val="bg1"/>
                </a:solidFill>
                <a:effectLst/>
              </a:rPr>
              <a:t>, он активизирует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либидо </a:t>
            </a:r>
            <a:r>
              <a:rPr lang="ru-RU" sz="2400" dirty="0">
                <a:solidFill>
                  <a:schemeClr val="bg1"/>
                </a:solidFill>
                <a:effectLst/>
              </a:rPr>
              <a:t>и потенцию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,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участвует в выработке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сперматозоидов</a:t>
            </a:r>
            <a:r>
              <a:rPr lang="ru-RU" sz="2400" dirty="0">
                <a:solidFill>
                  <a:schemeClr val="bg1"/>
                </a:solidFill>
                <a:effectLst/>
              </a:rPr>
              <a:t>. В крови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гормон </a:t>
            </a:r>
            <a:r>
              <a:rPr lang="ru-RU" sz="2400" dirty="0">
                <a:solidFill>
                  <a:schemeClr val="bg1"/>
                </a:solidFill>
                <a:effectLst/>
              </a:rPr>
              <a:t>содержится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в трех </a:t>
            </a:r>
            <a:r>
              <a:rPr lang="ru-RU" sz="2400" dirty="0">
                <a:solidFill>
                  <a:schemeClr val="bg1"/>
                </a:solidFill>
                <a:effectLst/>
              </a:rPr>
              <a:t>видах: свободный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,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связанный с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глобулином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и слабосвязанный.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anvarshox\Desktop\ПСЗС 2\mini-testosteron-u-muzhch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925" y="2348880"/>
            <a:ext cx="473652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3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04867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effectLst/>
              </a:rPr>
              <a:t>Антимюллеров гормон </a:t>
            </a:r>
            <a:r>
              <a:rPr lang="ru-RU" sz="2400" dirty="0">
                <a:solidFill>
                  <a:schemeClr val="bg1"/>
                </a:solidFill>
                <a:effectLst/>
              </a:rPr>
              <a:t>— это специальный белок регуляции роста тканей. У мужчин синтезируется клетками Сертоли. АМГ у мужчин — важный гормон, способствующий нормальному развитию эмбрионов по мужскому типу. До восьмой недели у эмбриона нельзя определить половую принадлежность: присутствуют признаки обоих половых систем.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>
                <a:solidFill>
                  <a:schemeClr val="bg1"/>
                </a:solidFill>
                <a:effectLst/>
              </a:rPr>
              <a:t/>
            </a:r>
            <a:br>
              <a:rPr lang="ru-RU" sz="2400" dirty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>
                <a:solidFill>
                  <a:schemeClr val="bg1"/>
                </a:solidFill>
                <a:effectLst/>
              </a:rPr>
              <a:t/>
            </a:r>
            <a:br>
              <a:rPr lang="ru-RU" sz="2400" dirty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>
                <a:solidFill>
                  <a:schemeClr val="bg1"/>
                </a:solidFill>
                <a:effectLst/>
              </a:rPr>
              <a:t>Низкий уровень этого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гормона </a:t>
            </a:r>
            <a:r>
              <a:rPr lang="ru-RU" sz="2400" dirty="0">
                <a:solidFill>
                  <a:schemeClr val="bg1"/>
                </a:solidFill>
                <a:effectLst/>
              </a:rPr>
              <a:t>приводит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к </a:t>
            </a:r>
            <a:r>
              <a:rPr lang="ru-RU" sz="2400" dirty="0">
                <a:solidFill>
                  <a:schemeClr val="bg1"/>
                </a:solidFill>
                <a:effectLst/>
              </a:rPr>
              <a:t>снижению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тестостерона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у мужчин.</a:t>
            </a:r>
          </a:p>
        </p:txBody>
      </p:sp>
      <p:pic>
        <p:nvPicPr>
          <p:cNvPr id="4098" name="Picture 2" descr="C:\Users\anvarshox\Desktop\ПСЗС 2\nizkiy-uroven-testosterona-u-muzhch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702" y="2852936"/>
            <a:ext cx="464451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060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2061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/>
              </a:rPr>
              <a:t>Возрастная андрогенная недостаточность у мужчин</a:t>
            </a:r>
            <a:r>
              <a:rPr lang="ru-RU" sz="2400" dirty="0">
                <a:solidFill>
                  <a:schemeClr val="bg1"/>
                </a:solidFill>
                <a:effectLst/>
              </a:rPr>
              <a:t> (возрастной гипогонадизм, андропауза) - состояние, связанное с низким содержанием тестостерона в организме и проявляющееся в зрелом и пожилом (приблизительно с 40 лет) возрасте. Дело в том, что практически у каждого мужчины с возрастом происходит постепенное (на 1-2% в год) снижение уровня тестостерона в организме. В тот момент, когда уровень тестостерона оказывается существенно ниже нормы, организм реагирует различными клиническими проявлениями.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anvarshox\Desktop\ПСЗС 2\29-03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867" y="3573016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616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2772544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chemeClr val="bg1"/>
                </a:solidFill>
                <a:effectLst/>
              </a:rPr>
              <a:t>ПОЛОВОЕ СОЗРЕВАНИЕ У МАЛЬЧИКОВ</a:t>
            </a:r>
            <a:r>
              <a:rPr lang="ru-RU" sz="2400" b="1" cap="all" dirty="0">
                <a:effectLst/>
              </a:rPr>
              <a:t/>
            </a:r>
            <a:br>
              <a:rPr lang="ru-RU" sz="2400" b="1" cap="all" dirty="0"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Если </a:t>
            </a:r>
            <a:r>
              <a:rPr lang="ru-RU" sz="2400" dirty="0">
                <a:solidFill>
                  <a:schemeClr val="bg1"/>
                </a:solidFill>
                <a:effectLst/>
              </a:rPr>
              <a:t>у мальчика нормально работает эндокринная система, в 11–12 лет начинается период полового созревания. Из-за индивидуальных особенностей организма ребенка, наследственной предрасположенности, окружающей среды, сроки варьируются в пределах 1–2 лет. Проявление первых признаков в 10–13 лет считается нормой.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anvarshox\Desktop\ПСЗС 2\29-03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52936"/>
            <a:ext cx="56166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787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Признаки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anvarshox\Desktop\Image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19"/>
            <a:ext cx="8424936" cy="556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225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type="title"/>
          </p:nvPr>
        </p:nvSpPr>
        <p:spPr>
          <a:xfrm>
            <a:off x="467544" y="-963488"/>
            <a:ext cx="8229600" cy="645333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effectLst/>
              </a:rPr>
              <a:t>Активный рост. </a:t>
            </a:r>
            <a:r>
              <a:rPr lang="ru-RU" sz="2400" dirty="0">
                <a:solidFill>
                  <a:schemeClr val="bg1"/>
                </a:solidFill>
                <a:effectLst/>
              </a:rPr>
              <a:t>Первое ускорение роста наблюдается в самом начале созревания – 11–12 лет. Под влиянием андрогенов и соматотропина мальчик вырастает на 10 см. После скачка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наблюдается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замедление роста. Мальчик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прибавляет </a:t>
            </a:r>
            <a:r>
              <a:rPr lang="ru-RU" sz="2400" dirty="0">
                <a:solidFill>
                  <a:schemeClr val="bg1"/>
                </a:solidFill>
                <a:effectLst/>
              </a:rPr>
              <a:t>7–8 см в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активной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фазе созревания и еще 4–5 см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к </a:t>
            </a:r>
            <a:r>
              <a:rPr lang="ru-RU" sz="2400" dirty="0">
                <a:solidFill>
                  <a:schemeClr val="bg1"/>
                </a:solidFill>
                <a:effectLst/>
              </a:rPr>
              <a:t>его окончанию. В возрасте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18–22 </a:t>
            </a:r>
            <a:r>
              <a:rPr lang="ru-RU" sz="2400" dirty="0">
                <a:solidFill>
                  <a:schemeClr val="bg1"/>
                </a:solidFill>
                <a:effectLst/>
              </a:rPr>
              <a:t>года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повышенное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содержание эстрогенов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в </a:t>
            </a:r>
            <a:r>
              <a:rPr lang="ru-RU" sz="2400" dirty="0">
                <a:solidFill>
                  <a:schemeClr val="bg1"/>
                </a:solidFill>
                <a:effectLst/>
              </a:rPr>
              <a:t>крови становится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причиной</a:t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400" dirty="0">
                <a:solidFill>
                  <a:schemeClr val="bg1"/>
                </a:solidFill>
                <a:effectLst/>
              </a:rPr>
              <a:t>окостенения зон роста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длинных </a:t>
            </a:r>
            <a:r>
              <a:rPr lang="ru-RU" sz="2400" dirty="0">
                <a:solidFill>
                  <a:schemeClr val="bg1"/>
                </a:solidFill>
                <a:effectLst/>
              </a:rPr>
              <a:t>костей – рост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прекращается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855" y="1412776"/>
            <a:ext cx="437319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69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184</TotalTime>
  <Words>64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Эмбриогенез и аномалии развития МПС</vt:lpstr>
      <vt:lpstr>Дифференцировка по мужскому типу. Генотип — 46,XY • Y - хр. — детерминанта мужского пола. Под влиянием регуляторного фактора (определяющий развитие яичек фактор), кодируемого Y - хр., половые валики развиваются как яички;  при отсутствии фактора  развиваются яичники •  Клетки Ляйдига яичек  плода под контролем  гонадотропинов  (хорионического  и гипофизарного)  секретируют  тестостерон ••</vt:lpstr>
      <vt:lpstr>Значение андрогенов для мужчин Эти гормоны способствуют наращиванию мышечной массы и увеличению физической силы и выносливости. Половые гормоны способствуют расщеплению жировой ткани, что делает их незаменимыми компонентами липидного обмена. Андрогены способствуют  образованию эритроцитов,  увеличивая уровень  гемоглобина в крови.  Они также оказывают  влияние на уровень  плохого холестерина,  не допуская образования  холестериновых отложений на стенках сосудов. </vt:lpstr>
      <vt:lpstr>Тестостерон ‒ это мужской половой гормон. За его синтез отвечают клетки Лейдига в яичках, от него зависит и проявление мужских черт, таких как телосложение, тембр голоса, рост волос. Гормон не только вырабатывается в яичках, но и синтезируется корой надпочечников. Благодаря ему у мужчин формируются  вторичные половые  признаки, он активизирует  либидо и потенцию,  участвует в выработке  сперматозоидов. В крови  гормон содержится  в трех видах: свободный,  связанный с глобулином  и слабосвязанный. </vt:lpstr>
      <vt:lpstr>Антимюллеров гормон — это специальный белок регуляции роста тканей. У мужчин синтезируется клетками Сертоли. АМГ у мужчин — важный гормон, способствующий нормальному развитию эмбрионов по мужскому типу. До восьмой недели у эмбриона нельзя определить половую принадлежность: присутствуют признаки обоих половых систем.       Низкий уровень этого  гормона приводит  к снижению тестостерона  у мужчин.</vt:lpstr>
      <vt:lpstr>Возрастная андрогенная недостаточность у мужчин (возрастной гипогонадизм, андропауза) - состояние, связанное с низким содержанием тестостерона в организме и проявляющееся в зрелом и пожилом (приблизительно с 40 лет) возрасте. Дело в том, что практически у каждого мужчины с возрастом происходит постепенное (на 1-2% в год) снижение уровня тестостерона в организме. В тот момент, когда уровень тестостерона оказывается существенно ниже нормы, организм реагирует различными клиническими проявлениями.</vt:lpstr>
      <vt:lpstr>ПОЛОВОЕ СОЗРЕВАНИЕ У МАЛЬЧИКОВ Если у мальчика нормально работает эндокринная система, в 11–12 лет начинается период полового созревания. Из-за индивидуальных особенностей организма ребенка, наследственной предрасположенности, окружающей среды, сроки варьируются в пределах 1–2 лет. Проявление первых признаков в 10–13 лет считается нормой.</vt:lpstr>
      <vt:lpstr>Признаки </vt:lpstr>
      <vt:lpstr>Активный рост. Первое ускорение роста наблюдается в самом начале созревания – 11–12 лет. Под влиянием андрогенов и соматотропина мальчик вырастает на 10 см. После скачка наблюдается  замедление роста. Мальчик  прибавляет 7–8 см в активной  фазе созревания и еще 4–5 см  к его окончанию. В возрасте  18–22 года повышенное  содержание эстрогенов  в крови становится причиной  окостенения зон роста  длинных костей – рост  прекращается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Эмбриогенез и аномалии развития МПС</dc:title>
  <dc:creator>anvarshox</dc:creator>
  <cp:lastModifiedBy>anvarshox</cp:lastModifiedBy>
  <cp:revision>16</cp:revision>
  <dcterms:created xsi:type="dcterms:W3CDTF">2017-10-11T09:34:20Z</dcterms:created>
  <dcterms:modified xsi:type="dcterms:W3CDTF">2017-10-12T07:44:52Z</dcterms:modified>
</cp:coreProperties>
</file>