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422" r:id="rId2"/>
    <p:sldId id="338" r:id="rId3"/>
    <p:sldId id="405" r:id="rId4"/>
    <p:sldId id="404" r:id="rId5"/>
    <p:sldId id="392" r:id="rId6"/>
    <p:sldId id="393" r:id="rId7"/>
    <p:sldId id="406" r:id="rId8"/>
    <p:sldId id="340" r:id="rId9"/>
    <p:sldId id="407" r:id="rId10"/>
    <p:sldId id="341" r:id="rId11"/>
    <p:sldId id="408" r:id="rId12"/>
    <p:sldId id="409" r:id="rId13"/>
    <p:sldId id="380" r:id="rId14"/>
    <p:sldId id="410" r:id="rId15"/>
    <p:sldId id="411" r:id="rId16"/>
    <p:sldId id="412" r:id="rId17"/>
    <p:sldId id="347" r:id="rId18"/>
    <p:sldId id="348" r:id="rId19"/>
    <p:sldId id="413" r:id="rId20"/>
    <p:sldId id="350" r:id="rId21"/>
    <p:sldId id="351" r:id="rId22"/>
    <p:sldId id="414" r:id="rId23"/>
    <p:sldId id="416" r:id="rId24"/>
    <p:sldId id="398" r:id="rId25"/>
    <p:sldId id="415" r:id="rId26"/>
    <p:sldId id="354" r:id="rId27"/>
    <p:sldId id="356" r:id="rId28"/>
    <p:sldId id="357" r:id="rId29"/>
    <p:sldId id="358" r:id="rId30"/>
    <p:sldId id="417" r:id="rId31"/>
    <p:sldId id="361" r:id="rId32"/>
    <p:sldId id="418" r:id="rId33"/>
    <p:sldId id="362" r:id="rId34"/>
    <p:sldId id="378" r:id="rId35"/>
    <p:sldId id="364" r:id="rId36"/>
    <p:sldId id="399" r:id="rId37"/>
    <p:sldId id="377" r:id="rId38"/>
    <p:sldId id="419" r:id="rId39"/>
    <p:sldId id="420" r:id="rId40"/>
    <p:sldId id="400" r:id="rId41"/>
    <p:sldId id="385" r:id="rId42"/>
    <p:sldId id="386" r:id="rId43"/>
    <p:sldId id="387" r:id="rId44"/>
    <p:sldId id="401" r:id="rId45"/>
    <p:sldId id="402" r:id="rId46"/>
    <p:sldId id="368" r:id="rId47"/>
    <p:sldId id="388" r:id="rId48"/>
    <p:sldId id="389" r:id="rId49"/>
    <p:sldId id="421" r:id="rId50"/>
    <p:sldId id="423" r:id="rId51"/>
    <p:sldId id="282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7802" autoAdjust="0"/>
  </p:normalViewPr>
  <p:slideViewPr>
    <p:cSldViewPr>
      <p:cViewPr>
        <p:scale>
          <a:sx n="80" d="100"/>
          <a:sy n="80" d="100"/>
        </p:scale>
        <p:origin x="-59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2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279C7-46F1-457F-A039-0841650FBBE8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A6C1A-E960-4927-AE40-B732471873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2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5AEABE-E76B-4A6F-9B13-9B3B7884B414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EC8C-73A5-47C7-A90B-4522A05ECB6A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E848F-E0F7-42FF-83EC-859926C5EB54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ACC7C5-E2D9-4813-90DB-E81A2E4A5CEA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99D877-DAA8-47F6-9FEC-39AA584B0A5F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201B-9447-480C-A7D4-7E833D38C060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7DC8-7F6B-49D8-B4B9-86891CD32A19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5580D1-9E81-4C8D-B101-0EAEEB9F16CF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B4D2-A0AC-4054-B277-B8C9023EAAFD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DBB545-681E-4A54-B994-17D9E126D802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A16EC5-5FE9-4629-870E-F4D519841DF4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2E95E0-6658-4D18-8A95-E322C01E4F75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08412E-B111-41C0-8744-9C2FFA756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"/>
            <a:ext cx="7772400" cy="1772815"/>
          </a:xfrm>
        </p:spPr>
        <p:txBody>
          <a:bodyPr>
            <a:normAutofit/>
          </a:bodyPr>
          <a:lstStyle/>
          <a:p>
            <a:pPr algn="ctr"/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  <a: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Красноярский государственный медицинский университет </a:t>
            </a:r>
            <a: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профессора </a:t>
            </a:r>
            <a:r>
              <a:rPr lang="ru-RU" sz="1000" b="0" dirty="0" err="1"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000" b="0" dirty="0">
                <a:effectLst/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sz="1000" b="0" dirty="0" smtClean="0">
                <a:effectLst/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08912" cy="5013176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/>
              <a:t>Клиническая фармакология средств для лечения сахарного диабета и патологии щитовидной </a:t>
            </a:r>
            <a:r>
              <a:rPr lang="ru-RU" sz="1600" dirty="0" smtClean="0"/>
              <a:t>железы</a:t>
            </a:r>
          </a:p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Специальность 34.02.01 – Сестринское дело</a:t>
            </a: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 2020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преподаватель </a:t>
            </a:r>
          </a:p>
          <a:p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М.В</a:t>
            </a:r>
            <a:r>
              <a:rPr lang="ru-RU" sz="17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В основе ИНСД лежат 3 механизма: </a:t>
            </a:r>
          </a:p>
          <a:p>
            <a:pPr algn="ctr">
              <a:buNone/>
            </a:pPr>
            <a:r>
              <a:rPr lang="ru-RU" dirty="0"/>
              <a:t>• в поджелудочной железе - нарушается секреция инсулина; </a:t>
            </a:r>
          </a:p>
          <a:p>
            <a:pPr algn="ctr">
              <a:buNone/>
            </a:pPr>
            <a:r>
              <a:rPr lang="ru-RU" dirty="0"/>
              <a:t>• периферических тканях - мышцы становятся резистентными к инсулину, что приводит к нарушению транспорта и метаболизма глюкозы; </a:t>
            </a:r>
          </a:p>
          <a:p>
            <a:pPr algn="ctr">
              <a:buNone/>
            </a:pPr>
            <a:r>
              <a:rPr lang="ru-RU" dirty="0"/>
              <a:t>• в печени – повышается продукция глюкозы.  </a:t>
            </a:r>
          </a:p>
          <a:p>
            <a:r>
              <a:rPr lang="ru-RU" dirty="0"/>
              <a:t>Все эти моменты приводят к развитию гипергликемии.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403036"/>
            <a:ext cx="7272808" cy="345496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9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42210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Причины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гибели бета-клеток поджелудочной железы </a:t>
            </a:r>
            <a:r>
              <a:rPr lang="ru-RU" dirty="0"/>
              <a:t>точно не выяснены, но основными считаются:</a:t>
            </a:r>
          </a:p>
          <a:p>
            <a:r>
              <a:rPr lang="ru-RU" dirty="0"/>
              <a:t>-вирусные инфекции;</a:t>
            </a:r>
          </a:p>
          <a:p>
            <a:r>
              <a:rPr lang="ru-RU" dirty="0"/>
              <a:t>-ожирение;</a:t>
            </a:r>
          </a:p>
          <a:p>
            <a:r>
              <a:rPr lang="ru-RU" dirty="0"/>
              <a:t>-острый панкреатит</a:t>
            </a:r>
          </a:p>
          <a:p>
            <a:r>
              <a:rPr lang="ru-RU" dirty="0"/>
              <a:t>-удаление или рак поджелудочной железы;</a:t>
            </a:r>
          </a:p>
          <a:p>
            <a:r>
              <a:rPr lang="ru-RU" dirty="0"/>
              <a:t>-диабет беременных;</a:t>
            </a:r>
          </a:p>
          <a:p>
            <a:r>
              <a:rPr lang="ru-RU" dirty="0"/>
              <a:t>-наследственность;</a:t>
            </a:r>
          </a:p>
          <a:p>
            <a:r>
              <a:rPr lang="ru-RU" dirty="0"/>
              <a:t>-передозировка витамина С;</a:t>
            </a:r>
          </a:p>
          <a:p>
            <a:r>
              <a:rPr lang="ru-RU" dirty="0"/>
              <a:t>-аутоиммунные патологии (появление  иммунных антител и клеток-киллеров к бета-клеткам);</a:t>
            </a:r>
          </a:p>
          <a:p>
            <a:r>
              <a:rPr lang="ru-RU" dirty="0"/>
              <a:t>-токсические поражения поджелудочной железы.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6469"/>
          <a:stretch/>
        </p:blipFill>
        <p:spPr>
          <a:xfrm>
            <a:off x="971600" y="4005065"/>
            <a:ext cx="7099619" cy="282499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7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5076056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Клиника СД: </a:t>
            </a:r>
          </a:p>
          <a:p>
            <a:pPr algn="ctr">
              <a:buNone/>
            </a:pPr>
            <a:r>
              <a:rPr lang="ru-RU" dirty="0" smtClean="0"/>
              <a:t>- выраженная общая и мышечная слабость</a:t>
            </a:r>
          </a:p>
          <a:p>
            <a:pPr algn="ctr">
              <a:buNone/>
            </a:pPr>
            <a:r>
              <a:rPr lang="ru-RU" dirty="0" smtClean="0"/>
              <a:t> (в связи с дефицитом образования энергии, гликогена, белка в мышцах), </a:t>
            </a:r>
          </a:p>
          <a:p>
            <a:pPr algn="ctr">
              <a:buFontTx/>
              <a:buChar char="-"/>
            </a:pPr>
            <a:r>
              <a:rPr lang="ru-RU" dirty="0" smtClean="0"/>
              <a:t>жажда (больные выпивают 3-5 л. жидкости в сутки), </a:t>
            </a:r>
          </a:p>
          <a:p>
            <a:pPr algn="ctr">
              <a:buFontTx/>
              <a:buChar char="-"/>
            </a:pPr>
            <a:r>
              <a:rPr lang="ru-RU" dirty="0" smtClean="0"/>
              <a:t>- сухость во рту, </a:t>
            </a:r>
          </a:p>
          <a:p>
            <a:pPr algn="ctr">
              <a:buFontTx/>
              <a:buChar char="-"/>
            </a:pPr>
            <a:r>
              <a:rPr lang="ru-RU" dirty="0" smtClean="0"/>
              <a:t>- полиурия, </a:t>
            </a:r>
          </a:p>
          <a:p>
            <a:pPr algn="ctr">
              <a:buFontTx/>
              <a:buChar char="-"/>
            </a:pPr>
            <a:r>
              <a:rPr lang="ru-RU" dirty="0" smtClean="0"/>
              <a:t>похудание при ИЗСД и ожирение при ИНСД, </a:t>
            </a:r>
          </a:p>
          <a:p>
            <a:pPr algn="ctr">
              <a:buFontTx/>
              <a:buChar char="-"/>
            </a:pPr>
            <a:r>
              <a:rPr lang="ru-RU" dirty="0"/>
              <a:t>-</a:t>
            </a:r>
            <a:r>
              <a:rPr lang="ru-RU" dirty="0" err="1" smtClean="0"/>
              <a:t>полибулия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-кожный зуд (в области гениталий у женщин). </a:t>
            </a:r>
          </a:p>
          <a:p>
            <a:pPr algn="ctr">
              <a:buNone/>
            </a:pPr>
            <a:r>
              <a:rPr lang="ru-RU" dirty="0" smtClean="0"/>
              <a:t>Другие жалобы обусловлены поражением внутренних органов, сосудистой и нервной систем.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5"/>
          <a:stretch/>
        </p:blipFill>
        <p:spPr>
          <a:xfrm>
            <a:off x="5076056" y="0"/>
            <a:ext cx="4067944" cy="68424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2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50131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Клиническая фармакология инсулинов.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Препараты инсулина (ИН):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1 поколение </a:t>
            </a:r>
            <a:r>
              <a:rPr lang="ru-RU" dirty="0" smtClean="0"/>
              <a:t>– препараты животного происхождения (из поджелудочных желез свиней и крупного рогатого скота в произвольных соотношениях) содержат различные примеси до 20% (инсулин простой, </a:t>
            </a:r>
            <a:r>
              <a:rPr lang="ru-RU" dirty="0" err="1" smtClean="0"/>
              <a:t>суинсулин</a:t>
            </a:r>
            <a:r>
              <a:rPr lang="ru-RU" dirty="0" smtClean="0"/>
              <a:t>).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 поколение (</a:t>
            </a:r>
            <a:r>
              <a:rPr lang="ru-RU" dirty="0" err="1" smtClean="0">
                <a:solidFill>
                  <a:srgbClr val="FF0000"/>
                </a:solidFill>
              </a:rPr>
              <a:t>монопиковые</a:t>
            </a:r>
            <a:r>
              <a:rPr lang="ru-RU" dirty="0" smtClean="0">
                <a:solidFill>
                  <a:srgbClr val="FF0000"/>
                </a:solidFill>
              </a:rPr>
              <a:t> МП) </a:t>
            </a:r>
            <a:r>
              <a:rPr lang="ru-RU" dirty="0" smtClean="0"/>
              <a:t>- содержание примесей составляет до 5 % (</a:t>
            </a:r>
            <a:r>
              <a:rPr lang="ru-RU" dirty="0" err="1" smtClean="0"/>
              <a:t>моноинсулин</a:t>
            </a:r>
            <a:r>
              <a:rPr lang="ru-RU" dirty="0" smtClean="0"/>
              <a:t>).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3 поколение </a:t>
            </a:r>
            <a:r>
              <a:rPr lang="ru-RU" dirty="0" smtClean="0"/>
              <a:t>- препараты полностью очищенные от примесей (</a:t>
            </a:r>
            <a:r>
              <a:rPr lang="ru-RU" dirty="0" err="1" smtClean="0"/>
              <a:t>монокомпонентные</a:t>
            </a:r>
            <a:r>
              <a:rPr lang="ru-RU" dirty="0" smtClean="0"/>
              <a:t> МК) </a:t>
            </a:r>
            <a:r>
              <a:rPr lang="ru-RU" dirty="0" err="1" smtClean="0"/>
              <a:t>актрапид</a:t>
            </a:r>
            <a:r>
              <a:rPr lang="ru-RU" dirty="0" smtClean="0"/>
              <a:t> МК.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4 поколение </a:t>
            </a:r>
            <a:r>
              <a:rPr lang="ru-RU" dirty="0" smtClean="0"/>
              <a:t>– инсулин человека полученный </a:t>
            </a:r>
            <a:r>
              <a:rPr lang="ru-RU" dirty="0" err="1" smtClean="0"/>
              <a:t>генноинженрным</a:t>
            </a:r>
            <a:r>
              <a:rPr lang="ru-RU" dirty="0" smtClean="0"/>
              <a:t> способом: </a:t>
            </a:r>
            <a:r>
              <a:rPr lang="ru-RU" dirty="0" err="1" smtClean="0"/>
              <a:t>хумулин</a:t>
            </a:r>
            <a:r>
              <a:rPr lang="ru-RU" dirty="0" smtClean="0"/>
              <a:t> Р.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7199" r="16572" b="7425"/>
          <a:stretch/>
        </p:blipFill>
        <p:spPr>
          <a:xfrm>
            <a:off x="323528" y="4848177"/>
            <a:ext cx="1800200" cy="1810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26030" r="11173" b="25288"/>
          <a:stretch/>
        </p:blipFill>
        <p:spPr>
          <a:xfrm>
            <a:off x="2483768" y="4942423"/>
            <a:ext cx="3096344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3680" r="4633" b="15804"/>
          <a:stretch/>
        </p:blipFill>
        <p:spPr>
          <a:xfrm>
            <a:off x="5940152" y="4977791"/>
            <a:ext cx="2040316" cy="165743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5760640" cy="6741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ИН по длительности действия: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Ультракорокого</a:t>
            </a:r>
            <a:r>
              <a:rPr lang="ru-RU" b="1" dirty="0" smtClean="0"/>
              <a:t> действия: </a:t>
            </a:r>
          </a:p>
          <a:p>
            <a:pPr>
              <a:buNone/>
            </a:pPr>
            <a:r>
              <a:rPr lang="ru-RU" dirty="0" smtClean="0"/>
              <a:t>инсулин </a:t>
            </a:r>
            <a:r>
              <a:rPr lang="ru-RU" dirty="0" err="1" smtClean="0"/>
              <a:t>лизпро</a:t>
            </a:r>
            <a:r>
              <a:rPr lang="ru-RU" dirty="0" smtClean="0"/>
              <a:t> (</a:t>
            </a:r>
            <a:r>
              <a:rPr lang="ru-RU" dirty="0" err="1" smtClean="0"/>
              <a:t>хумалог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smtClean="0"/>
              <a:t>инсулин </a:t>
            </a:r>
            <a:r>
              <a:rPr lang="ru-RU" dirty="0" err="1" smtClean="0"/>
              <a:t>аспарт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Начало действия через 15 мин.,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максимальный эффект ч</a:t>
            </a:r>
            <a:r>
              <a:rPr lang="en-US" dirty="0" smtClean="0"/>
              <a:t>t</a:t>
            </a:r>
            <a:r>
              <a:rPr lang="ru-RU" dirty="0" smtClean="0"/>
              <a:t>рез 0,5 –2ч.,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длительность действия 3-4 часа. 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Короткого действия: </a:t>
            </a:r>
          </a:p>
          <a:p>
            <a:pPr>
              <a:buNone/>
            </a:pPr>
            <a:r>
              <a:rPr lang="ru-RU" dirty="0" err="1" smtClean="0"/>
              <a:t>актрапид</a:t>
            </a:r>
            <a:r>
              <a:rPr lang="ru-RU" dirty="0" smtClean="0"/>
              <a:t> МК,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хумулин</a:t>
            </a:r>
            <a:r>
              <a:rPr lang="ru-RU" dirty="0" smtClean="0"/>
              <a:t> </a:t>
            </a:r>
            <a:r>
              <a:rPr lang="ru-RU" dirty="0" err="1" smtClean="0"/>
              <a:t>регуляр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Начало действия через 30 мин.,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максимальный эффект – через 1- 3 ч.,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длительность действия 6-8 часов. </a:t>
            </a:r>
            <a:endParaRPr lang="en-US" dirty="0" smtClean="0"/>
          </a:p>
        </p:txBody>
      </p:sp>
      <p:pic>
        <p:nvPicPr>
          <p:cNvPr id="4" name="Рисунок 3" descr="х.jpg"/>
          <p:cNvPicPr>
            <a:picLocks noChangeAspect="1"/>
          </p:cNvPicPr>
          <p:nvPr/>
        </p:nvPicPr>
        <p:blipFill>
          <a:blip r:embed="rId2" cstate="print"/>
          <a:srcRect l="19870" t="11653" r="19870" b="11653"/>
          <a:stretch>
            <a:fillRect/>
          </a:stretch>
        </p:blipFill>
        <p:spPr>
          <a:xfrm>
            <a:off x="6012160" y="188640"/>
            <a:ext cx="2664296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7199" r="16572" b="7425"/>
          <a:stretch/>
        </p:blipFill>
        <p:spPr>
          <a:xfrm>
            <a:off x="6012160" y="3501008"/>
            <a:ext cx="2659212" cy="31061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0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6552728" cy="67413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Средней продолжительности</a:t>
            </a:r>
          </a:p>
          <a:p>
            <a:pPr>
              <a:buNone/>
            </a:pPr>
            <a:r>
              <a:rPr lang="ru-RU" b="1" dirty="0" smtClean="0"/>
              <a:t>действия: </a:t>
            </a:r>
          </a:p>
          <a:p>
            <a:pPr>
              <a:buNone/>
            </a:pPr>
            <a:r>
              <a:rPr lang="ru-RU" dirty="0" err="1" smtClean="0"/>
              <a:t>протофан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лантус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монотард</a:t>
            </a:r>
            <a:r>
              <a:rPr lang="ru-RU" dirty="0" smtClean="0"/>
              <a:t> НМ. </a:t>
            </a:r>
          </a:p>
          <a:p>
            <a:pPr>
              <a:buNone/>
            </a:pPr>
            <a:r>
              <a:rPr lang="ru-RU" dirty="0" smtClean="0"/>
              <a:t>Начало действия через 30- 90 минут.</a:t>
            </a:r>
          </a:p>
          <a:p>
            <a:pPr>
              <a:buNone/>
            </a:pPr>
            <a:r>
              <a:rPr lang="ru-RU" dirty="0" smtClean="0"/>
              <a:t>Максимальный эффект – через 4-8 часов.</a:t>
            </a:r>
          </a:p>
          <a:p>
            <a:pPr>
              <a:buNone/>
            </a:pPr>
            <a:r>
              <a:rPr lang="ru-RU" dirty="0" smtClean="0"/>
              <a:t>Длительность действия –10 –16 (20) часов.</a:t>
            </a:r>
          </a:p>
          <a:p>
            <a:pPr>
              <a:buNone/>
            </a:pPr>
            <a:r>
              <a:rPr lang="ru-RU" b="1" dirty="0" smtClean="0"/>
              <a:t>Длительного действия: </a:t>
            </a:r>
          </a:p>
          <a:p>
            <a:pPr>
              <a:buNone/>
            </a:pPr>
            <a:r>
              <a:rPr lang="ru-RU" dirty="0" smtClean="0"/>
              <a:t>инсулин </a:t>
            </a:r>
            <a:r>
              <a:rPr lang="ru-RU" dirty="0" err="1" smtClean="0"/>
              <a:t>гларгин</a:t>
            </a:r>
            <a:r>
              <a:rPr lang="ru-RU" dirty="0" smtClean="0"/>
              <a:t> (</a:t>
            </a:r>
            <a:r>
              <a:rPr lang="ru-RU" dirty="0" err="1" smtClean="0"/>
              <a:t>лантус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err="1" smtClean="0"/>
              <a:t>ультратард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ультраленте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хумулин</a:t>
            </a:r>
            <a:r>
              <a:rPr lang="ru-RU" dirty="0" smtClean="0"/>
              <a:t> </a:t>
            </a:r>
            <a:r>
              <a:rPr lang="ru-RU" dirty="0" err="1" smtClean="0"/>
              <a:t>ультраленте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Начало действия – через 3-4 часа.</a:t>
            </a:r>
          </a:p>
          <a:p>
            <a:pPr>
              <a:buNone/>
            </a:pPr>
            <a:r>
              <a:rPr lang="ru-RU" dirty="0" smtClean="0"/>
              <a:t>Максимальный эффект через 8-18 часов.</a:t>
            </a:r>
          </a:p>
          <a:p>
            <a:pPr>
              <a:buNone/>
            </a:pPr>
            <a:r>
              <a:rPr lang="ru-RU" dirty="0" smtClean="0"/>
              <a:t>Длительность действия –24-28 часов. </a:t>
            </a:r>
            <a:endParaRPr lang="ru-RU" dirty="0"/>
          </a:p>
        </p:txBody>
      </p:sp>
      <p:pic>
        <p:nvPicPr>
          <p:cNvPr id="4" name="Рисунок 3" descr="н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293096"/>
            <a:ext cx="2502024" cy="2358008"/>
          </a:xfrm>
          <a:prstGeom prst="rect">
            <a:avLst/>
          </a:prstGeom>
        </p:spPr>
      </p:pic>
      <p:pic>
        <p:nvPicPr>
          <p:cNvPr id="5" name="Рисунок 4" descr="мо.png"/>
          <p:cNvPicPr>
            <a:picLocks noChangeAspect="1"/>
          </p:cNvPicPr>
          <p:nvPr/>
        </p:nvPicPr>
        <p:blipFill>
          <a:blip r:embed="rId3" cstate="print"/>
          <a:srcRect l="10821" t="51260" r="24224" b="17236"/>
          <a:stretch>
            <a:fillRect/>
          </a:stretch>
        </p:blipFill>
        <p:spPr>
          <a:xfrm>
            <a:off x="5580112" y="188640"/>
            <a:ext cx="3204864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3680" r="4633" b="15804"/>
          <a:stretch/>
        </p:blipFill>
        <p:spPr>
          <a:xfrm>
            <a:off x="6588224" y="2132856"/>
            <a:ext cx="2232248" cy="198884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Действие инсулина на общий обмен : </a:t>
            </a:r>
          </a:p>
          <a:p>
            <a:pPr algn="ctr"/>
            <a:r>
              <a:rPr lang="ru-RU" b="1" dirty="0" smtClean="0"/>
              <a:t>На углеводный обмен:</a:t>
            </a:r>
          </a:p>
          <a:p>
            <a:pPr algn="ctr"/>
            <a:r>
              <a:rPr lang="ru-RU" dirty="0" smtClean="0"/>
              <a:t>ускоряет транспорт глюкозы в клетки; </a:t>
            </a:r>
          </a:p>
          <a:p>
            <a:pPr algn="ctr"/>
            <a:r>
              <a:rPr lang="ru-RU" dirty="0" smtClean="0"/>
              <a:t>избыток поглощенной глюкозы откладывается в резерв</a:t>
            </a:r>
          </a:p>
          <a:p>
            <a:pPr algn="ctr"/>
            <a:r>
              <a:rPr lang="ru-RU" dirty="0" smtClean="0"/>
              <a:t>в форме гликогена (в мышцах), </a:t>
            </a:r>
          </a:p>
          <a:p>
            <a:pPr algn="ctr"/>
            <a:r>
              <a:rPr lang="ru-RU" dirty="0" smtClean="0"/>
              <a:t>в печени уменьшается синтез глюкозы. </a:t>
            </a:r>
          </a:p>
          <a:p>
            <a:pPr algn="ctr">
              <a:buNone/>
            </a:pPr>
            <a:r>
              <a:rPr lang="ru-RU" dirty="0" smtClean="0"/>
              <a:t>В результате уровень глюкозы в крови быстро</a:t>
            </a:r>
          </a:p>
          <a:p>
            <a:pPr algn="ctr">
              <a:buNone/>
            </a:pPr>
            <a:r>
              <a:rPr lang="ru-RU" dirty="0" smtClean="0"/>
              <a:t>снижается, она исчезает из мочи. </a:t>
            </a:r>
          </a:p>
          <a:p>
            <a:pPr algn="ctr"/>
            <a:r>
              <a:rPr lang="ru-RU" b="1" dirty="0" smtClean="0"/>
              <a:t>На жировой обмен:</a:t>
            </a:r>
          </a:p>
          <a:p>
            <a:pPr algn="ctr"/>
            <a:r>
              <a:rPr lang="ru-RU" dirty="0" smtClean="0"/>
              <a:t>в результате поступления глюкозы в жировую ткань происходит связывание жирных кислот в </a:t>
            </a:r>
            <a:r>
              <a:rPr lang="ru-RU" dirty="0" err="1" smtClean="0"/>
              <a:t>триглицериды</a:t>
            </a:r>
            <a:r>
              <a:rPr lang="ru-RU" dirty="0" smtClean="0"/>
              <a:t> и они откладываются в запас в форме жира. </a:t>
            </a:r>
          </a:p>
          <a:p>
            <a:pPr algn="ctr"/>
            <a:r>
              <a:rPr lang="ru-RU" dirty="0" smtClean="0"/>
              <a:t>В крови снижается концентрация свободных жирных кислот, а в печени тормозится образование из них кетоновых тел, в результате устраняется токсическое действие кетонов на нервную систему. </a:t>
            </a:r>
          </a:p>
          <a:p>
            <a:pPr algn="ctr"/>
            <a:r>
              <a:rPr lang="ru-RU" dirty="0" smtClean="0"/>
              <a:t>Вследствие усиления синтеза и отложения жиров (</a:t>
            </a:r>
            <a:r>
              <a:rPr lang="ru-RU" dirty="0" err="1" smtClean="0"/>
              <a:t>липогенез</a:t>
            </a:r>
            <a:r>
              <a:rPr lang="ru-RU" dirty="0" smtClean="0"/>
              <a:t>) возрастает масса тела у больных СД.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2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63573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На белковый обмен:</a:t>
            </a:r>
          </a:p>
          <a:p>
            <a:pPr algn="ctr">
              <a:buNone/>
            </a:pPr>
            <a:r>
              <a:rPr lang="ru-RU" dirty="0" smtClean="0"/>
              <a:t>увеличивается синтез заменимых аминокислот, </a:t>
            </a:r>
          </a:p>
          <a:p>
            <a:pPr algn="ctr">
              <a:buNone/>
            </a:pPr>
            <a:r>
              <a:rPr lang="ru-RU" dirty="0" smtClean="0"/>
              <a:t>в печени задерживается новообразование глюкозы из аминокислот и образующегося при этом шлака – мочевины. </a:t>
            </a:r>
          </a:p>
          <a:p>
            <a:pPr algn="ctr">
              <a:buNone/>
            </a:pPr>
            <a:r>
              <a:rPr lang="ru-RU" dirty="0" smtClean="0"/>
              <a:t>Ускоряются процессы регенерации, нарушенные при СД (трофические язвы и пр.), </a:t>
            </a:r>
          </a:p>
          <a:p>
            <a:pPr algn="ctr">
              <a:buNone/>
            </a:pPr>
            <a:r>
              <a:rPr lang="ru-RU" dirty="0" smtClean="0"/>
              <a:t>повышается иммунитет, </a:t>
            </a:r>
          </a:p>
          <a:p>
            <a:pPr algn="ctr">
              <a:buNone/>
            </a:pPr>
            <a:r>
              <a:rPr lang="ru-RU" dirty="0" smtClean="0"/>
              <a:t>восстанавливается рост детей, больных СД. </a:t>
            </a:r>
          </a:p>
          <a:p>
            <a:pPr algn="ctr">
              <a:buNone/>
            </a:pPr>
            <a:r>
              <a:rPr lang="ru-RU" dirty="0" smtClean="0"/>
              <a:t>Основная часть ИН </a:t>
            </a:r>
            <a:r>
              <a:rPr lang="ru-RU" dirty="0" err="1" smtClean="0"/>
              <a:t>метаболизируется</a:t>
            </a:r>
            <a:r>
              <a:rPr lang="ru-RU" dirty="0" smtClean="0"/>
              <a:t> в печени, в почках, поджелудочной железе, в плаценте.  </a:t>
            </a:r>
          </a:p>
          <a:p>
            <a:pPr algn="ctr">
              <a:buNone/>
            </a:pPr>
            <a:r>
              <a:rPr lang="ru-RU" dirty="0" smtClean="0"/>
              <a:t>Т ½  ИН из крови составляет 3-5 минут.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6408712" cy="67413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Показания к назначению ИН: </a:t>
            </a:r>
          </a:p>
          <a:p>
            <a:pPr>
              <a:buNone/>
            </a:pPr>
            <a:r>
              <a:rPr lang="ru-RU" dirty="0"/>
              <a:t>ИЗСД, </a:t>
            </a:r>
          </a:p>
          <a:p>
            <a:pPr>
              <a:buNone/>
            </a:pPr>
            <a:r>
              <a:rPr lang="ru-RU" dirty="0" err="1"/>
              <a:t>прекоматозные</a:t>
            </a:r>
            <a:r>
              <a:rPr lang="ru-RU" dirty="0"/>
              <a:t> состояния и комы, </a:t>
            </a:r>
          </a:p>
          <a:p>
            <a:pPr>
              <a:buNone/>
            </a:pPr>
            <a:r>
              <a:rPr lang="ru-RU" dirty="0"/>
              <a:t>ювенильный СД, </a:t>
            </a:r>
          </a:p>
          <a:p>
            <a:pPr>
              <a:buNone/>
            </a:pPr>
            <a:r>
              <a:rPr lang="ru-RU" dirty="0"/>
              <a:t>ИНСД при резистентности к пероральным гипогликемическим препаратам или при наличии противопоказаний к их приему, </a:t>
            </a:r>
          </a:p>
          <a:p>
            <a:pPr>
              <a:buNone/>
            </a:pPr>
            <a:r>
              <a:rPr lang="ru-RU" dirty="0"/>
              <a:t>диабетическая кома, </a:t>
            </a:r>
          </a:p>
          <a:p>
            <a:pPr>
              <a:buNone/>
            </a:pPr>
            <a:r>
              <a:rPr lang="ru-RU" dirty="0"/>
              <a:t>СД и беременность и лактация, </a:t>
            </a:r>
          </a:p>
          <a:p>
            <a:pPr>
              <a:buNone/>
            </a:pPr>
            <a:r>
              <a:rPr lang="ru-RU" dirty="0" err="1"/>
              <a:t>сопутсвующие</a:t>
            </a:r>
            <a:r>
              <a:rPr lang="ru-RU" dirty="0"/>
              <a:t> тяжелые заболевания, </a:t>
            </a:r>
          </a:p>
          <a:p>
            <a:pPr>
              <a:buNone/>
            </a:pPr>
            <a:r>
              <a:rPr lang="ru-RU" dirty="0"/>
              <a:t>оперативные вмешательства, Сопровождающиеся гипергликемией. </a:t>
            </a:r>
          </a:p>
          <a:p>
            <a:pPr>
              <a:buNone/>
            </a:pPr>
            <a:r>
              <a:rPr lang="ru-RU" dirty="0"/>
              <a:t>Инсулины короткого действия в небольших дозах (4—8 ЕД) используют в качестве анаболического средства при общем истощении (кахексии), фурункулезе, тиреотоксикозе, заболеваниях желудка (атония, гастроптоз), хронических гепатитах, начальных формах цирроза печени.</a:t>
            </a:r>
          </a:p>
        </p:txBody>
      </p:sp>
      <p:pic>
        <p:nvPicPr>
          <p:cNvPr id="4" name="Рисунок 3" descr="мо.png"/>
          <p:cNvPicPr>
            <a:picLocks noChangeAspect="1"/>
          </p:cNvPicPr>
          <p:nvPr/>
        </p:nvPicPr>
        <p:blipFill>
          <a:blip r:embed="rId2" cstate="print"/>
          <a:srcRect l="10821" t="51260" r="24224" b="17236"/>
          <a:stretch>
            <a:fillRect/>
          </a:stretch>
        </p:blipFill>
        <p:spPr>
          <a:xfrm>
            <a:off x="5965168" y="188640"/>
            <a:ext cx="2783296" cy="1500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7199" r="16572" b="7425"/>
          <a:stretch/>
        </p:blipFill>
        <p:spPr>
          <a:xfrm>
            <a:off x="6481280" y="1844824"/>
            <a:ext cx="2238049" cy="2361888"/>
          </a:xfrm>
          <a:prstGeom prst="rect">
            <a:avLst/>
          </a:prstGeom>
        </p:spPr>
      </p:pic>
      <p:pic>
        <p:nvPicPr>
          <p:cNvPr id="6" name="Рисунок 5" descr="х.jpg"/>
          <p:cNvPicPr>
            <a:picLocks noChangeAspect="1"/>
          </p:cNvPicPr>
          <p:nvPr/>
        </p:nvPicPr>
        <p:blipFill>
          <a:blip r:embed="rId4" cstate="print"/>
          <a:srcRect l="19870" t="11653" r="19870" b="11653"/>
          <a:stretch>
            <a:fillRect/>
          </a:stretch>
        </p:blipFill>
        <p:spPr>
          <a:xfrm>
            <a:off x="6156176" y="4437112"/>
            <a:ext cx="2016224" cy="21328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6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48072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Способы дозирования инсулина:</a:t>
            </a:r>
          </a:p>
          <a:p>
            <a:pPr marL="0" indent="0" algn="ctr">
              <a:buNone/>
            </a:pPr>
            <a:r>
              <a:rPr lang="ru-RU" dirty="0" smtClean="0"/>
              <a:t>Препараты ИН выпускаются </a:t>
            </a:r>
            <a:r>
              <a:rPr lang="ru-RU" dirty="0" smtClean="0">
                <a:solidFill>
                  <a:srgbClr val="FF0000"/>
                </a:solidFill>
              </a:rPr>
              <a:t>во флаконах </a:t>
            </a:r>
            <a:r>
              <a:rPr lang="ru-RU" dirty="0" smtClean="0"/>
              <a:t>с содержанием ИН по </a:t>
            </a:r>
            <a:r>
              <a:rPr lang="ru-RU" dirty="0" smtClean="0">
                <a:solidFill>
                  <a:srgbClr val="FF0000"/>
                </a:solidFill>
              </a:rPr>
              <a:t>40 ЕД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100 ЕД</a:t>
            </a:r>
            <a:r>
              <a:rPr lang="ru-RU" dirty="0" smtClean="0"/>
              <a:t> в 1 мл. </a:t>
            </a:r>
          </a:p>
          <a:p>
            <a:pPr marL="0" indent="0">
              <a:buNone/>
            </a:pPr>
            <a:r>
              <a:rPr lang="ru-RU" dirty="0" smtClean="0"/>
              <a:t>Для его введения используют Шприцы с маркировкой 40 ЕД и 100 ЕД. в 1 мл. </a:t>
            </a:r>
          </a:p>
          <a:p>
            <a:pPr marL="0" indent="0">
              <a:buNone/>
            </a:pPr>
            <a:r>
              <a:rPr lang="ru-RU" dirty="0" smtClean="0"/>
              <a:t>При отпуске препаратов во флаконе, шприцы выдаем с той же дозировкой, что и флакон. </a:t>
            </a:r>
          </a:p>
          <a:p>
            <a:pPr>
              <a:buNone/>
            </a:pPr>
            <a:r>
              <a:rPr lang="ru-RU" dirty="0" smtClean="0"/>
              <a:t>Также инсулин вводят с помощью многоразовой– шприц- ручки, для чего используют растворы инсулина в картриджах (</a:t>
            </a:r>
            <a:r>
              <a:rPr lang="ru-RU" dirty="0" err="1" smtClean="0"/>
              <a:t>пенфиллах</a:t>
            </a:r>
            <a:r>
              <a:rPr lang="ru-RU" dirty="0" smtClean="0"/>
              <a:t>), которые </a:t>
            </a:r>
            <a:r>
              <a:rPr lang="ru-RU" dirty="0" err="1" smtClean="0"/>
              <a:t>запрвляют</a:t>
            </a:r>
            <a:r>
              <a:rPr lang="ru-RU" dirty="0" smtClean="0"/>
              <a:t> в шприц-ручку:</a:t>
            </a:r>
          </a:p>
          <a:p>
            <a:r>
              <a:rPr lang="ru-RU" dirty="0" err="1" smtClean="0"/>
              <a:t>актрапид</a:t>
            </a:r>
            <a:r>
              <a:rPr lang="ru-RU" dirty="0" smtClean="0"/>
              <a:t> НМ </a:t>
            </a:r>
            <a:r>
              <a:rPr lang="ru-RU" dirty="0" err="1" smtClean="0"/>
              <a:t>пенфилл</a:t>
            </a:r>
            <a:r>
              <a:rPr lang="ru-RU" dirty="0" smtClean="0"/>
              <a:t>, </a:t>
            </a:r>
            <a:r>
              <a:rPr lang="ru-RU" dirty="0" err="1" smtClean="0"/>
              <a:t>хумалог</a:t>
            </a:r>
            <a:r>
              <a:rPr lang="ru-RU" dirty="0" smtClean="0"/>
              <a:t> 100</a:t>
            </a:r>
          </a:p>
          <a:p>
            <a:r>
              <a:rPr lang="ru-RU" dirty="0" err="1" smtClean="0"/>
              <a:t>хумулин</a:t>
            </a:r>
            <a:r>
              <a:rPr lang="ru-RU" dirty="0" smtClean="0"/>
              <a:t> </a:t>
            </a:r>
            <a:r>
              <a:rPr lang="ru-RU" dirty="0" err="1" smtClean="0"/>
              <a:t>Регуляр</a:t>
            </a:r>
            <a:endParaRPr lang="ru-RU" dirty="0" smtClean="0"/>
          </a:p>
          <a:p>
            <a:r>
              <a:rPr lang="ru-RU" dirty="0" err="1" smtClean="0"/>
              <a:t>новоРапид</a:t>
            </a:r>
            <a:r>
              <a:rPr lang="ru-RU" dirty="0" smtClean="0"/>
              <a:t> </a:t>
            </a:r>
            <a:r>
              <a:rPr lang="ru-RU" dirty="0" err="1" smtClean="0"/>
              <a:t>Пенфилл</a:t>
            </a:r>
            <a:r>
              <a:rPr lang="ru-RU" dirty="0" smtClean="0"/>
              <a:t> и др.</a:t>
            </a:r>
          </a:p>
          <a:p>
            <a:pPr>
              <a:buNone/>
            </a:pPr>
            <a:r>
              <a:rPr lang="ru-RU" dirty="0" smtClean="0"/>
              <a:t>А также выпускаются растворы инсулина для инъекций в одноразовых </a:t>
            </a:r>
            <a:r>
              <a:rPr lang="ru-RU" dirty="0" err="1" smtClean="0"/>
              <a:t>шприц-ручках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хумулин</a:t>
            </a:r>
            <a:r>
              <a:rPr lang="ru-RU" dirty="0" smtClean="0"/>
              <a:t> </a:t>
            </a:r>
            <a:r>
              <a:rPr lang="ru-RU" dirty="0" err="1" smtClean="0"/>
              <a:t>Регуляр</a:t>
            </a:r>
            <a:r>
              <a:rPr lang="ru-RU" dirty="0" smtClean="0"/>
              <a:t> </a:t>
            </a:r>
            <a:r>
              <a:rPr lang="ru-RU" dirty="0" err="1" smtClean="0"/>
              <a:t>КвикПен</a:t>
            </a:r>
            <a:endParaRPr lang="ru-RU" dirty="0" smtClean="0"/>
          </a:p>
          <a:p>
            <a:r>
              <a:rPr lang="ru-RU" dirty="0" err="1" smtClean="0"/>
              <a:t>левемир</a:t>
            </a:r>
            <a:r>
              <a:rPr lang="ru-RU" dirty="0" smtClean="0"/>
              <a:t> </a:t>
            </a:r>
            <a:r>
              <a:rPr lang="ru-RU" dirty="0" err="1" smtClean="0"/>
              <a:t>ФлексПен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ИН короткого действия при СД 1 типа вводят </a:t>
            </a:r>
            <a:r>
              <a:rPr lang="ru-RU" dirty="0" err="1" smtClean="0"/>
              <a:t>п</a:t>
            </a:r>
            <a:r>
              <a:rPr lang="ru-RU" dirty="0" smtClean="0"/>
              <a:t>/к (за 30 мин до приёма пищи) и в/</a:t>
            </a:r>
            <a:r>
              <a:rPr lang="ru-RU" dirty="0" err="1" smtClean="0"/>
              <a:t>в</a:t>
            </a:r>
            <a:r>
              <a:rPr lang="ru-RU" dirty="0" smtClean="0"/>
              <a:t> при </a:t>
            </a:r>
            <a:r>
              <a:rPr lang="ru-RU" dirty="0" err="1" smtClean="0"/>
              <a:t>кетоацидозе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ИН пролонгированного действия вводят только </a:t>
            </a:r>
            <a:r>
              <a:rPr lang="ru-RU" dirty="0" err="1" smtClean="0"/>
              <a:t>п</a:t>
            </a:r>
            <a:r>
              <a:rPr lang="ru-RU" dirty="0" smtClean="0"/>
              <a:t>/к. </a:t>
            </a:r>
            <a:endParaRPr lang="ru-RU" dirty="0"/>
          </a:p>
        </p:txBody>
      </p:sp>
      <p:pic>
        <p:nvPicPr>
          <p:cNvPr id="4" name="Рисунок 3" descr="пе.jpg"/>
          <p:cNvPicPr>
            <a:picLocks noChangeAspect="1"/>
          </p:cNvPicPr>
          <p:nvPr/>
        </p:nvPicPr>
        <p:blipFill>
          <a:blip r:embed="rId2" cstate="print"/>
          <a:srcRect l="51989" t="2751" r="1276" b="2751"/>
          <a:stretch>
            <a:fillRect/>
          </a:stretch>
        </p:blipFill>
        <p:spPr>
          <a:xfrm>
            <a:off x="6732240" y="3573016"/>
            <a:ext cx="2016224" cy="3096344"/>
          </a:xfrm>
          <a:prstGeom prst="rect">
            <a:avLst/>
          </a:prstGeom>
        </p:spPr>
      </p:pic>
      <p:pic>
        <p:nvPicPr>
          <p:cNvPr id="5" name="Рисунок 4" descr="пе.jpg"/>
          <p:cNvPicPr>
            <a:picLocks noChangeAspect="1"/>
          </p:cNvPicPr>
          <p:nvPr/>
        </p:nvPicPr>
        <p:blipFill>
          <a:blip r:embed="rId2" cstate="print"/>
          <a:srcRect l="2983" t="2751" r="49288" b="2751"/>
          <a:stretch>
            <a:fillRect/>
          </a:stretch>
        </p:blipFill>
        <p:spPr>
          <a:xfrm>
            <a:off x="6660233" y="188640"/>
            <a:ext cx="2016224" cy="31683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4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4778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856984" cy="630932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000" dirty="0" smtClean="0"/>
              <a:t>1.Сахарный </a:t>
            </a:r>
            <a:r>
              <a:rPr lang="ru-RU" sz="2000" dirty="0"/>
              <a:t>диабет: понятие, типы сахарного диабета. 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2.</a:t>
            </a:r>
            <a:r>
              <a:rPr lang="ru-RU" sz="2000" dirty="0" smtClean="0"/>
              <a:t>Клинико-фармакологическая </a:t>
            </a:r>
            <a:r>
              <a:rPr lang="ru-RU" sz="2000" dirty="0"/>
              <a:t>характеристика </a:t>
            </a:r>
            <a:r>
              <a:rPr lang="ru-RU" sz="2000" dirty="0" smtClean="0"/>
              <a:t>инсулинов; синтетических </a:t>
            </a:r>
            <a:r>
              <a:rPr lang="ru-RU" sz="2000" dirty="0"/>
              <a:t>антидиабетических </a:t>
            </a:r>
            <a:r>
              <a:rPr lang="ru-RU" sz="2000" dirty="0" smtClean="0"/>
              <a:t>средств:</a:t>
            </a:r>
          </a:p>
          <a:p>
            <a:pPr marL="457200" indent="-457200">
              <a:buNone/>
            </a:pPr>
            <a:r>
              <a:rPr lang="ru-RU" sz="2000" dirty="0" smtClean="0"/>
              <a:t>-</a:t>
            </a:r>
            <a:r>
              <a:rPr lang="ru-RU" sz="2000" dirty="0" err="1" smtClean="0"/>
              <a:t>сульфонилмочевины</a:t>
            </a:r>
            <a:r>
              <a:rPr lang="ru-RU" sz="2000" dirty="0" smtClean="0"/>
              <a:t> </a:t>
            </a:r>
          </a:p>
          <a:p>
            <a:pPr marL="457200" indent="-457200">
              <a:buNone/>
            </a:pPr>
            <a:r>
              <a:rPr lang="ru-RU" sz="2000" dirty="0" smtClean="0"/>
              <a:t>-</a:t>
            </a:r>
            <a:r>
              <a:rPr lang="ru-RU" sz="2000" dirty="0" err="1" smtClean="0"/>
              <a:t>бигуанидов</a:t>
            </a:r>
            <a:r>
              <a:rPr lang="ru-RU" sz="2000" dirty="0" smtClean="0"/>
              <a:t>.</a:t>
            </a:r>
          </a:p>
          <a:p>
            <a:pPr marL="457200" indent="-457200">
              <a:buNone/>
            </a:pPr>
            <a:r>
              <a:rPr lang="ru-RU" sz="2000" dirty="0" smtClean="0"/>
              <a:t>3. Оценка </a:t>
            </a:r>
            <a:r>
              <a:rPr lang="ru-RU" sz="2000" dirty="0"/>
              <a:t>эффективности и безопасности лекарственных средств, применяемых для лечения сахарного </a:t>
            </a:r>
            <a:r>
              <a:rPr lang="ru-RU" sz="2000" dirty="0" smtClean="0"/>
              <a:t>диабета. </a:t>
            </a:r>
          </a:p>
          <a:p>
            <a:pPr marL="457200" indent="-457200">
              <a:buNone/>
            </a:pPr>
            <a:r>
              <a:rPr lang="ru-RU" sz="2000" dirty="0" smtClean="0"/>
              <a:t>4.Гормоны </a:t>
            </a:r>
            <a:r>
              <a:rPr lang="ru-RU" sz="2000" dirty="0"/>
              <a:t>щитовидной </a:t>
            </a:r>
            <a:r>
              <a:rPr lang="ru-RU" sz="2000" dirty="0" smtClean="0"/>
              <a:t>железы.</a:t>
            </a:r>
          </a:p>
          <a:p>
            <a:pPr marL="457200" indent="-457200">
              <a:buNone/>
            </a:pPr>
            <a:r>
              <a:rPr lang="ru-RU" sz="2000" dirty="0" smtClean="0"/>
              <a:t>5.</a:t>
            </a:r>
            <a:r>
              <a:rPr lang="ru-RU" sz="2000" dirty="0" smtClean="0"/>
              <a:t>Гипотиреоз</a:t>
            </a:r>
            <a:r>
              <a:rPr lang="ru-RU" sz="2000" dirty="0"/>
              <a:t>: понятие, </a:t>
            </a:r>
            <a:r>
              <a:rPr lang="ru-RU" sz="2000" dirty="0" smtClean="0"/>
              <a:t>симптомы. </a:t>
            </a:r>
          </a:p>
          <a:p>
            <a:pPr marL="457200" indent="-457200">
              <a:buNone/>
            </a:pPr>
            <a:r>
              <a:rPr lang="ru-RU" sz="2000" dirty="0" smtClean="0"/>
              <a:t>6.Клинико-фармакологическая </a:t>
            </a:r>
            <a:r>
              <a:rPr lang="ru-RU" sz="2000" dirty="0"/>
              <a:t>характеристика препаратов, применяемых для заместительной терапии при гипотиреозе 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7.</a:t>
            </a:r>
            <a:r>
              <a:rPr lang="ru-RU" sz="2000" dirty="0" smtClean="0"/>
              <a:t>Гипертиреоз</a:t>
            </a:r>
            <a:r>
              <a:rPr lang="ru-RU" sz="2000" dirty="0"/>
              <a:t>: понятие. </a:t>
            </a:r>
            <a:r>
              <a:rPr lang="ru-RU" sz="2000" dirty="0" smtClean="0"/>
              <a:t>Симптомы.</a:t>
            </a:r>
          </a:p>
          <a:p>
            <a:pPr marL="457200" indent="-457200">
              <a:buNone/>
            </a:pPr>
            <a:r>
              <a:rPr lang="ru-RU" sz="2000" dirty="0" smtClean="0"/>
              <a:t>8.</a:t>
            </a:r>
            <a:r>
              <a:rPr lang="ru-RU" sz="2000" dirty="0" smtClean="0"/>
              <a:t>Клинико-фармакологическая </a:t>
            </a:r>
            <a:r>
              <a:rPr lang="ru-RU" sz="2000" dirty="0"/>
              <a:t>характеристика </a:t>
            </a:r>
            <a:r>
              <a:rPr lang="ru-RU" sz="2000" dirty="0" err="1" smtClean="0"/>
              <a:t>тиреостатиков</a:t>
            </a:r>
            <a:r>
              <a:rPr lang="ru-RU" sz="2000" dirty="0" smtClean="0"/>
              <a:t>. </a:t>
            </a:r>
          </a:p>
          <a:p>
            <a:pPr marL="457200" indent="-457200">
              <a:buNone/>
            </a:pPr>
            <a:r>
              <a:rPr lang="ru-RU" sz="2000" dirty="0" smtClean="0"/>
              <a:t>9.Оценка </a:t>
            </a:r>
            <a:r>
              <a:rPr lang="ru-RU" sz="2000" dirty="0"/>
              <a:t>эффективности и безопасности лекарственных </a:t>
            </a:r>
            <a:r>
              <a:rPr lang="ru-RU" sz="2000" dirty="0" smtClean="0"/>
              <a:t>средств,</a:t>
            </a:r>
          </a:p>
          <a:p>
            <a:pPr marL="457200" indent="-457200">
              <a:buNone/>
            </a:pPr>
            <a:r>
              <a:rPr lang="ru-RU" sz="2000" dirty="0" smtClean="0"/>
              <a:t>применяемых </a:t>
            </a:r>
            <a:r>
              <a:rPr lang="ru-RU" sz="2000" dirty="0"/>
              <a:t>для лечения патологии щитовидной </a:t>
            </a:r>
            <a:r>
              <a:rPr lang="ru-RU" sz="2000" dirty="0" smtClean="0"/>
              <a:t>железы.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5256584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500" dirty="0"/>
              <a:t>Коррекцию доз инсулина в течение суток производят под контролем </a:t>
            </a:r>
            <a:r>
              <a:rPr lang="ru-RU" sz="3500" dirty="0" err="1"/>
              <a:t>глюкозурического</a:t>
            </a:r>
            <a:r>
              <a:rPr lang="ru-RU" sz="3500" dirty="0"/>
              <a:t> и гликемического профиля. </a:t>
            </a:r>
          </a:p>
          <a:p>
            <a:pPr>
              <a:buNone/>
            </a:pPr>
            <a:r>
              <a:rPr lang="ru-RU" sz="3500" dirty="0" err="1">
                <a:solidFill>
                  <a:srgbClr val="FF0000"/>
                </a:solidFill>
              </a:rPr>
              <a:t>Глюкозурический</a:t>
            </a:r>
            <a:r>
              <a:rPr lang="ru-RU" sz="3500" dirty="0">
                <a:solidFill>
                  <a:srgbClr val="FF0000"/>
                </a:solidFill>
              </a:rPr>
              <a:t> профиль </a:t>
            </a:r>
            <a:r>
              <a:rPr lang="ru-RU" sz="3500" dirty="0"/>
              <a:t>отражает содержание глюкозы в порциях мочи: с 8-14 часов, с 14-19 часов, с 19-8 часов утра. </a:t>
            </a:r>
          </a:p>
          <a:p>
            <a:pPr>
              <a:buNone/>
            </a:pPr>
            <a:r>
              <a:rPr lang="ru-RU" sz="3500" dirty="0"/>
              <a:t>Гликемический профиль отражает содержание глюкозы в крови каждые 2-3 часа и позволяет сделать вывод об эффективности инсулинотерапии. </a:t>
            </a:r>
          </a:p>
          <a:p>
            <a:pPr>
              <a:buNone/>
            </a:pPr>
            <a:r>
              <a:rPr lang="ru-RU" sz="3500" dirty="0">
                <a:solidFill>
                  <a:srgbClr val="FF0000"/>
                </a:solidFill>
              </a:rPr>
              <a:t>Места введения ИН: </a:t>
            </a:r>
          </a:p>
          <a:p>
            <a:pPr>
              <a:buNone/>
            </a:pPr>
            <a:r>
              <a:rPr lang="ru-RU" sz="3500" dirty="0"/>
              <a:t>плечо, бедро, живот. </a:t>
            </a:r>
          </a:p>
          <a:p>
            <a:pPr>
              <a:buNone/>
            </a:pPr>
            <a:r>
              <a:rPr lang="ru-RU" sz="3500" dirty="0"/>
              <a:t>Во </a:t>
            </a:r>
            <a:r>
              <a:rPr lang="ru-RU" sz="3500" dirty="0" err="1"/>
              <a:t>избежании</a:t>
            </a:r>
            <a:r>
              <a:rPr lang="ru-RU" sz="3500" dirty="0"/>
              <a:t> развития </a:t>
            </a:r>
            <a:r>
              <a:rPr lang="ru-RU" sz="3500" dirty="0" err="1"/>
              <a:t>липодистрофии</a:t>
            </a:r>
            <a:r>
              <a:rPr lang="ru-RU" sz="3500" dirty="0"/>
              <a:t> необходимо менять места инъекций. </a:t>
            </a:r>
            <a:endParaRPr lang="ru-RU" sz="2800" dirty="0"/>
          </a:p>
        </p:txBody>
      </p:sp>
      <p:pic>
        <p:nvPicPr>
          <p:cNvPr id="4" name="Рисунок 3" descr="н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9203" y="3429000"/>
            <a:ext cx="2506346" cy="2674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7199" r="16572" b="7425"/>
          <a:stretch/>
        </p:blipFill>
        <p:spPr>
          <a:xfrm>
            <a:off x="6156176" y="294698"/>
            <a:ext cx="2304255" cy="27742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6408712" cy="67413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Побочные эффекты: 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/>
              <a:t>Аллергическая реакция (вплоть до анафилактического шока). </a:t>
            </a:r>
          </a:p>
          <a:p>
            <a:pPr>
              <a:buNone/>
            </a:pPr>
            <a:r>
              <a:rPr lang="ru-RU" dirty="0"/>
              <a:t>Профилактика-использование высокоочищенных инсулинов. </a:t>
            </a:r>
          </a:p>
          <a:p>
            <a:pPr>
              <a:buNone/>
            </a:pPr>
            <a:r>
              <a:rPr lang="ru-RU" dirty="0"/>
              <a:t>• </a:t>
            </a:r>
            <a:r>
              <a:rPr lang="ru-RU" dirty="0" err="1"/>
              <a:t>Липодистрофия</a:t>
            </a:r>
            <a:r>
              <a:rPr lang="ru-RU" dirty="0"/>
              <a:t> в местах частых </a:t>
            </a:r>
            <a:r>
              <a:rPr lang="ru-RU" dirty="0" err="1"/>
              <a:t>иньекций</a:t>
            </a:r>
            <a:r>
              <a:rPr lang="ru-RU" dirty="0"/>
              <a:t> ИН. Профилактика – не производить п /к </a:t>
            </a:r>
            <a:r>
              <a:rPr lang="ru-RU" dirty="0" err="1"/>
              <a:t>иньекций</a:t>
            </a:r>
            <a:r>
              <a:rPr lang="ru-RU" dirty="0"/>
              <a:t> в одно и то же место; </a:t>
            </a:r>
          </a:p>
          <a:p>
            <a:pPr>
              <a:buNone/>
            </a:pPr>
            <a:r>
              <a:rPr lang="ru-RU" dirty="0"/>
              <a:t>• Инсулиновые отеки (возникают при передозировке ИН). Профилактика- корректировка режима введения дозы инсулина; </a:t>
            </a:r>
          </a:p>
          <a:p>
            <a:pPr>
              <a:buNone/>
            </a:pPr>
            <a:r>
              <a:rPr lang="ru-RU" dirty="0"/>
              <a:t>• Гипогликемическое состояние, характеризуется дрожью в теле, потливостью, психомоторным возбуждением.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Первая помощь: </a:t>
            </a:r>
            <a:r>
              <a:rPr lang="ru-RU" dirty="0"/>
              <a:t>напоить сладким чаем,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дать </a:t>
            </a:r>
            <a:r>
              <a:rPr lang="ru-RU" dirty="0"/>
              <a:t>1-2 конфеты.</a:t>
            </a:r>
          </a:p>
        </p:txBody>
      </p:sp>
      <p:pic>
        <p:nvPicPr>
          <p:cNvPr id="4" name="Рисунок 3" descr="тоф.jpg"/>
          <p:cNvPicPr>
            <a:picLocks noChangeAspect="1"/>
          </p:cNvPicPr>
          <p:nvPr/>
        </p:nvPicPr>
        <p:blipFill>
          <a:blip r:embed="rId2" cstate="print"/>
          <a:srcRect l="2449" t="9798" r="6923" b="21619"/>
          <a:stretch>
            <a:fillRect/>
          </a:stretch>
        </p:blipFill>
        <p:spPr>
          <a:xfrm>
            <a:off x="5724128" y="3230420"/>
            <a:ext cx="3419872" cy="3078899"/>
          </a:xfrm>
          <a:prstGeom prst="rect">
            <a:avLst/>
          </a:prstGeom>
        </p:spPr>
      </p:pic>
      <p:pic>
        <p:nvPicPr>
          <p:cNvPr id="5" name="Рисунок 4" descr="х.jpg"/>
          <p:cNvPicPr>
            <a:picLocks noChangeAspect="1"/>
          </p:cNvPicPr>
          <p:nvPr/>
        </p:nvPicPr>
        <p:blipFill>
          <a:blip r:embed="rId3" cstate="print"/>
          <a:srcRect l="19870" t="11653" r="19870" b="11653"/>
          <a:stretch>
            <a:fillRect/>
          </a:stretch>
        </p:blipFill>
        <p:spPr>
          <a:xfrm>
            <a:off x="6372200" y="0"/>
            <a:ext cx="2771800" cy="32129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5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Гипогликемическая кома. </a:t>
            </a:r>
          </a:p>
          <a:p>
            <a:pPr>
              <a:buNone/>
            </a:pPr>
            <a:r>
              <a:rPr lang="ru-RU" dirty="0" smtClean="0"/>
              <a:t>Первая помощь: в/</a:t>
            </a:r>
            <a:r>
              <a:rPr lang="ru-RU" dirty="0" err="1" smtClean="0"/>
              <a:t>в</a:t>
            </a:r>
            <a:r>
              <a:rPr lang="ru-RU" dirty="0" smtClean="0"/>
              <a:t> 60-80 мл 40% глюкозы (не более 100 мл). </a:t>
            </a:r>
          </a:p>
          <a:p>
            <a:pPr>
              <a:buNone/>
            </a:pPr>
            <a:r>
              <a:rPr lang="ru-RU" dirty="0" smtClean="0"/>
              <a:t>При введении больших доз глюкозы возникает опасность отека мозга. </a:t>
            </a:r>
          </a:p>
          <a:p>
            <a:pPr>
              <a:buNone/>
            </a:pPr>
            <a:r>
              <a:rPr lang="ru-RU" dirty="0" smtClean="0"/>
              <a:t>Менее актуально при купировании  гипогликемического состояния в/</a:t>
            </a:r>
            <a:r>
              <a:rPr lang="ru-RU" dirty="0" err="1" smtClean="0"/>
              <a:t>в</a:t>
            </a:r>
            <a:r>
              <a:rPr lang="ru-RU" dirty="0" smtClean="0"/>
              <a:t> или в/м введение 1 мг </a:t>
            </a:r>
            <a:r>
              <a:rPr lang="ru-RU" dirty="0" err="1" smtClean="0"/>
              <a:t>глюкогона</a:t>
            </a:r>
            <a:r>
              <a:rPr lang="ru-RU" dirty="0" smtClean="0"/>
              <a:t> или </a:t>
            </a:r>
            <a:r>
              <a:rPr lang="ru-RU" dirty="0" err="1" smtClean="0"/>
              <a:t>п</a:t>
            </a:r>
            <a:r>
              <a:rPr lang="ru-RU" dirty="0" smtClean="0"/>
              <a:t>/к введение 1 мг адреналина. </a:t>
            </a:r>
          </a:p>
          <a:p>
            <a:pPr>
              <a:buNone/>
            </a:pPr>
            <a:r>
              <a:rPr lang="ru-RU" dirty="0" smtClean="0"/>
              <a:t>Больного необходимо перевести на </a:t>
            </a:r>
            <a:r>
              <a:rPr lang="ru-RU" dirty="0" err="1" smtClean="0"/>
              <a:t>инфузию</a:t>
            </a:r>
            <a:r>
              <a:rPr lang="ru-RU" dirty="0" smtClean="0"/>
              <a:t> 5% раствора глюкозы до возвращения сознания. </a:t>
            </a:r>
          </a:p>
          <a:p>
            <a:pPr>
              <a:buNone/>
            </a:pPr>
            <a:r>
              <a:rPr lang="ru-RU" dirty="0" smtClean="0"/>
              <a:t>После восстановления сознания больного следует накормить углеводистыми продуктами (булка, хлеб, картофель), для предотвращения рецидива гипогликемии. </a:t>
            </a:r>
            <a:endParaRPr lang="ru-RU" dirty="0"/>
          </a:p>
        </p:txBody>
      </p:sp>
      <p:pic>
        <p:nvPicPr>
          <p:cNvPr id="4" name="Рисунок 3" descr="гип.jpg"/>
          <p:cNvPicPr>
            <a:picLocks noChangeAspect="1"/>
          </p:cNvPicPr>
          <p:nvPr/>
        </p:nvPicPr>
        <p:blipFill>
          <a:blip r:embed="rId2" cstate="print"/>
          <a:srcRect l="4851" t="34250" r="4851" b="34250"/>
          <a:stretch>
            <a:fillRect/>
          </a:stretch>
        </p:blipFill>
        <p:spPr>
          <a:xfrm>
            <a:off x="2915816" y="4941168"/>
            <a:ext cx="5184576" cy="17281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4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96944" cy="6552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Взаимодействие с ЛС других групп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Усиливают эффекта инсулина: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оральные противодиабетические ЛС, </a:t>
            </a:r>
          </a:p>
          <a:p>
            <a:pPr>
              <a:buNone/>
            </a:pPr>
            <a:r>
              <a:rPr lang="ru-RU" dirty="0" smtClean="0"/>
              <a:t>этиловый спирт.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Ослабляют эффект инсулина: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адреналин, </a:t>
            </a:r>
          </a:p>
          <a:p>
            <a:pPr>
              <a:buNone/>
            </a:pPr>
            <a:r>
              <a:rPr lang="ru-RU" dirty="0" err="1" smtClean="0"/>
              <a:t>бутадион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аминазина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пропранолол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салицилаты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тиазидные</a:t>
            </a:r>
            <a:r>
              <a:rPr lang="ru-RU" dirty="0" smtClean="0"/>
              <a:t> </a:t>
            </a:r>
            <a:r>
              <a:rPr lang="ru-RU" dirty="0" err="1" smtClean="0"/>
              <a:t>диуретики</a:t>
            </a:r>
            <a:r>
              <a:rPr lang="ru-RU" dirty="0" smtClean="0"/>
              <a:t>, </a:t>
            </a:r>
            <a:r>
              <a:rPr lang="ru-RU" dirty="0" err="1" smtClean="0"/>
              <a:t>фуросемид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фентоламин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ад.jpg"/>
          <p:cNvPicPr>
            <a:picLocks noChangeAspect="1"/>
          </p:cNvPicPr>
          <p:nvPr/>
        </p:nvPicPr>
        <p:blipFill>
          <a:blip r:embed="rId2" cstate="print"/>
          <a:srcRect l="21593" t="11151" r="20781" b="15350"/>
          <a:stretch>
            <a:fillRect/>
          </a:stretch>
        </p:blipFill>
        <p:spPr>
          <a:xfrm>
            <a:off x="6948264" y="4880063"/>
            <a:ext cx="1872208" cy="1730473"/>
          </a:xfrm>
          <a:prstGeom prst="rect">
            <a:avLst/>
          </a:prstGeom>
        </p:spPr>
      </p:pic>
      <p:pic>
        <p:nvPicPr>
          <p:cNvPr id="5" name="Рисунок 4" descr="ко.jpg"/>
          <p:cNvPicPr>
            <a:picLocks noChangeAspect="1"/>
          </p:cNvPicPr>
          <p:nvPr/>
        </p:nvPicPr>
        <p:blipFill>
          <a:blip r:embed="rId3" cstate="print"/>
          <a:srcRect l="4124" r="11327"/>
          <a:stretch>
            <a:fillRect/>
          </a:stretch>
        </p:blipFill>
        <p:spPr>
          <a:xfrm>
            <a:off x="4860032" y="1412776"/>
            <a:ext cx="3888432" cy="3312368"/>
          </a:xfrm>
          <a:prstGeom prst="rect">
            <a:avLst/>
          </a:prstGeom>
        </p:spPr>
      </p:pic>
      <p:pic>
        <p:nvPicPr>
          <p:cNvPr id="6" name="Рисунок 5" descr="се.jpg"/>
          <p:cNvPicPr>
            <a:picLocks noChangeAspect="1"/>
          </p:cNvPicPr>
          <p:nvPr/>
        </p:nvPicPr>
        <p:blipFill>
          <a:blip r:embed="rId4" cstate="print"/>
          <a:srcRect l="3983" t="19322" r="3983" b="19322"/>
          <a:stretch>
            <a:fillRect/>
          </a:stretch>
        </p:blipFill>
        <p:spPr>
          <a:xfrm>
            <a:off x="4139952" y="5229200"/>
            <a:ext cx="2520280" cy="1392155"/>
          </a:xfrm>
          <a:prstGeom prst="rect">
            <a:avLst/>
          </a:prstGeom>
        </p:spPr>
      </p:pic>
      <p:pic>
        <p:nvPicPr>
          <p:cNvPr id="7" name="Рисунок 6" descr="а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5517232"/>
            <a:ext cx="3024336" cy="12209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99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38884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Новой разработкой ученых, значительно облегчающей жизнь больных СД, является инсулиновая помпа.  </a:t>
            </a:r>
          </a:p>
          <a:p>
            <a:r>
              <a:rPr lang="ru-RU" dirty="0">
                <a:solidFill>
                  <a:srgbClr val="FF0000"/>
                </a:solidFill>
              </a:rPr>
              <a:t>Инсулиновая помпа </a:t>
            </a:r>
            <a:r>
              <a:rPr lang="ru-RU" dirty="0"/>
              <a:t>— медицинское устройство для введения инсулина для осуществления терапии сахарного диабета с непрерывным подкожным введением инсулина.  Устройство включает:</a:t>
            </a:r>
          </a:p>
          <a:p>
            <a:r>
              <a:rPr lang="ru-RU" dirty="0"/>
              <a:t>-саму помпу (с органами управления, модулем обработки и батарейками)</a:t>
            </a:r>
          </a:p>
          <a:p>
            <a:r>
              <a:rPr lang="ru-RU" dirty="0"/>
              <a:t>-сменный резервуар для инсулина (внутри помпы)</a:t>
            </a:r>
          </a:p>
          <a:p>
            <a:r>
              <a:rPr lang="ru-RU" dirty="0"/>
              <a:t>-сменный </a:t>
            </a:r>
            <a:r>
              <a:rPr lang="ru-RU" dirty="0" err="1"/>
              <a:t>инфузионный</a:t>
            </a:r>
            <a:r>
              <a:rPr lang="ru-RU" dirty="0"/>
              <a:t> набор, включающий в себя канюлю для подкожного введения и систему трубок для соединения резервуара с канюлей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п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866499"/>
            <a:ext cx="5616624" cy="299150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39552" y="50131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9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38884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Инсулиновая </a:t>
            </a:r>
            <a:r>
              <a:rPr lang="ru-RU" dirty="0">
                <a:solidFill>
                  <a:srgbClr val="FF0000"/>
                </a:solidFill>
              </a:rPr>
              <a:t>помпа </a:t>
            </a:r>
            <a:r>
              <a:rPr lang="ru-RU" dirty="0"/>
              <a:t>является альтернативой многократным ежедневным инъекциям инсулина инсулиновым шприцом или инсулиновой шприц-ручкой и позволяет проводить интенсивную инсулинотерапию при использовании в сочетании с мониторингом уровня глюкозы и подсчётом количества углеводов. </a:t>
            </a:r>
          </a:p>
        </p:txBody>
      </p:sp>
      <p:pic>
        <p:nvPicPr>
          <p:cNvPr id="5" name="Рисунок 4" descr="п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5832648" cy="39996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51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51845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Пероральные гипогликемические средства (ПГС) </a:t>
            </a:r>
          </a:p>
          <a:p>
            <a:pPr>
              <a:buNone/>
            </a:pPr>
            <a:r>
              <a:rPr lang="ru-RU" dirty="0"/>
              <a:t>Пероральные гипогликемические (</a:t>
            </a:r>
            <a:r>
              <a:rPr lang="ru-RU" dirty="0" err="1"/>
              <a:t>сахароснижающие</a:t>
            </a:r>
            <a:r>
              <a:rPr lang="ru-RU" dirty="0"/>
              <a:t>) препараты применяют для лечения ИНСД. </a:t>
            </a:r>
          </a:p>
          <a:p>
            <a:r>
              <a:rPr lang="ru-RU" dirty="0"/>
              <a:t>Пероральные противодиабетические препараты по химическому строению и механизму гипогликемического действия</a:t>
            </a:r>
            <a:r>
              <a:rPr lang="ru-RU" b="1" dirty="0"/>
              <a:t> </a:t>
            </a:r>
            <a:r>
              <a:rPr lang="ru-RU" dirty="0"/>
              <a:t>делят на следующие группы: </a:t>
            </a:r>
          </a:p>
          <a:p>
            <a:r>
              <a:rPr lang="ru-RU" dirty="0"/>
              <a:t>-производные </a:t>
            </a:r>
            <a:r>
              <a:rPr lang="ru-RU" dirty="0" err="1"/>
              <a:t>сулъфонилмочевины</a:t>
            </a:r>
            <a:endParaRPr lang="ru-RU" dirty="0"/>
          </a:p>
          <a:p>
            <a:r>
              <a:rPr lang="ru-RU" dirty="0"/>
              <a:t>-</a:t>
            </a:r>
            <a:r>
              <a:rPr lang="ru-RU" dirty="0" err="1"/>
              <a:t>бигуаниды</a:t>
            </a:r>
            <a:endParaRPr lang="ru-RU" dirty="0"/>
          </a:p>
          <a:p>
            <a:r>
              <a:rPr lang="ru-RU" dirty="0"/>
              <a:t>-</a:t>
            </a:r>
            <a:r>
              <a:rPr lang="ru-RU" dirty="0" err="1"/>
              <a:t>глиниды</a:t>
            </a:r>
            <a:r>
              <a:rPr lang="ru-RU" dirty="0"/>
              <a:t> (</a:t>
            </a:r>
            <a:r>
              <a:rPr lang="ru-RU" dirty="0" err="1"/>
              <a:t>мегли-ти-ниды</a:t>
            </a:r>
            <a:r>
              <a:rPr lang="ru-RU" dirty="0"/>
              <a:t>) </a:t>
            </a:r>
          </a:p>
          <a:p>
            <a:r>
              <a:rPr lang="ru-RU" dirty="0"/>
              <a:t>-</a:t>
            </a:r>
            <a:r>
              <a:rPr lang="ru-RU" dirty="0" err="1"/>
              <a:t>тиазол-идин-дионы</a:t>
            </a:r>
            <a:r>
              <a:rPr lang="ru-RU" dirty="0"/>
              <a:t> (</a:t>
            </a:r>
            <a:r>
              <a:rPr lang="ru-RU" dirty="0" err="1"/>
              <a:t>гли-тазоны</a:t>
            </a:r>
            <a:r>
              <a:rPr lang="ru-RU" dirty="0"/>
              <a:t>)</a:t>
            </a:r>
          </a:p>
          <a:p>
            <a:r>
              <a:rPr lang="ru-RU" dirty="0"/>
              <a:t>-ингибиторы фермента ДПП-4 (</a:t>
            </a:r>
            <a:r>
              <a:rPr lang="ru-RU" dirty="0" err="1"/>
              <a:t>дипептидил</a:t>
            </a:r>
            <a:r>
              <a:rPr lang="ru-RU" dirty="0"/>
              <a:t>-пептидазы 4)</a:t>
            </a:r>
          </a:p>
          <a:p>
            <a:r>
              <a:rPr lang="ru-RU" dirty="0"/>
              <a:t>-ингибиторы α-</a:t>
            </a:r>
            <a:r>
              <a:rPr lang="ru-RU" dirty="0" err="1"/>
              <a:t>глюко-зи-даз</a:t>
            </a:r>
            <a:r>
              <a:rPr lang="ru-RU" dirty="0"/>
              <a:t> </a:t>
            </a:r>
          </a:p>
          <a:p>
            <a:r>
              <a:rPr lang="ru-RU" dirty="0"/>
              <a:t>-агонисты </a:t>
            </a:r>
            <a:r>
              <a:rPr lang="ru-RU" dirty="0" err="1"/>
              <a:t>глюкагонподобного</a:t>
            </a:r>
            <a:r>
              <a:rPr lang="ru-RU" dirty="0"/>
              <a:t> пептида-1.</a:t>
            </a:r>
          </a:p>
        </p:txBody>
      </p:sp>
      <p:pic>
        <p:nvPicPr>
          <p:cNvPr id="4" name="Рисунок 3" descr="мет.jpg"/>
          <p:cNvPicPr>
            <a:picLocks noChangeAspect="1"/>
          </p:cNvPicPr>
          <p:nvPr/>
        </p:nvPicPr>
        <p:blipFill>
          <a:blip r:embed="rId2" cstate="print"/>
          <a:srcRect l="4814" t="12201" r="10028" b="14563"/>
          <a:stretch>
            <a:fillRect/>
          </a:stretch>
        </p:blipFill>
        <p:spPr>
          <a:xfrm>
            <a:off x="2915816" y="5373216"/>
            <a:ext cx="1728192" cy="1257835"/>
          </a:xfrm>
          <a:prstGeom prst="rect">
            <a:avLst/>
          </a:prstGeom>
        </p:spPr>
      </p:pic>
      <p:pic>
        <p:nvPicPr>
          <p:cNvPr id="5" name="Рисунок 4" descr="ма.jpg"/>
          <p:cNvPicPr>
            <a:picLocks noChangeAspect="1"/>
          </p:cNvPicPr>
          <p:nvPr/>
        </p:nvPicPr>
        <p:blipFill>
          <a:blip r:embed="rId3" cstate="print"/>
          <a:srcRect t="21650" b="21650"/>
          <a:stretch>
            <a:fillRect/>
          </a:stretch>
        </p:blipFill>
        <p:spPr>
          <a:xfrm>
            <a:off x="611560" y="5445224"/>
            <a:ext cx="1872208" cy="1277551"/>
          </a:xfrm>
          <a:prstGeom prst="rect">
            <a:avLst/>
          </a:prstGeom>
        </p:spPr>
      </p:pic>
      <p:pic>
        <p:nvPicPr>
          <p:cNvPr id="6" name="Рисунок 5" descr="d5aefe0ce9ec35a0642cd94d45de6f69.png"/>
          <p:cNvPicPr>
            <a:picLocks noChangeAspect="1"/>
          </p:cNvPicPr>
          <p:nvPr/>
        </p:nvPicPr>
        <p:blipFill>
          <a:blip r:embed="rId4" cstate="print"/>
          <a:srcRect t="23750" b="23750"/>
          <a:stretch>
            <a:fillRect/>
          </a:stretch>
        </p:blipFill>
        <p:spPr>
          <a:xfrm>
            <a:off x="6372200" y="2060848"/>
            <a:ext cx="2160240" cy="1584176"/>
          </a:xfrm>
          <a:prstGeom prst="rect">
            <a:avLst/>
          </a:prstGeom>
        </p:spPr>
      </p:pic>
      <p:pic>
        <p:nvPicPr>
          <p:cNvPr id="7" name="Рисунок 6" descr="г.jpg"/>
          <p:cNvPicPr>
            <a:picLocks noChangeAspect="1"/>
          </p:cNvPicPr>
          <p:nvPr/>
        </p:nvPicPr>
        <p:blipFill>
          <a:blip r:embed="rId5" cstate="print"/>
          <a:srcRect l="36875" r="31625"/>
          <a:stretch>
            <a:fillRect/>
          </a:stretch>
        </p:blipFill>
        <p:spPr>
          <a:xfrm>
            <a:off x="7452320" y="4509120"/>
            <a:ext cx="1240959" cy="2179736"/>
          </a:xfrm>
          <a:prstGeom prst="rect">
            <a:avLst/>
          </a:prstGeom>
        </p:spPr>
      </p:pic>
      <p:pic>
        <p:nvPicPr>
          <p:cNvPr id="8" name="Рисунок 7" descr="я.jpg"/>
          <p:cNvPicPr>
            <a:picLocks noChangeAspect="1"/>
          </p:cNvPicPr>
          <p:nvPr/>
        </p:nvPicPr>
        <p:blipFill>
          <a:blip r:embed="rId6" cstate="print"/>
          <a:srcRect l="6951" t="22700" r="5901" b="29000"/>
          <a:stretch>
            <a:fillRect/>
          </a:stretch>
        </p:blipFill>
        <p:spPr>
          <a:xfrm>
            <a:off x="5364088" y="5373216"/>
            <a:ext cx="1709407" cy="12961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96944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Препараты </a:t>
            </a:r>
            <a:r>
              <a:rPr lang="ru-RU" dirty="0" err="1">
                <a:solidFill>
                  <a:srgbClr val="FF0000"/>
                </a:solidFill>
              </a:rPr>
              <a:t>сульфанилмочевины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err="1"/>
              <a:t>Манинил</a:t>
            </a:r>
            <a:r>
              <a:rPr lang="ru-RU" dirty="0"/>
              <a:t> (</a:t>
            </a:r>
            <a:r>
              <a:rPr lang="ru-RU" dirty="0" err="1"/>
              <a:t>глименкламид</a:t>
            </a:r>
            <a:r>
              <a:rPr lang="ru-RU" dirty="0"/>
              <a:t>), </a:t>
            </a:r>
          </a:p>
          <a:p>
            <a:pPr>
              <a:buNone/>
            </a:pPr>
            <a:r>
              <a:rPr lang="ru-RU" dirty="0" err="1"/>
              <a:t>глюренорм</a:t>
            </a:r>
            <a:r>
              <a:rPr lang="ru-RU" dirty="0"/>
              <a:t> (</a:t>
            </a:r>
            <a:r>
              <a:rPr lang="ru-RU" dirty="0" err="1"/>
              <a:t>глигвидон</a:t>
            </a:r>
            <a:r>
              <a:rPr lang="ru-RU" dirty="0"/>
              <a:t>), </a:t>
            </a:r>
          </a:p>
          <a:p>
            <a:pPr>
              <a:buNone/>
            </a:pPr>
            <a:r>
              <a:rPr lang="ru-RU" dirty="0" err="1"/>
              <a:t>диабетон</a:t>
            </a:r>
            <a:r>
              <a:rPr lang="ru-RU" dirty="0"/>
              <a:t> (</a:t>
            </a:r>
            <a:r>
              <a:rPr lang="ru-RU" dirty="0" err="1"/>
              <a:t>гликлазид</a:t>
            </a:r>
            <a:r>
              <a:rPr lang="ru-RU" dirty="0"/>
              <a:t>), </a:t>
            </a:r>
          </a:p>
          <a:p>
            <a:pPr>
              <a:buNone/>
            </a:pPr>
            <a:r>
              <a:rPr lang="ru-RU" dirty="0" err="1"/>
              <a:t>новонорм</a:t>
            </a:r>
            <a:r>
              <a:rPr lang="ru-RU" dirty="0"/>
              <a:t> (</a:t>
            </a:r>
            <a:r>
              <a:rPr lang="ru-RU" dirty="0" err="1"/>
              <a:t>репаглимид</a:t>
            </a:r>
            <a:r>
              <a:rPr lang="ru-RU" dirty="0"/>
              <a:t>), </a:t>
            </a:r>
          </a:p>
          <a:p>
            <a:pPr>
              <a:buNone/>
            </a:pPr>
            <a:r>
              <a:rPr lang="ru-RU" dirty="0" err="1"/>
              <a:t>амарил</a:t>
            </a:r>
            <a:r>
              <a:rPr lang="ru-RU" dirty="0"/>
              <a:t> (</a:t>
            </a:r>
            <a:r>
              <a:rPr lang="ru-RU" dirty="0" err="1"/>
              <a:t>глимепирид</a:t>
            </a:r>
            <a:r>
              <a:rPr lang="ru-RU" dirty="0"/>
              <a:t>).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Механизм </a:t>
            </a:r>
            <a:r>
              <a:rPr lang="ru-RU" dirty="0" smtClean="0">
                <a:solidFill>
                  <a:srgbClr val="FF0000"/>
                </a:solidFill>
              </a:rPr>
              <a:t>действия: </a:t>
            </a:r>
            <a:r>
              <a:rPr lang="ru-RU" dirty="0"/>
              <a:t>стимулируют синтез ИН В – клетками поджелудочной железы, увеличивают чувствительность рецепторов поджелудочной железы к гликемии, повышают чувствительность рецепторов к инсулину, тормозят </a:t>
            </a:r>
            <a:r>
              <a:rPr lang="ru-RU" dirty="0" err="1"/>
              <a:t>гликогенолиз</a:t>
            </a:r>
            <a:r>
              <a:rPr lang="ru-RU" dirty="0"/>
              <a:t> в печени. </a:t>
            </a:r>
            <a:r>
              <a:rPr lang="ru-RU" dirty="0">
                <a:solidFill>
                  <a:srgbClr val="FF0000"/>
                </a:solidFill>
              </a:rPr>
              <a:t>Фармакологический эффект: гипогликемический. </a:t>
            </a:r>
          </a:p>
        </p:txBody>
      </p:sp>
      <p:pic>
        <p:nvPicPr>
          <p:cNvPr id="4" name="Рисунок 3" descr="ма.jpg"/>
          <p:cNvPicPr>
            <a:picLocks noChangeAspect="1"/>
          </p:cNvPicPr>
          <p:nvPr/>
        </p:nvPicPr>
        <p:blipFill>
          <a:blip r:embed="rId2" cstate="print"/>
          <a:srcRect t="21650" b="21650"/>
          <a:stretch>
            <a:fillRect/>
          </a:stretch>
        </p:blipFill>
        <p:spPr>
          <a:xfrm>
            <a:off x="5364088" y="549804"/>
            <a:ext cx="3048000" cy="1728192"/>
          </a:xfrm>
          <a:prstGeom prst="rect">
            <a:avLst/>
          </a:prstGeom>
        </p:spPr>
      </p:pic>
      <p:pic>
        <p:nvPicPr>
          <p:cNvPr id="5" name="Рисунок 4" descr="d5aefe0ce9ec35a0642cd94d45de6f69.png"/>
          <p:cNvPicPr>
            <a:picLocks noChangeAspect="1"/>
          </p:cNvPicPr>
          <p:nvPr/>
        </p:nvPicPr>
        <p:blipFill>
          <a:blip r:embed="rId3" cstate="print"/>
          <a:srcRect t="23750" b="23750"/>
          <a:stretch>
            <a:fillRect/>
          </a:stretch>
        </p:blipFill>
        <p:spPr>
          <a:xfrm>
            <a:off x="1187624" y="5185092"/>
            <a:ext cx="2736304" cy="1484268"/>
          </a:xfrm>
          <a:prstGeom prst="rect">
            <a:avLst/>
          </a:prstGeom>
        </p:spPr>
      </p:pic>
      <p:pic>
        <p:nvPicPr>
          <p:cNvPr id="6" name="Рисунок 5" descr="нов.png"/>
          <p:cNvPicPr>
            <a:picLocks noChangeAspect="1"/>
          </p:cNvPicPr>
          <p:nvPr/>
        </p:nvPicPr>
        <p:blipFill>
          <a:blip r:embed="rId4" cstate="print"/>
          <a:srcRect l="6492" t="5367" r="4790" b="8370"/>
          <a:stretch>
            <a:fillRect/>
          </a:stretch>
        </p:blipFill>
        <p:spPr>
          <a:xfrm>
            <a:off x="4572000" y="4941168"/>
            <a:ext cx="3096344" cy="191683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84076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>
                <a:solidFill>
                  <a:srgbClr val="FF0000"/>
                </a:solidFill>
              </a:rPr>
              <a:t>Фармакокинетика</a:t>
            </a:r>
            <a:r>
              <a:rPr lang="ru-RU" dirty="0">
                <a:solidFill>
                  <a:srgbClr val="FF0000"/>
                </a:solidFill>
              </a:rPr>
              <a:t> препаратов </a:t>
            </a:r>
            <a:r>
              <a:rPr lang="ru-RU" dirty="0" err="1">
                <a:solidFill>
                  <a:srgbClr val="FF0000"/>
                </a:solidFill>
              </a:rPr>
              <a:t>сульфанилмочевины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Манинил</a:t>
            </a:r>
            <a:r>
              <a:rPr lang="ru-RU" dirty="0" smtClean="0"/>
              <a:t> </a:t>
            </a:r>
            <a:r>
              <a:rPr lang="ru-RU" dirty="0"/>
              <a:t>- начало действия ч /з 1.5часа, </a:t>
            </a:r>
          </a:p>
          <a:p>
            <a:pPr>
              <a:buNone/>
            </a:pPr>
            <a:r>
              <a:rPr lang="ru-RU" dirty="0"/>
              <a:t>длительность действия –18-24 часа, </a:t>
            </a:r>
          </a:p>
          <a:p>
            <a:pPr>
              <a:buNone/>
            </a:pPr>
            <a:r>
              <a:rPr lang="ru-RU" dirty="0"/>
              <a:t>метаболизм - в печени 50%. </a:t>
            </a:r>
          </a:p>
          <a:p>
            <a:pPr>
              <a:buNone/>
            </a:pPr>
            <a:r>
              <a:rPr lang="ru-RU" dirty="0"/>
              <a:t>Выделение почками-50%. </a:t>
            </a:r>
          </a:p>
          <a:p>
            <a:pPr>
              <a:buNone/>
            </a:pPr>
            <a:r>
              <a:rPr lang="ru-RU" dirty="0" err="1">
                <a:solidFill>
                  <a:srgbClr val="FF0000"/>
                </a:solidFill>
              </a:rPr>
              <a:t>Глюренорм</a:t>
            </a:r>
            <a:r>
              <a:rPr lang="ru-RU" dirty="0"/>
              <a:t>-начало действия ч/з 60-90 минут,  длительностьдействия-818 часов, </a:t>
            </a:r>
          </a:p>
          <a:p>
            <a:pPr>
              <a:buNone/>
            </a:pPr>
            <a:r>
              <a:rPr lang="ru-RU" dirty="0"/>
              <a:t>метаболизм – в печени, </a:t>
            </a:r>
          </a:p>
          <a:p>
            <a:pPr>
              <a:buNone/>
            </a:pPr>
            <a:r>
              <a:rPr lang="ru-RU" dirty="0"/>
              <a:t>выделение-почками-5%, кишечником-95%. </a:t>
            </a:r>
          </a:p>
          <a:p>
            <a:pPr>
              <a:buNone/>
            </a:pPr>
            <a:r>
              <a:rPr lang="ru-RU" dirty="0"/>
              <a:t>Препараты хорошо всасываются в ЖКТ. </a:t>
            </a:r>
          </a:p>
          <a:p>
            <a:pPr>
              <a:buNone/>
            </a:pPr>
            <a:r>
              <a:rPr lang="ru-RU" dirty="0"/>
              <a:t>Учитывая продолжительность действия, препараты применяют 1-3 раза в сутки в различные сроки за 30-60 минут до еды.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Показания к назначению: </a:t>
            </a:r>
            <a:r>
              <a:rPr lang="ru-RU" dirty="0"/>
              <a:t>СД II типа, когда диетотерапия не приводит к компенсации, ИЗСД с лабильным течением (добавляется к ИН). </a:t>
            </a:r>
          </a:p>
        </p:txBody>
      </p:sp>
      <p:pic>
        <p:nvPicPr>
          <p:cNvPr id="4" name="Рисунок 3" descr="ма.jpg"/>
          <p:cNvPicPr>
            <a:picLocks noChangeAspect="1"/>
          </p:cNvPicPr>
          <p:nvPr/>
        </p:nvPicPr>
        <p:blipFill>
          <a:blip r:embed="rId2" cstate="print"/>
          <a:srcRect t="21650" b="21650"/>
          <a:stretch>
            <a:fillRect/>
          </a:stretch>
        </p:blipFill>
        <p:spPr>
          <a:xfrm>
            <a:off x="6588224" y="188640"/>
            <a:ext cx="2448272" cy="1728192"/>
          </a:xfrm>
          <a:prstGeom prst="rect">
            <a:avLst/>
          </a:prstGeom>
        </p:spPr>
      </p:pic>
      <p:pic>
        <p:nvPicPr>
          <p:cNvPr id="5" name="Рисунок 4" descr="г.jpg"/>
          <p:cNvPicPr>
            <a:picLocks noChangeAspect="1"/>
          </p:cNvPicPr>
          <p:nvPr/>
        </p:nvPicPr>
        <p:blipFill>
          <a:blip r:embed="rId3" cstate="print"/>
          <a:srcRect l="36875" r="31625"/>
          <a:stretch>
            <a:fillRect/>
          </a:stretch>
        </p:blipFill>
        <p:spPr>
          <a:xfrm>
            <a:off x="7164288" y="1963633"/>
            <a:ext cx="1728192" cy="47000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856984" cy="4941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Противопоказания к назначению: </a:t>
            </a:r>
          </a:p>
          <a:p>
            <a:r>
              <a:rPr lang="ru-RU" dirty="0" err="1" smtClean="0"/>
              <a:t>монотерапия</a:t>
            </a:r>
            <a:r>
              <a:rPr lang="ru-RU" dirty="0" smtClean="0"/>
              <a:t> </a:t>
            </a:r>
            <a:r>
              <a:rPr lang="ru-RU" dirty="0"/>
              <a:t>при СД I типа, </a:t>
            </a:r>
          </a:p>
          <a:p>
            <a:r>
              <a:rPr lang="ru-RU" dirty="0"/>
              <a:t>тяжелые формы СД, </a:t>
            </a:r>
          </a:p>
          <a:p>
            <a:r>
              <a:rPr lang="ru-RU" dirty="0" err="1"/>
              <a:t>прекоматозные</a:t>
            </a:r>
            <a:r>
              <a:rPr lang="ru-RU" dirty="0"/>
              <a:t> и коматозные состояния, </a:t>
            </a:r>
          </a:p>
          <a:p>
            <a:r>
              <a:rPr lang="ru-RU" dirty="0"/>
              <a:t>в детском возрасте, </a:t>
            </a:r>
          </a:p>
          <a:p>
            <a:r>
              <a:rPr lang="ru-RU" dirty="0"/>
              <a:t>склонность к </a:t>
            </a:r>
            <a:r>
              <a:rPr lang="ru-RU" dirty="0" err="1"/>
              <a:t>кетоацидозу</a:t>
            </a:r>
            <a:r>
              <a:rPr lang="ru-RU" dirty="0"/>
              <a:t>, </a:t>
            </a:r>
          </a:p>
          <a:p>
            <a:r>
              <a:rPr lang="ru-RU" dirty="0"/>
              <a:t>беременность, </a:t>
            </a:r>
          </a:p>
          <a:p>
            <a:r>
              <a:rPr lang="ru-RU" dirty="0"/>
              <a:t>тяжелая печеночная и почечная недостаточность, заболевания крови, </a:t>
            </a:r>
          </a:p>
          <a:p>
            <a:r>
              <a:rPr lang="ru-RU" dirty="0"/>
              <a:t>в период предоперационной подготовки. </a:t>
            </a:r>
          </a:p>
        </p:txBody>
      </p:sp>
      <p:pic>
        <p:nvPicPr>
          <p:cNvPr id="4" name="Рисунок 3" descr="ма.jpg"/>
          <p:cNvPicPr>
            <a:picLocks noChangeAspect="1"/>
          </p:cNvPicPr>
          <p:nvPr/>
        </p:nvPicPr>
        <p:blipFill>
          <a:blip r:embed="rId2" cstate="print"/>
          <a:srcRect t="21650" b="21650"/>
          <a:stretch>
            <a:fillRect/>
          </a:stretch>
        </p:blipFill>
        <p:spPr>
          <a:xfrm>
            <a:off x="6372200" y="4509120"/>
            <a:ext cx="2376264" cy="2088232"/>
          </a:xfrm>
          <a:prstGeom prst="rect">
            <a:avLst/>
          </a:prstGeom>
        </p:spPr>
      </p:pic>
      <p:pic>
        <p:nvPicPr>
          <p:cNvPr id="5" name="Рисунок 4" descr="е.jpg"/>
          <p:cNvPicPr>
            <a:picLocks noChangeAspect="1"/>
          </p:cNvPicPr>
          <p:nvPr/>
        </p:nvPicPr>
        <p:blipFill>
          <a:blip r:embed="rId3" cstate="print"/>
          <a:srcRect l="6951" t="23750" r="6951" b="23750"/>
          <a:stretch>
            <a:fillRect/>
          </a:stretch>
        </p:blipFill>
        <p:spPr>
          <a:xfrm>
            <a:off x="323528" y="4509120"/>
            <a:ext cx="2834235" cy="2016224"/>
          </a:xfrm>
          <a:prstGeom prst="rect">
            <a:avLst/>
          </a:prstGeo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4" cstate="print"/>
          <a:srcRect l="6951" t="22700" r="5901" b="29000"/>
          <a:stretch>
            <a:fillRect/>
          </a:stretch>
        </p:blipFill>
        <p:spPr>
          <a:xfrm>
            <a:off x="3419872" y="4509120"/>
            <a:ext cx="2808312" cy="20162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4608512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Заболевания, связанные с нарушением функции эндокринных желез, относятся к группе эндокринных. </a:t>
            </a:r>
          </a:p>
          <a:p>
            <a:pPr>
              <a:buNone/>
            </a:pPr>
            <a:r>
              <a:rPr lang="ru-RU" dirty="0" smtClean="0"/>
              <a:t>К железам внутренней секреции (эндокринным) относятся щитовидная железа, околощитовидные железы, гипофиз, половые железы</a:t>
            </a:r>
            <a:r>
              <a:rPr lang="ru-RU" dirty="0"/>
              <a:t>. Железы внутренней секреции не имеют собственных выводных протоков и выделяют гормоны непосредственно в кровь.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Поджелудочная железа это железа смешанной секреции.</a:t>
            </a:r>
            <a:r>
              <a:rPr lang="ru-RU" dirty="0"/>
              <a:t> Поджелудочная железа осуществляет синтез и продукцию двух важных для функций организма гормонов инсулина и глюкагона, специфическими клетками - островками </a:t>
            </a:r>
            <a:r>
              <a:rPr lang="ru-RU" dirty="0" err="1"/>
              <a:t>Лангерганса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68535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0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856984" cy="49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Побочные </a:t>
            </a:r>
            <a:r>
              <a:rPr lang="ru-RU" dirty="0">
                <a:solidFill>
                  <a:srgbClr val="FF0000"/>
                </a:solidFill>
              </a:rPr>
              <a:t>эффекты: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при </a:t>
            </a:r>
            <a:r>
              <a:rPr lang="ru-RU" dirty="0"/>
              <a:t>приеме препаратов </a:t>
            </a:r>
            <a:r>
              <a:rPr lang="ru-RU" dirty="0" err="1"/>
              <a:t>сульфанилмочевины</a:t>
            </a:r>
            <a:r>
              <a:rPr lang="ru-RU" dirty="0"/>
              <a:t> в адекватных дозах побочные явления возникают </a:t>
            </a:r>
            <a:r>
              <a:rPr lang="ru-RU" dirty="0" smtClean="0"/>
              <a:t>редко.</a:t>
            </a:r>
          </a:p>
          <a:p>
            <a:r>
              <a:rPr lang="ru-RU" dirty="0" smtClean="0"/>
              <a:t>Могут </a:t>
            </a:r>
            <a:r>
              <a:rPr lang="ru-RU" dirty="0"/>
              <a:t>быть: гипогликемия – крайне редко при нарушении диеты, приеме алкоголя; аллергические реакции – дерматит, крапивница; </a:t>
            </a:r>
            <a:r>
              <a:rPr lang="ru-RU" dirty="0" err="1"/>
              <a:t>диспептический</a:t>
            </a:r>
            <a:r>
              <a:rPr lang="ru-RU" dirty="0"/>
              <a:t> синдром – </a:t>
            </a:r>
            <a:r>
              <a:rPr lang="ru-RU" dirty="0" err="1"/>
              <a:t>гиперсаливация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Боли </a:t>
            </a:r>
            <a:r>
              <a:rPr lang="ru-RU" dirty="0"/>
              <a:t>в животе, тошнота, рвота, </a:t>
            </a:r>
            <a:r>
              <a:rPr lang="ru-RU" dirty="0" err="1"/>
              <a:t>диаррея</a:t>
            </a:r>
            <a:r>
              <a:rPr lang="ru-RU" dirty="0"/>
              <a:t>; </a:t>
            </a:r>
            <a:r>
              <a:rPr lang="ru-RU" dirty="0" err="1"/>
              <a:t>холестатическая</a:t>
            </a:r>
            <a:r>
              <a:rPr lang="ru-RU" dirty="0"/>
              <a:t> желтуха; </a:t>
            </a:r>
            <a:r>
              <a:rPr lang="ru-RU" dirty="0" err="1"/>
              <a:t>агранулоцитоз</a:t>
            </a:r>
            <a:r>
              <a:rPr lang="ru-RU" dirty="0"/>
              <a:t>, тромбоцитопения, лейкопения. </a:t>
            </a:r>
          </a:p>
        </p:txBody>
      </p:sp>
      <p:pic>
        <p:nvPicPr>
          <p:cNvPr id="4" name="Рисунок 3" descr="ма.jpg"/>
          <p:cNvPicPr>
            <a:picLocks noChangeAspect="1"/>
          </p:cNvPicPr>
          <p:nvPr/>
        </p:nvPicPr>
        <p:blipFill>
          <a:blip r:embed="rId2" cstate="print"/>
          <a:srcRect t="21650" b="21650"/>
          <a:stretch>
            <a:fillRect/>
          </a:stretch>
        </p:blipFill>
        <p:spPr>
          <a:xfrm>
            <a:off x="6372200" y="4653136"/>
            <a:ext cx="2376264" cy="1944216"/>
          </a:xfrm>
          <a:prstGeom prst="rect">
            <a:avLst/>
          </a:prstGeom>
        </p:spPr>
      </p:pic>
      <p:pic>
        <p:nvPicPr>
          <p:cNvPr id="5" name="Рисунок 4" descr="е.jpg"/>
          <p:cNvPicPr>
            <a:picLocks noChangeAspect="1"/>
          </p:cNvPicPr>
          <p:nvPr/>
        </p:nvPicPr>
        <p:blipFill>
          <a:blip r:embed="rId3" cstate="print"/>
          <a:srcRect l="6951" t="23750" r="6951" b="23750"/>
          <a:stretch>
            <a:fillRect/>
          </a:stretch>
        </p:blipFill>
        <p:spPr>
          <a:xfrm>
            <a:off x="323528" y="4077072"/>
            <a:ext cx="2834235" cy="2448272"/>
          </a:xfrm>
          <a:prstGeom prst="rect">
            <a:avLst/>
          </a:prstGeom>
        </p:spPr>
      </p:pic>
      <p:pic>
        <p:nvPicPr>
          <p:cNvPr id="6" name="Рисунок 5" descr="я.jpg"/>
          <p:cNvPicPr>
            <a:picLocks noChangeAspect="1"/>
          </p:cNvPicPr>
          <p:nvPr/>
        </p:nvPicPr>
        <p:blipFill>
          <a:blip r:embed="rId4" cstate="print"/>
          <a:srcRect l="6951" t="22700" r="5901" b="29000"/>
          <a:stretch>
            <a:fillRect/>
          </a:stretch>
        </p:blipFill>
        <p:spPr>
          <a:xfrm>
            <a:off x="3419872" y="4293096"/>
            <a:ext cx="2808312" cy="22322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3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42930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>
                <a:solidFill>
                  <a:srgbClr val="FF0000"/>
                </a:solidFill>
              </a:rPr>
              <a:t>Бигуаниды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/>
              <a:t>Препараты – </a:t>
            </a:r>
          </a:p>
          <a:p>
            <a:pPr>
              <a:buNone/>
            </a:pPr>
            <a:r>
              <a:rPr lang="ru-RU" dirty="0" err="1"/>
              <a:t>метформин</a:t>
            </a:r>
            <a:r>
              <a:rPr lang="ru-RU" dirty="0"/>
              <a:t> (</a:t>
            </a:r>
            <a:r>
              <a:rPr lang="ru-RU" dirty="0" err="1"/>
              <a:t>сиофор</a:t>
            </a:r>
            <a:r>
              <a:rPr lang="ru-RU" dirty="0"/>
              <a:t>), </a:t>
            </a:r>
          </a:p>
          <a:p>
            <a:pPr>
              <a:buNone/>
            </a:pPr>
            <a:r>
              <a:rPr lang="ru-RU" dirty="0" err="1"/>
              <a:t>буформин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Механизм действия: </a:t>
            </a:r>
            <a:r>
              <a:rPr lang="ru-RU" dirty="0"/>
              <a:t>повышают поглощение глюкозы мышечными клетками;  </a:t>
            </a:r>
          </a:p>
          <a:p>
            <a:pPr>
              <a:buNone/>
            </a:pPr>
            <a:r>
              <a:rPr lang="ru-RU" dirty="0"/>
              <a:t>тормозят </a:t>
            </a:r>
            <a:r>
              <a:rPr lang="ru-RU" dirty="0" err="1"/>
              <a:t>глюконеогенез</a:t>
            </a:r>
            <a:r>
              <a:rPr lang="ru-RU" dirty="0"/>
              <a:t> в  печени; </a:t>
            </a:r>
          </a:p>
          <a:p>
            <a:pPr>
              <a:buNone/>
            </a:pPr>
            <a:r>
              <a:rPr lang="ru-RU" dirty="0"/>
              <a:t>тормозят </a:t>
            </a:r>
            <a:r>
              <a:rPr lang="ru-RU" dirty="0" err="1"/>
              <a:t>липогенез</a:t>
            </a:r>
            <a:r>
              <a:rPr lang="ru-RU" dirty="0"/>
              <a:t>, </a:t>
            </a:r>
          </a:p>
          <a:p>
            <a:pPr>
              <a:buNone/>
            </a:pPr>
            <a:r>
              <a:rPr lang="ru-RU" dirty="0"/>
              <a:t>снижают содержание холестерина и атерогенных липидов, способствуют нормализации липидного обмена;</a:t>
            </a:r>
          </a:p>
          <a:p>
            <a:pPr>
              <a:buNone/>
            </a:pPr>
            <a:r>
              <a:rPr lang="ru-RU" dirty="0"/>
              <a:t>замедляют скорость абсорбции глюкозы в кишечнике; притупляют чувство голода (</a:t>
            </a:r>
            <a:r>
              <a:rPr lang="ru-RU" dirty="0" err="1"/>
              <a:t>аноректическое</a:t>
            </a:r>
            <a:r>
              <a:rPr lang="ru-RU" dirty="0"/>
              <a:t> действие), уменьшают риск тромботических осложнений. </a:t>
            </a:r>
          </a:p>
        </p:txBody>
      </p:sp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2" cstate="print"/>
          <a:srcRect l="6951" t="23750" r="6951" b="23750"/>
          <a:stretch>
            <a:fillRect/>
          </a:stretch>
        </p:blipFill>
        <p:spPr>
          <a:xfrm>
            <a:off x="395536" y="4293096"/>
            <a:ext cx="3188514" cy="2376264"/>
          </a:xfrm>
          <a:prstGeom prst="rect">
            <a:avLst/>
          </a:prstGeom>
        </p:spPr>
      </p:pic>
      <p:pic>
        <p:nvPicPr>
          <p:cNvPr id="5" name="Рисунок 4" descr="си.jpg"/>
          <p:cNvPicPr>
            <a:picLocks noChangeAspect="1"/>
          </p:cNvPicPr>
          <p:nvPr/>
        </p:nvPicPr>
        <p:blipFill>
          <a:blip r:embed="rId3" cstate="print"/>
          <a:srcRect t="31100" b="29000"/>
          <a:stretch>
            <a:fillRect/>
          </a:stretch>
        </p:blipFill>
        <p:spPr>
          <a:xfrm>
            <a:off x="3707904" y="4296775"/>
            <a:ext cx="4320480" cy="23042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Фармакологический </a:t>
            </a:r>
            <a:r>
              <a:rPr lang="ru-RU" dirty="0">
                <a:solidFill>
                  <a:srgbClr val="FF0000"/>
                </a:solidFill>
              </a:rPr>
              <a:t>эффект: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гипогликемический</a:t>
            </a:r>
            <a:r>
              <a:rPr lang="ru-RU" dirty="0"/>
              <a:t>, </a:t>
            </a:r>
            <a:r>
              <a:rPr lang="ru-RU" dirty="0" err="1"/>
              <a:t>аноректическое</a:t>
            </a:r>
            <a:r>
              <a:rPr lang="ru-RU" dirty="0"/>
              <a:t> действие, нормализации массы тела при ожирении </a:t>
            </a:r>
          </a:p>
          <a:p>
            <a:pPr>
              <a:buNone/>
            </a:pPr>
            <a:r>
              <a:rPr lang="ru-RU" dirty="0" err="1"/>
              <a:t>Бигуаниды</a:t>
            </a:r>
            <a:r>
              <a:rPr lang="ru-RU" dirty="0"/>
              <a:t> эффективны только тогда, когда у пациента вырабатывается собственный инсулин. </a:t>
            </a:r>
          </a:p>
        </p:txBody>
      </p:sp>
      <p:pic>
        <p:nvPicPr>
          <p:cNvPr id="4" name="Рисунок 3" descr="е.jpg"/>
          <p:cNvPicPr>
            <a:picLocks noChangeAspect="1"/>
          </p:cNvPicPr>
          <p:nvPr/>
        </p:nvPicPr>
        <p:blipFill>
          <a:blip r:embed="rId2" cstate="print"/>
          <a:srcRect l="6951" t="23750" r="6951" b="23750"/>
          <a:stretch>
            <a:fillRect/>
          </a:stretch>
        </p:blipFill>
        <p:spPr>
          <a:xfrm>
            <a:off x="323528" y="2924944"/>
            <a:ext cx="3908594" cy="3528392"/>
          </a:xfrm>
          <a:prstGeom prst="rect">
            <a:avLst/>
          </a:prstGeom>
        </p:spPr>
      </p:pic>
      <p:pic>
        <p:nvPicPr>
          <p:cNvPr id="5" name="Рисунок 4" descr="си.jpg"/>
          <p:cNvPicPr>
            <a:picLocks noChangeAspect="1"/>
          </p:cNvPicPr>
          <p:nvPr/>
        </p:nvPicPr>
        <p:blipFill>
          <a:blip r:embed="rId3" cstate="print"/>
          <a:srcRect t="31100" b="29000"/>
          <a:stretch>
            <a:fillRect/>
          </a:stretch>
        </p:blipFill>
        <p:spPr>
          <a:xfrm>
            <a:off x="4146978" y="3429000"/>
            <a:ext cx="4726051" cy="28083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80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50851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Фармакокинетика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бигуанидов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Метформин</a:t>
            </a:r>
            <a:r>
              <a:rPr lang="ru-RU" dirty="0" smtClean="0"/>
              <a:t> </a:t>
            </a:r>
            <a:r>
              <a:rPr lang="ru-RU" dirty="0"/>
              <a:t>- эффективная суточная доза 500 мг; длительность действия- 3-6 часов; </a:t>
            </a:r>
          </a:p>
          <a:p>
            <a:r>
              <a:rPr lang="ru-RU" dirty="0"/>
              <a:t>элиминация – почками в неизмененном виде; принимают после еды по 0.05 3 раза в сутки или 1 г. 2 раза в сутки. </a:t>
            </a:r>
          </a:p>
          <a:p>
            <a:r>
              <a:rPr lang="ru-RU" dirty="0"/>
              <a:t>С 4 по 14 день по 1г. 3 раза в сутки. </a:t>
            </a:r>
          </a:p>
          <a:p>
            <a:r>
              <a:rPr lang="ru-RU" dirty="0"/>
              <a:t>После 15 дня дозу регулируют по содержанию глюкозы в крови. </a:t>
            </a:r>
          </a:p>
          <a:p>
            <a:r>
              <a:rPr lang="ru-RU" dirty="0"/>
              <a:t>Поддерживающая доза-0.10.2г/</a:t>
            </a:r>
            <a:r>
              <a:rPr lang="ru-RU" dirty="0" err="1"/>
              <a:t>сут</a:t>
            </a:r>
            <a:r>
              <a:rPr lang="ru-RU" dirty="0"/>
              <a:t>. </a:t>
            </a:r>
          </a:p>
          <a:p>
            <a:r>
              <a:rPr lang="ru-RU" dirty="0">
                <a:solidFill>
                  <a:srgbClr val="FF0000"/>
                </a:solidFill>
              </a:rPr>
              <a:t>Показания к применению: </a:t>
            </a:r>
            <a:r>
              <a:rPr lang="ru-RU" dirty="0" err="1"/>
              <a:t>монотерапия</a:t>
            </a:r>
            <a:r>
              <a:rPr lang="ru-RU" dirty="0"/>
              <a:t> только при легкой форме СД, СД 2 типа при среднетяжелом течении у больных с ожирением в сочетании с препаратами </a:t>
            </a:r>
            <a:r>
              <a:rPr lang="ru-RU" dirty="0" err="1"/>
              <a:t>сульфанилмочевины</a:t>
            </a:r>
            <a:r>
              <a:rPr lang="ru-RU" dirty="0"/>
              <a:t>, </a:t>
            </a:r>
          </a:p>
          <a:p>
            <a:r>
              <a:rPr lang="ru-RU" dirty="0"/>
              <a:t>иногда при СД 1 типа сочетают с инсулином для уменьшения дозы инсулина или предупреждения увеличения массы тела. </a:t>
            </a:r>
          </a:p>
        </p:txBody>
      </p:sp>
      <p:pic>
        <p:nvPicPr>
          <p:cNvPr id="4" name="Рисунок 3" descr="си.jpg"/>
          <p:cNvPicPr>
            <a:picLocks noChangeAspect="1"/>
          </p:cNvPicPr>
          <p:nvPr/>
        </p:nvPicPr>
        <p:blipFill>
          <a:blip r:embed="rId2" cstate="print"/>
          <a:srcRect t="31100" b="29000"/>
          <a:stretch>
            <a:fillRect/>
          </a:stretch>
        </p:blipFill>
        <p:spPr>
          <a:xfrm>
            <a:off x="6012160" y="5085184"/>
            <a:ext cx="2806721" cy="1584176"/>
          </a:xfrm>
          <a:prstGeom prst="rect">
            <a:avLst/>
          </a:prstGeom>
        </p:spPr>
      </p:pic>
      <p:pic>
        <p:nvPicPr>
          <p:cNvPr id="5" name="Рисунок 4" descr="мет.jpg"/>
          <p:cNvPicPr>
            <a:picLocks noChangeAspect="1"/>
          </p:cNvPicPr>
          <p:nvPr/>
        </p:nvPicPr>
        <p:blipFill>
          <a:blip r:embed="rId3" cstate="print"/>
          <a:srcRect l="4814" t="12201" r="10028" b="14563"/>
          <a:stretch>
            <a:fillRect/>
          </a:stretch>
        </p:blipFill>
        <p:spPr>
          <a:xfrm>
            <a:off x="3275856" y="4941168"/>
            <a:ext cx="2698464" cy="1656184"/>
          </a:xfrm>
          <a:prstGeom prst="rect">
            <a:avLst/>
          </a:prstGeom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4" cstate="print"/>
          <a:srcRect l="6951" t="23750" r="6951" b="23750"/>
          <a:stretch>
            <a:fillRect/>
          </a:stretch>
        </p:blipFill>
        <p:spPr>
          <a:xfrm>
            <a:off x="179512" y="5013176"/>
            <a:ext cx="2880320" cy="15841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12968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Противопоказания: </a:t>
            </a:r>
          </a:p>
          <a:p>
            <a:pPr>
              <a:buNone/>
            </a:pPr>
            <a:r>
              <a:rPr lang="ru-RU" dirty="0" smtClean="0"/>
              <a:t>повышенная чувствительность к препаратам; </a:t>
            </a:r>
          </a:p>
          <a:p>
            <a:pPr>
              <a:buNone/>
            </a:pPr>
            <a:r>
              <a:rPr lang="ru-RU" dirty="0" smtClean="0"/>
              <a:t>гипоксия тканей, </a:t>
            </a:r>
          </a:p>
          <a:p>
            <a:pPr>
              <a:buNone/>
            </a:pPr>
            <a:r>
              <a:rPr lang="ru-RU" dirty="0" smtClean="0"/>
              <a:t>нарушение функции почек, </a:t>
            </a:r>
          </a:p>
          <a:p>
            <a:pPr>
              <a:buNone/>
            </a:pPr>
            <a:r>
              <a:rPr lang="ru-RU" dirty="0" smtClean="0"/>
              <a:t>острые воспалительные заболевания, </a:t>
            </a:r>
          </a:p>
          <a:p>
            <a:pPr>
              <a:buNone/>
            </a:pPr>
            <a:r>
              <a:rPr lang="ru-RU" dirty="0" smtClean="0"/>
              <a:t>диабетическая кома, </a:t>
            </a:r>
          </a:p>
          <a:p>
            <a:pPr>
              <a:buNone/>
            </a:pPr>
            <a:r>
              <a:rPr lang="ru-RU" dirty="0" err="1" smtClean="0"/>
              <a:t>кетоацидоз</a:t>
            </a:r>
            <a:r>
              <a:rPr lang="ru-RU" dirty="0" smtClean="0"/>
              <a:t>, </a:t>
            </a:r>
            <a:r>
              <a:rPr lang="ru-RU" dirty="0" err="1" smtClean="0"/>
              <a:t>лактоацидоз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беременность, лактация. !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Не следует назначать </a:t>
            </a:r>
            <a:r>
              <a:rPr lang="ru-RU" dirty="0" err="1" smtClean="0">
                <a:solidFill>
                  <a:srgbClr val="FF0000"/>
                </a:solidFill>
              </a:rPr>
              <a:t>бигуаниды</a:t>
            </a:r>
            <a:r>
              <a:rPr lang="ru-RU" dirty="0" smtClean="0">
                <a:solidFill>
                  <a:srgbClr val="FF0000"/>
                </a:solidFill>
              </a:rPr>
              <a:t> при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низкокаллорийной</a:t>
            </a:r>
            <a:r>
              <a:rPr lang="ru-RU" dirty="0" smtClean="0">
                <a:solidFill>
                  <a:srgbClr val="FF0000"/>
                </a:solidFill>
              </a:rPr>
              <a:t> диете из-за вероятности развития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ацидоза. ! </a:t>
            </a:r>
          </a:p>
          <a:p>
            <a:pPr>
              <a:buNone/>
            </a:pPr>
            <a:r>
              <a:rPr lang="ru-RU" dirty="0" smtClean="0"/>
              <a:t>Лицам пожилого возраста назначать </a:t>
            </a:r>
          </a:p>
          <a:p>
            <a:pPr>
              <a:buNone/>
            </a:pPr>
            <a:r>
              <a:rPr lang="ru-RU" dirty="0" err="1" smtClean="0"/>
              <a:t>бигуаниды</a:t>
            </a:r>
            <a:r>
              <a:rPr lang="ru-RU" dirty="0" smtClean="0"/>
              <a:t> осторожно (в дозе 50мг/</a:t>
            </a:r>
            <a:r>
              <a:rPr lang="ru-RU" dirty="0" err="1" smtClean="0"/>
              <a:t>сут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Побочные эффекты: </a:t>
            </a:r>
            <a:r>
              <a:rPr lang="ru-RU" dirty="0" smtClean="0"/>
              <a:t>молочнокислый ацидоз,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диспептические</a:t>
            </a:r>
            <a:r>
              <a:rPr lang="ru-RU" dirty="0" smtClean="0"/>
              <a:t> явления (тошнота, рвота, </a:t>
            </a:r>
          </a:p>
          <a:p>
            <a:pPr>
              <a:buNone/>
            </a:pPr>
            <a:r>
              <a:rPr lang="ru-RU" dirty="0" err="1" smtClean="0"/>
              <a:t>анорексия</a:t>
            </a:r>
            <a:r>
              <a:rPr lang="ru-RU" dirty="0" smtClean="0"/>
              <a:t>, металлический привкус во рту, </a:t>
            </a:r>
            <a:r>
              <a:rPr lang="ru-RU" dirty="0" err="1" smtClean="0"/>
              <a:t>диаррея</a:t>
            </a:r>
            <a:r>
              <a:rPr lang="ru-RU" dirty="0" smtClean="0"/>
              <a:t>),</a:t>
            </a:r>
          </a:p>
          <a:p>
            <a:pPr>
              <a:buNone/>
            </a:pPr>
            <a:r>
              <a:rPr lang="ru-RU" dirty="0" smtClean="0"/>
              <a:t>нарушение </a:t>
            </a:r>
            <a:r>
              <a:rPr lang="ru-RU" dirty="0" err="1" smtClean="0"/>
              <a:t>функци</a:t>
            </a:r>
            <a:r>
              <a:rPr lang="ru-RU" dirty="0" smtClean="0"/>
              <a:t> печени, развитие </a:t>
            </a:r>
            <a:r>
              <a:rPr lang="ru-RU" dirty="0" err="1" smtClean="0"/>
              <a:t>холестаза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( проходит в течение 5-6 дней после отмены препарата),</a:t>
            </a:r>
          </a:p>
          <a:p>
            <a:pPr>
              <a:buNone/>
            </a:pPr>
            <a:r>
              <a:rPr lang="ru-RU" dirty="0" smtClean="0"/>
              <a:t>аллергические </a:t>
            </a:r>
            <a:r>
              <a:rPr lang="ru-RU" dirty="0" err="1" smtClean="0"/>
              <a:t>р-и</a:t>
            </a:r>
            <a:r>
              <a:rPr lang="ru-RU" dirty="0" smtClean="0"/>
              <a:t> в </a:t>
            </a:r>
            <a:r>
              <a:rPr lang="ru-RU" dirty="0" err="1" smtClean="0"/>
              <a:t>ввиде</a:t>
            </a:r>
            <a:r>
              <a:rPr lang="ru-RU" dirty="0" smtClean="0"/>
              <a:t> </a:t>
            </a:r>
            <a:r>
              <a:rPr lang="ru-RU" dirty="0" err="1" smtClean="0"/>
              <a:t>фотосенсибилизации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лейкопения, </a:t>
            </a:r>
            <a:r>
              <a:rPr lang="ru-RU" dirty="0" err="1" smtClean="0"/>
              <a:t>агранулоцитоз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мет.jpg"/>
          <p:cNvPicPr>
            <a:picLocks noChangeAspect="1"/>
          </p:cNvPicPr>
          <p:nvPr/>
        </p:nvPicPr>
        <p:blipFill>
          <a:blip r:embed="rId2" cstate="print"/>
          <a:srcRect l="4814" t="12201" r="10028" b="14563"/>
          <a:stretch>
            <a:fillRect/>
          </a:stretch>
        </p:blipFill>
        <p:spPr>
          <a:xfrm>
            <a:off x="5364088" y="692696"/>
            <a:ext cx="3274528" cy="2016224"/>
          </a:xfrm>
          <a:prstGeom prst="rect">
            <a:avLst/>
          </a:prstGeom>
        </p:spPr>
      </p:pic>
      <p:pic>
        <p:nvPicPr>
          <p:cNvPr id="5" name="Рисунок 4" descr="си.jpg"/>
          <p:cNvPicPr>
            <a:picLocks noChangeAspect="1"/>
          </p:cNvPicPr>
          <p:nvPr/>
        </p:nvPicPr>
        <p:blipFill>
          <a:blip r:embed="rId3" cstate="print"/>
          <a:srcRect t="31100" b="29000"/>
          <a:stretch>
            <a:fillRect/>
          </a:stretch>
        </p:blipFill>
        <p:spPr>
          <a:xfrm>
            <a:off x="6516216" y="3284984"/>
            <a:ext cx="2168830" cy="1224136"/>
          </a:xfrm>
          <a:prstGeom prst="rect">
            <a:avLst/>
          </a:prstGeom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4" cstate="print"/>
          <a:srcRect l="6951" t="23750" r="6951" b="23750"/>
          <a:stretch>
            <a:fillRect/>
          </a:stretch>
        </p:blipFill>
        <p:spPr>
          <a:xfrm>
            <a:off x="7164288" y="4941168"/>
            <a:ext cx="1656184" cy="172819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964488" cy="45811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Представителем других групп синтетических гипогликемических препаратов является </a:t>
            </a:r>
            <a:r>
              <a:rPr lang="ru-RU" dirty="0" err="1">
                <a:solidFill>
                  <a:srgbClr val="FF0000"/>
                </a:solidFill>
              </a:rPr>
              <a:t>акарбоза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глюкобай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миглитол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Механизм действия и фармакологические эффекты: </a:t>
            </a:r>
            <a:r>
              <a:rPr lang="ru-RU" dirty="0"/>
              <a:t>замедляет переваривание и всасывание углеводов в кишечнике, что приводит к уменьшению уровня глюкозы в крови. </a:t>
            </a:r>
          </a:p>
          <a:p>
            <a:pPr>
              <a:buNone/>
            </a:pPr>
            <a:r>
              <a:rPr lang="ru-RU" dirty="0" err="1"/>
              <a:t>Акарбоза</a:t>
            </a:r>
            <a:r>
              <a:rPr lang="ru-RU" dirty="0"/>
              <a:t> практически не всасывается из </a:t>
            </a:r>
            <a:r>
              <a:rPr lang="ru-RU" dirty="0" err="1"/>
              <a:t>жкт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Побочные эффекты: </a:t>
            </a:r>
            <a:r>
              <a:rPr lang="ru-RU" dirty="0"/>
              <a:t>газообразование в кишечнике, метеоризм, понос. </a:t>
            </a:r>
          </a:p>
          <a:p>
            <a:pPr>
              <a:buNone/>
            </a:pPr>
            <a:r>
              <a:rPr lang="ru-RU" dirty="0"/>
              <a:t>Назначают по 1т 3 раза в день во время еды . Применяется в сочетании с другими противодиабетическими ЛС. </a:t>
            </a:r>
          </a:p>
          <a:p>
            <a:pPr>
              <a:buNone/>
            </a:pPr>
            <a:r>
              <a:rPr lang="ru-RU" dirty="0"/>
              <a:t>Показания к применению: СД II типа с преобладанием гипергликемии после приёма пищи при неэффективности диеты и физических нагрузок. </a:t>
            </a:r>
          </a:p>
        </p:txBody>
      </p:sp>
      <p:pic>
        <p:nvPicPr>
          <p:cNvPr id="4" name="Рисунок 3" descr="ак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437112"/>
            <a:ext cx="3844187" cy="2105794"/>
          </a:xfrm>
          <a:prstGeom prst="rect">
            <a:avLst/>
          </a:prstGeom>
        </p:spPr>
      </p:pic>
      <p:pic>
        <p:nvPicPr>
          <p:cNvPr id="5" name="Рисунок 4" descr="ми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653136"/>
            <a:ext cx="3240360" cy="19225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473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Взаимодействие с ЛС других групп. </a:t>
            </a:r>
          </a:p>
          <a:p>
            <a:pPr>
              <a:buNone/>
            </a:pPr>
            <a:r>
              <a:rPr lang="ru-RU" b="1" dirty="0" smtClean="0"/>
              <a:t>Гипогликемическое действие усиливают: </a:t>
            </a:r>
          </a:p>
          <a:p>
            <a:pPr>
              <a:buNone/>
            </a:pPr>
            <a:r>
              <a:rPr lang="ru-RU" dirty="0" err="1" smtClean="0"/>
              <a:t>салицилаты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тетрациклин, </a:t>
            </a:r>
          </a:p>
          <a:p>
            <a:pPr>
              <a:buNone/>
            </a:pPr>
            <a:r>
              <a:rPr lang="ru-RU" dirty="0" smtClean="0"/>
              <a:t>БАБ.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Гипогликемическое действие ослабляют: </a:t>
            </a:r>
          </a:p>
          <a:p>
            <a:pPr>
              <a:buNone/>
            </a:pPr>
            <a:r>
              <a:rPr lang="ru-RU" dirty="0" err="1" smtClean="0"/>
              <a:t>пероральные</a:t>
            </a:r>
            <a:r>
              <a:rPr lang="ru-RU" dirty="0" smtClean="0"/>
              <a:t> </a:t>
            </a:r>
            <a:r>
              <a:rPr lang="ru-RU" dirty="0" err="1" smtClean="0"/>
              <a:t>контрацептивы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адреналин, ГКС, </a:t>
            </a:r>
          </a:p>
          <a:p>
            <a:pPr>
              <a:buNone/>
            </a:pPr>
            <a:r>
              <a:rPr lang="ru-RU" dirty="0" smtClean="0"/>
              <a:t>гормоны щитовидной железы, </a:t>
            </a:r>
          </a:p>
          <a:p>
            <a:pPr>
              <a:buNone/>
            </a:pPr>
            <a:r>
              <a:rPr lang="ru-RU" dirty="0" smtClean="0"/>
              <a:t>ЛС, содержащие никотиновую кислоту. </a:t>
            </a:r>
            <a:endParaRPr lang="ru-RU" dirty="0"/>
          </a:p>
        </p:txBody>
      </p:sp>
      <p:pic>
        <p:nvPicPr>
          <p:cNvPr id="4" name="Рисунок 3" descr="г.jpg"/>
          <p:cNvPicPr>
            <a:picLocks noChangeAspect="1"/>
          </p:cNvPicPr>
          <p:nvPr/>
        </p:nvPicPr>
        <p:blipFill>
          <a:blip r:embed="rId2" cstate="print"/>
          <a:srcRect l="36875" r="31625"/>
          <a:stretch>
            <a:fillRect/>
          </a:stretch>
        </p:blipFill>
        <p:spPr>
          <a:xfrm>
            <a:off x="6948264" y="1988840"/>
            <a:ext cx="1728192" cy="4700016"/>
          </a:xfrm>
          <a:prstGeom prst="rect">
            <a:avLst/>
          </a:prstGeom>
        </p:spPr>
      </p:pic>
      <p:pic>
        <p:nvPicPr>
          <p:cNvPr id="5" name="Рисунок 4" descr="ма.jpg"/>
          <p:cNvPicPr>
            <a:picLocks noChangeAspect="1"/>
          </p:cNvPicPr>
          <p:nvPr/>
        </p:nvPicPr>
        <p:blipFill>
          <a:blip r:embed="rId3" cstate="print"/>
          <a:srcRect t="21650" b="21650"/>
          <a:stretch>
            <a:fillRect/>
          </a:stretch>
        </p:blipFill>
        <p:spPr>
          <a:xfrm>
            <a:off x="323528" y="4725144"/>
            <a:ext cx="2952328" cy="1728192"/>
          </a:xfrm>
          <a:prstGeom prst="rect">
            <a:avLst/>
          </a:prstGeom>
        </p:spPr>
      </p:pic>
      <p:pic>
        <p:nvPicPr>
          <p:cNvPr id="6" name="Рисунок 5" descr="е.jpg"/>
          <p:cNvPicPr>
            <a:picLocks noChangeAspect="1"/>
          </p:cNvPicPr>
          <p:nvPr/>
        </p:nvPicPr>
        <p:blipFill>
          <a:blip r:embed="rId4" cstate="print"/>
          <a:srcRect l="6951" t="23750" r="6951" b="23750"/>
          <a:stretch>
            <a:fillRect/>
          </a:stretch>
        </p:blipFill>
        <p:spPr>
          <a:xfrm>
            <a:off x="3563888" y="4653136"/>
            <a:ext cx="2880320" cy="18722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68952" cy="3933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>
                <a:solidFill>
                  <a:srgbClr val="FF0000"/>
                </a:solidFill>
              </a:rPr>
              <a:t>Глюкогон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гормон поджелудочной железы, является </a:t>
            </a:r>
            <a:r>
              <a:rPr lang="ru-RU" dirty="0" err="1"/>
              <a:t>антогонистом</a:t>
            </a:r>
            <a:r>
              <a:rPr lang="ru-RU" dirty="0"/>
              <a:t> инсулина. Усиливает образование в печени глюкозы из аминокислот, усиливает образование кетоновых тел, вызывает распад гликогена в печени. </a:t>
            </a:r>
          </a:p>
          <a:p>
            <a:pPr>
              <a:buNone/>
            </a:pPr>
            <a:r>
              <a:rPr lang="ru-RU" dirty="0"/>
              <a:t>В результате этого быстро повышается уровень глюкозы в крови.  В мед практике применяют раствор глюкагона для инъекций под ТН </a:t>
            </a:r>
            <a:r>
              <a:rPr lang="ru-RU" dirty="0" err="1"/>
              <a:t>ГипоКит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 err="1"/>
              <a:t>Глюкогон</a:t>
            </a:r>
            <a:r>
              <a:rPr lang="ru-RU" dirty="0"/>
              <a:t> быстро разрушается в печени, Т ½ -3-6 минут. </a:t>
            </a:r>
            <a:r>
              <a:rPr lang="ru-RU" dirty="0" err="1"/>
              <a:t>Глюкогон</a:t>
            </a:r>
            <a:r>
              <a:rPr lang="ru-RU" dirty="0"/>
              <a:t> оказывает сильное </a:t>
            </a:r>
            <a:r>
              <a:rPr lang="ru-RU" dirty="0" err="1"/>
              <a:t>кардиостимулирующее</a:t>
            </a:r>
            <a:r>
              <a:rPr lang="ru-RU" dirty="0"/>
              <a:t>: он повышает ЧСС, МОК не вызывает  аритмий. </a:t>
            </a:r>
          </a:p>
        </p:txBody>
      </p:sp>
      <p:pic>
        <p:nvPicPr>
          <p:cNvPr id="4" name="Рисунок 3" descr="гип.jpg"/>
          <p:cNvPicPr>
            <a:picLocks noChangeAspect="1"/>
          </p:cNvPicPr>
          <p:nvPr/>
        </p:nvPicPr>
        <p:blipFill>
          <a:blip r:embed="rId2" cstate="print"/>
          <a:srcRect l="4851" t="34250" r="4851" b="34250"/>
          <a:stretch>
            <a:fillRect/>
          </a:stretch>
        </p:blipFill>
        <p:spPr>
          <a:xfrm>
            <a:off x="617561" y="4005064"/>
            <a:ext cx="7482831" cy="26642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568952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Показания </a:t>
            </a:r>
            <a:r>
              <a:rPr lang="ru-RU" b="1" dirty="0">
                <a:solidFill>
                  <a:srgbClr val="FF0000"/>
                </a:solidFill>
              </a:rPr>
              <a:t>к назначению: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неотложная </a:t>
            </a:r>
            <a:r>
              <a:rPr lang="ru-RU" dirty="0"/>
              <a:t>помощь при гипогликемии (в/м, п/к или в/в по 1 мг с последующим введением глюкозы), острая сердечная недостаточность,  кардиогенный шок,  передозировка БАБ.  </a:t>
            </a:r>
          </a:p>
          <a:p>
            <a:pPr>
              <a:buNone/>
            </a:pPr>
            <a:r>
              <a:rPr lang="ru-RU" dirty="0"/>
              <a:t>В/в </a:t>
            </a:r>
            <a:r>
              <a:rPr lang="ru-RU" dirty="0" err="1"/>
              <a:t>капельно</a:t>
            </a:r>
            <a:r>
              <a:rPr lang="ru-RU" dirty="0"/>
              <a:t> по 5-10 мг одномоментно медленно или путем </a:t>
            </a:r>
            <a:r>
              <a:rPr lang="ru-RU" dirty="0" err="1"/>
              <a:t>инфузии</a:t>
            </a:r>
            <a:r>
              <a:rPr lang="ru-RU" dirty="0"/>
              <a:t>. ! </a:t>
            </a:r>
          </a:p>
          <a:p>
            <a:pPr>
              <a:buNone/>
            </a:pPr>
            <a:r>
              <a:rPr lang="ru-RU" dirty="0"/>
              <a:t>Повышает потребление миокардом кислорода. </a:t>
            </a:r>
          </a:p>
        </p:txBody>
      </p:sp>
      <p:pic>
        <p:nvPicPr>
          <p:cNvPr id="4" name="Рисунок 3" descr="гип.jpg"/>
          <p:cNvPicPr>
            <a:picLocks noChangeAspect="1"/>
          </p:cNvPicPr>
          <p:nvPr/>
        </p:nvPicPr>
        <p:blipFill>
          <a:blip r:embed="rId2" cstate="print"/>
          <a:srcRect l="4851" t="34250" r="4851" b="34250"/>
          <a:stretch>
            <a:fillRect/>
          </a:stretch>
        </p:blipFill>
        <p:spPr>
          <a:xfrm>
            <a:off x="467545" y="3645024"/>
            <a:ext cx="7560840" cy="266429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6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856984" cy="24928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Лекарственные средства, </a:t>
            </a:r>
            <a:r>
              <a:rPr lang="ru-RU" dirty="0" err="1" smtClean="0">
                <a:solidFill>
                  <a:srgbClr val="FF0000"/>
                </a:solidFill>
              </a:rPr>
              <a:t>влиющие</a:t>
            </a:r>
            <a:r>
              <a:rPr lang="ru-RU" dirty="0" smtClean="0">
                <a:solidFill>
                  <a:srgbClr val="FF0000"/>
                </a:solidFill>
              </a:rPr>
              <a:t> на функцию щитовидной железы (ЩЖ) </a:t>
            </a:r>
          </a:p>
          <a:p>
            <a:pPr>
              <a:buNone/>
            </a:pPr>
            <a:r>
              <a:rPr lang="ru-RU" dirty="0" smtClean="0"/>
              <a:t> ЩЖ состоит из 2 долей и перешейка. </a:t>
            </a:r>
          </a:p>
          <a:p>
            <a:pPr>
              <a:buNone/>
            </a:pPr>
            <a:r>
              <a:rPr lang="ru-RU" dirty="0" smtClean="0"/>
              <a:t>Масса ЩЖ 15-30г. </a:t>
            </a:r>
          </a:p>
          <a:p>
            <a:pPr>
              <a:buNone/>
            </a:pPr>
            <a:r>
              <a:rPr lang="ru-RU" dirty="0" smtClean="0"/>
              <a:t>ЩЖ состоит из фолликулов, в которых вырабатываются гормоны. </a:t>
            </a:r>
          </a:p>
          <a:p>
            <a:pPr>
              <a:buNone/>
            </a:pPr>
            <a:r>
              <a:rPr lang="ru-RU" dirty="0" smtClean="0"/>
              <a:t>Для синтеза гормонов необходимы йод и аминокислота тирозин. </a:t>
            </a:r>
          </a:p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20502"/>
            <a:ext cx="8136904" cy="46085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478802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Таких </a:t>
            </a:r>
            <a:r>
              <a:rPr lang="ru-RU" dirty="0"/>
              <a:t>клеток насчитывают до 1 млн. единиц, причем 80% этих клеток составляют бета-клетки, вырабатывающие  пептидный гормон инсулин.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Остальные </a:t>
            </a:r>
            <a:r>
              <a:rPr lang="ru-RU" dirty="0"/>
              <a:t>20% клеток  делят </a:t>
            </a:r>
            <a:r>
              <a:rPr lang="ru-RU" dirty="0" smtClean="0"/>
              <a:t>на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альфа-клетки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синтезирующие антагонист инсулина </a:t>
            </a:r>
            <a:r>
              <a:rPr lang="ru-RU" dirty="0" smtClean="0"/>
              <a:t>глюкагон;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дельта-клетки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синтезирующие</a:t>
            </a:r>
            <a:r>
              <a:rPr lang="ru-RU" b="1" dirty="0"/>
              <a:t> </a:t>
            </a:r>
            <a:r>
              <a:rPr lang="ru-RU" dirty="0"/>
              <a:t>в небольшом количестве</a:t>
            </a:r>
            <a:r>
              <a:rPr lang="ru-RU" b="1" dirty="0"/>
              <a:t> </a:t>
            </a:r>
            <a:r>
              <a:rPr lang="ru-RU" dirty="0" err="1"/>
              <a:t>соматостатин</a:t>
            </a:r>
            <a:r>
              <a:rPr lang="ru-RU" dirty="0"/>
              <a:t>, идентичный </a:t>
            </a:r>
            <a:r>
              <a:rPr lang="ru-RU" dirty="0" err="1"/>
              <a:t>соматостатину</a:t>
            </a:r>
            <a:r>
              <a:rPr lang="ru-RU" dirty="0"/>
              <a:t> гипоталамуса; 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ru-RU" dirty="0">
                <a:solidFill>
                  <a:srgbClr val="FF0000"/>
                </a:solidFill>
              </a:rPr>
              <a:t>-клетки, </a:t>
            </a:r>
            <a:r>
              <a:rPr lang="ru-RU" dirty="0"/>
              <a:t>синтезирующие панкреатический полипептид, роль которого до конца не изучена (предположительно он регулирует каким то образом пищеварение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Инсулин</a:t>
            </a:r>
            <a:r>
              <a:rPr lang="ru-RU" dirty="0" smtClean="0"/>
              <a:t> </a:t>
            </a:r>
            <a:r>
              <a:rPr lang="ru-RU" dirty="0"/>
              <a:t>обладает выраженным гипогликемическим действием, а его антагонист глюкагон - прояв­ляет гипергликемические свойства.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6" cy="68535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03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364502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Гормоны ЩЖ: </a:t>
            </a:r>
          </a:p>
          <a:p>
            <a:pPr algn="ctr">
              <a:buNone/>
            </a:pPr>
            <a:r>
              <a:rPr lang="ru-RU" dirty="0"/>
              <a:t>тироксин (</a:t>
            </a:r>
            <a:r>
              <a:rPr lang="ru-RU" dirty="0" err="1"/>
              <a:t>тетрайодтиронин</a:t>
            </a:r>
            <a:r>
              <a:rPr lang="ru-RU" dirty="0"/>
              <a:t>, Т4), </a:t>
            </a:r>
          </a:p>
          <a:p>
            <a:pPr algn="ctr">
              <a:buNone/>
            </a:pPr>
            <a:r>
              <a:rPr lang="ru-RU" dirty="0" err="1"/>
              <a:t>трийодтиронин</a:t>
            </a:r>
            <a:r>
              <a:rPr lang="ru-RU" dirty="0"/>
              <a:t> (Т3), </a:t>
            </a:r>
            <a:r>
              <a:rPr lang="ru-RU" dirty="0" err="1"/>
              <a:t>кальцитонин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Эти гормоны транспортируются кровью в органы и ткани, оказывают свое биологическое действие и подвергаются разрушению в печени, мозге, мышцах. 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Влияние гормонов ЩЖ на организм: </a:t>
            </a:r>
          </a:p>
          <a:p>
            <a:pPr>
              <a:buNone/>
            </a:pPr>
            <a:r>
              <a:rPr lang="ru-RU" dirty="0"/>
              <a:t>повышение потребления кислорода, повышение основного обмена, повышение температуры тела, контролируют рост и созревание организма, повышают ЧСС, поддерживают ударный </a:t>
            </a:r>
            <a:r>
              <a:rPr lang="ru-RU" dirty="0" err="1"/>
              <a:t>обьем</a:t>
            </a:r>
            <a:r>
              <a:rPr lang="ru-RU" dirty="0"/>
              <a:t>, МОК, АД, потенцируют действие катехоламинов. </a:t>
            </a:r>
          </a:p>
        </p:txBody>
      </p:sp>
      <p:pic>
        <p:nvPicPr>
          <p:cNvPr id="4" name="Рисунок 3" descr="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645024"/>
            <a:ext cx="5364088" cy="29249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16632"/>
            <a:ext cx="8677628" cy="30963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гормонов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препараты используются для заместительной терапии при гипотиреозе.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Гипотиреоз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синдром, обусловленный снижением или полным выпадением функции ЩЖ, недостатком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гормонов и характеризующийся изменениями функций различных органов и систем.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метод лечения гипотиреоза - это заместительная терапия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тиреоидными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гормонами.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лечение гипотиреоза проводится синтетическими препаратами: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комбинациями –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тиреокомб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 descr="о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25144"/>
            <a:ext cx="2436977" cy="1913612"/>
          </a:xfrm>
          <a:prstGeom prst="rect">
            <a:avLst/>
          </a:prstGeom>
        </p:spPr>
      </p:pic>
      <p:pic>
        <p:nvPicPr>
          <p:cNvPr id="5" name="Рисунок 4" descr="ти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509120"/>
            <a:ext cx="2952328" cy="21776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88640"/>
            <a:ext cx="8750206" cy="39604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трийодтиронин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(Т3) - является быстродействующим препаратом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(начало действия ч/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6-8 часов),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из организма выводится очень быстро.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Он в 4-8 раз активнее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левотироксина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натрия,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лучше всасывается в ЖКТ.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Препарат не применяют для обычной заместительной терапии,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он показан при неотложных состояниях -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миксематозной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коме и психозе. </a:t>
            </a:r>
            <a:endParaRPr lang="ru-RU" dirty="0"/>
          </a:p>
        </p:txBody>
      </p:sp>
      <p:sp>
        <p:nvSpPr>
          <p:cNvPr id="25602" name="AutoShape 2" descr="https://www.kupilekarstva.ru/published/publicdata/ONLINEP9ONLINEPH/attachments/SC/products_pictures/%D1%84%D0%B5%D0%BD%D0%B8%D1%81%D1%82%D0%B8%D0%BB_50_en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лио.jpg"/>
          <p:cNvPicPr>
            <a:picLocks noChangeAspect="1"/>
          </p:cNvPicPr>
          <p:nvPr/>
        </p:nvPicPr>
        <p:blipFill>
          <a:blip r:embed="rId2" cstate="print"/>
          <a:srcRect l="12035" t="21939" r="13686" b="21939"/>
          <a:stretch>
            <a:fillRect/>
          </a:stretch>
        </p:blipFill>
        <p:spPr>
          <a:xfrm>
            <a:off x="5220072" y="4221088"/>
            <a:ext cx="3600400" cy="2636912"/>
          </a:xfrm>
          <a:prstGeom prst="rect">
            <a:avLst/>
          </a:prstGeom>
        </p:spPr>
      </p:pic>
      <p:pic>
        <p:nvPicPr>
          <p:cNvPr id="5" name="Рисунок 4" descr="т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21088"/>
            <a:ext cx="3456384" cy="237626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8858312" cy="49411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натрий (Т4)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–медленнодействующий синтетический гормон ЩЖ. Это препарат выбора для заместительной терапии гипотиреоза. </a:t>
            </a:r>
          </a:p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Тиреотом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- комбинированный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препарат-левотироксин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120мкг,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40 мкг. Назначают по ½-2 т в сутки.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Действие начинается быстро за счет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лиотиронина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а пролонгация эффекта обусловлена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левотироксином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Тиреокомб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комбинированный препарат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лиотиронин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10 мкг.,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левотироксин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70 мкг,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йодит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калия 150мкг. Назначают по 1 т. 3 раза в день. </a:t>
            </a:r>
          </a:p>
          <a:p>
            <a:endParaRPr lang="ru-RU" dirty="0"/>
          </a:p>
        </p:txBody>
      </p:sp>
      <p:pic>
        <p:nvPicPr>
          <p:cNvPr id="4" name="Рисунок 3" descr="о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365104"/>
            <a:ext cx="2797017" cy="2305102"/>
          </a:xfrm>
          <a:prstGeom prst="rect">
            <a:avLst/>
          </a:prstGeom>
        </p:spPr>
      </p:pic>
      <p:pic>
        <p:nvPicPr>
          <p:cNvPr id="5" name="Рисунок 4" descr="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869160"/>
            <a:ext cx="2720831" cy="1656184"/>
          </a:xfrm>
          <a:prstGeom prst="rect">
            <a:avLst/>
          </a:prstGeom>
        </p:spPr>
      </p:pic>
      <p:pic>
        <p:nvPicPr>
          <p:cNvPr id="6" name="Рисунок 5" descr="лев.png"/>
          <p:cNvPicPr>
            <a:picLocks noChangeAspect="1"/>
          </p:cNvPicPr>
          <p:nvPr/>
        </p:nvPicPr>
        <p:blipFill>
          <a:blip r:embed="rId4" cstate="print"/>
          <a:srcRect t="11151" b="13250"/>
          <a:stretch>
            <a:fillRect/>
          </a:stretch>
        </p:blipFill>
        <p:spPr>
          <a:xfrm>
            <a:off x="251520" y="4725144"/>
            <a:ext cx="2592288" cy="19442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8749636" cy="450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применению: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первичный и вторичный гипотиреоз;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аутоиммунный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тиреоидит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ДТЗ в стадии ремиссии с целью предотвращения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зобогенного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эффекта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мерказолила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узловой зоб с явлениями гипотиреоза;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диффузный нетоксический зоб. </a:t>
            </a:r>
          </a:p>
          <a:p>
            <a:endParaRPr lang="ru-RU" dirty="0"/>
          </a:p>
        </p:txBody>
      </p:sp>
      <p:pic>
        <p:nvPicPr>
          <p:cNvPr id="4" name="Рисунок 3" descr="о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861048"/>
            <a:ext cx="2592288" cy="2305102"/>
          </a:xfrm>
          <a:prstGeom prst="rect">
            <a:avLst/>
          </a:prstGeom>
        </p:spPr>
      </p:pic>
      <p:pic>
        <p:nvPicPr>
          <p:cNvPr id="5" name="Рисунок 4" descr="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797152"/>
            <a:ext cx="2720831" cy="1656184"/>
          </a:xfrm>
          <a:prstGeom prst="rect">
            <a:avLst/>
          </a:prstGeom>
        </p:spPr>
      </p:pic>
      <p:pic>
        <p:nvPicPr>
          <p:cNvPr id="6" name="Рисунок 5" descr="лев.png"/>
          <p:cNvPicPr>
            <a:picLocks noChangeAspect="1"/>
          </p:cNvPicPr>
          <p:nvPr/>
        </p:nvPicPr>
        <p:blipFill>
          <a:blip r:embed="rId4" cstate="print"/>
          <a:srcRect t="11151" b="13250"/>
          <a:stretch>
            <a:fillRect/>
          </a:stretch>
        </p:blipFill>
        <p:spPr>
          <a:xfrm>
            <a:off x="251520" y="4365104"/>
            <a:ext cx="2592288" cy="23042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597666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Побочные эффекты: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аллергические реакции на тиреоидин, тахикардия, повышение АД при неправильно подобранной дозе,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диспептические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явления (боли в животе, тошнота).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Противопоказания: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абсолютные противопоказания отсутствуют, т. к. их назначают с целью заместительной терапии в качестве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жизненнонеобходимой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Осторожно назначать у больных в острый период ИМ, с высокой артериальной гипертонией, ХИБС, нарушениями функции печени и почек. 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 descr="о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52898"/>
            <a:ext cx="2220953" cy="2305102"/>
          </a:xfrm>
          <a:prstGeom prst="rect">
            <a:avLst/>
          </a:prstGeom>
        </p:spPr>
      </p:pic>
      <p:pic>
        <p:nvPicPr>
          <p:cNvPr id="5" name="Рисунок 4" descr="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36912"/>
            <a:ext cx="2576815" cy="1656184"/>
          </a:xfrm>
          <a:prstGeom prst="rect">
            <a:avLst/>
          </a:prstGeom>
        </p:spPr>
      </p:pic>
      <p:pic>
        <p:nvPicPr>
          <p:cNvPr id="6" name="Рисунок 5" descr="лев.png"/>
          <p:cNvPicPr>
            <a:picLocks noChangeAspect="1"/>
          </p:cNvPicPr>
          <p:nvPr/>
        </p:nvPicPr>
        <p:blipFill>
          <a:blip r:embed="rId4" cstate="print"/>
          <a:srcRect t="11151" b="13250"/>
          <a:stretch>
            <a:fillRect/>
          </a:stretch>
        </p:blipFill>
        <p:spPr>
          <a:xfrm>
            <a:off x="6156176" y="188640"/>
            <a:ext cx="2808312" cy="23042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7687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Антитиреоидные</a:t>
            </a:r>
            <a:r>
              <a:rPr lang="ru-RU" dirty="0" smtClean="0">
                <a:solidFill>
                  <a:srgbClr val="FF0000"/>
                </a:solidFill>
              </a:rPr>
              <a:t> средства </a:t>
            </a:r>
          </a:p>
          <a:p>
            <a:pPr>
              <a:buNone/>
            </a:pPr>
            <a:r>
              <a:rPr lang="ru-RU" dirty="0" smtClean="0"/>
              <a:t>Показанием к назначению этой группы является гипертиреоз, связанный с повышением функции ЩЖ и уровня </a:t>
            </a:r>
            <a:r>
              <a:rPr lang="ru-RU" dirty="0" err="1" smtClean="0"/>
              <a:t>тиреоидных</a:t>
            </a:r>
            <a:r>
              <a:rPr lang="ru-RU" dirty="0" smtClean="0"/>
              <a:t> гормонов в крови. </a:t>
            </a:r>
          </a:p>
          <a:p>
            <a:pPr>
              <a:buNone/>
            </a:pPr>
            <a:r>
              <a:rPr lang="ru-RU" dirty="0" smtClean="0"/>
              <a:t>Проявление гипертиреоза - диффузный токсический зоб (ДТЗ).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Лечение ДТЗ </a:t>
            </a:r>
            <a:r>
              <a:rPr lang="ru-RU" dirty="0" err="1" smtClean="0">
                <a:solidFill>
                  <a:srgbClr val="FF0000"/>
                </a:solidFill>
              </a:rPr>
              <a:t>тиреостатическими</a:t>
            </a:r>
            <a:r>
              <a:rPr lang="ru-RU" dirty="0" smtClean="0">
                <a:solidFill>
                  <a:srgbClr val="FF0000"/>
                </a:solidFill>
              </a:rPr>
              <a:t> средствами: </a:t>
            </a:r>
          </a:p>
          <a:p>
            <a:pPr>
              <a:buNone/>
            </a:pPr>
            <a:r>
              <a:rPr lang="ru-RU" dirty="0" err="1" smtClean="0"/>
              <a:t>мерказолил</a:t>
            </a:r>
            <a:r>
              <a:rPr lang="ru-RU" dirty="0" smtClean="0"/>
              <a:t> (</a:t>
            </a:r>
            <a:r>
              <a:rPr lang="ru-RU" dirty="0" err="1" smtClean="0"/>
              <a:t>тиамазол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err="1" smtClean="0"/>
              <a:t>пропилтиоурацил</a:t>
            </a:r>
            <a:r>
              <a:rPr lang="ru-RU" dirty="0" smtClean="0"/>
              <a:t> (</a:t>
            </a:r>
            <a:r>
              <a:rPr lang="ru-RU" dirty="0" err="1" smtClean="0"/>
              <a:t>пропицил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Механизм действия: </a:t>
            </a:r>
            <a:r>
              <a:rPr lang="ru-RU" dirty="0" smtClean="0"/>
              <a:t>они блокируют синтез </a:t>
            </a:r>
            <a:r>
              <a:rPr lang="ru-RU" dirty="0" err="1" smtClean="0"/>
              <a:t>тиреоидных</a:t>
            </a:r>
            <a:r>
              <a:rPr lang="ru-RU" dirty="0" smtClean="0"/>
              <a:t> гормонов (препятствуют образованию Т3 и Т4), </a:t>
            </a:r>
          </a:p>
          <a:p>
            <a:pPr>
              <a:buNone/>
            </a:pPr>
            <a:r>
              <a:rPr lang="ru-RU" dirty="0" err="1" smtClean="0"/>
              <a:t>пропицил</a:t>
            </a:r>
            <a:r>
              <a:rPr lang="ru-RU" dirty="0" smtClean="0"/>
              <a:t> не проходит ч/</a:t>
            </a:r>
            <a:r>
              <a:rPr lang="ru-RU" dirty="0" err="1" smtClean="0"/>
              <a:t>з</a:t>
            </a:r>
            <a:r>
              <a:rPr lang="ru-RU" dirty="0" smtClean="0"/>
              <a:t> плацентарный барьер, поэтому его назначают беременным. </a:t>
            </a:r>
            <a:endParaRPr lang="ru-RU" dirty="0"/>
          </a:p>
        </p:txBody>
      </p:sp>
      <p:pic>
        <p:nvPicPr>
          <p:cNvPr id="4" name="Рисунок 3" descr="м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272912" cy="3573016"/>
          </a:xfrm>
          <a:prstGeom prst="rect">
            <a:avLst/>
          </a:prstGeom>
        </p:spPr>
      </p:pic>
      <p:pic>
        <p:nvPicPr>
          <p:cNvPr id="5" name="Рисунок 4" descr="про.jpg"/>
          <p:cNvPicPr>
            <a:picLocks noChangeAspect="1"/>
          </p:cNvPicPr>
          <p:nvPr/>
        </p:nvPicPr>
        <p:blipFill>
          <a:blip r:embed="rId3" cstate="print"/>
          <a:srcRect t="25771" r="27406" b="20343"/>
          <a:stretch>
            <a:fillRect/>
          </a:stretch>
        </p:blipFill>
        <p:spPr>
          <a:xfrm>
            <a:off x="6660232" y="4293096"/>
            <a:ext cx="2232248" cy="22322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6285312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Мерказолил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участвует в окислении йодидов, что приводит к торможению образования тироксина.</a:t>
            </a:r>
          </a:p>
          <a:p>
            <a:r>
              <a:rPr lang="ru-RU" dirty="0" smtClean="0"/>
              <a:t>Начинают прием с 10 мг 3 раза в сутки,</a:t>
            </a:r>
          </a:p>
          <a:p>
            <a:r>
              <a:rPr lang="ru-RU" dirty="0" smtClean="0"/>
              <a:t>поддерживающая доза 5-10 мг/</a:t>
            </a:r>
            <a:r>
              <a:rPr lang="ru-RU" dirty="0" err="1" smtClean="0"/>
              <a:t>сут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приеме внутрь </a:t>
            </a:r>
            <a:r>
              <a:rPr lang="ru-RU" dirty="0" err="1" smtClean="0"/>
              <a:t>мерказолил</a:t>
            </a:r>
            <a:r>
              <a:rPr lang="ru-RU" dirty="0" smtClean="0"/>
              <a:t> быстро всасывается (в </a:t>
            </a:r>
            <a:r>
              <a:rPr lang="ru-RU" dirty="0" err="1" smtClean="0"/>
              <a:t>теч</a:t>
            </a:r>
            <a:r>
              <a:rPr lang="ru-RU" dirty="0" smtClean="0"/>
              <a:t>. 20-30 мин) в кишечнике. </a:t>
            </a:r>
          </a:p>
          <a:p>
            <a:r>
              <a:rPr lang="ru-RU" dirty="0" smtClean="0"/>
              <a:t>Т1/2 составляет 6 часов. </a:t>
            </a:r>
          </a:p>
          <a:p>
            <a:r>
              <a:rPr lang="ru-RU" dirty="0" smtClean="0"/>
              <a:t>70% дозы </a:t>
            </a:r>
            <a:r>
              <a:rPr lang="ru-RU" dirty="0" err="1" smtClean="0"/>
              <a:t>экскретируется</a:t>
            </a:r>
            <a:r>
              <a:rPr lang="ru-RU" dirty="0" smtClean="0"/>
              <a:t> с мочой в </a:t>
            </a:r>
            <a:r>
              <a:rPr lang="ru-RU" dirty="0" err="1" smtClean="0"/>
              <a:t>метаболизированном</a:t>
            </a:r>
            <a:r>
              <a:rPr lang="ru-RU" dirty="0" smtClean="0"/>
              <a:t> виде в</a:t>
            </a:r>
          </a:p>
          <a:p>
            <a:pPr>
              <a:buNone/>
            </a:pPr>
            <a:r>
              <a:rPr lang="ru-RU" dirty="0" smtClean="0"/>
              <a:t>    течение 48 часов.</a:t>
            </a:r>
            <a:endParaRPr lang="ru-RU" dirty="0"/>
          </a:p>
        </p:txBody>
      </p:sp>
      <p:pic>
        <p:nvPicPr>
          <p:cNvPr id="4" name="Рисунок 3" descr="м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20888"/>
            <a:ext cx="2448272" cy="40770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51720" y="51571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640960" cy="6669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Противопоказания: </a:t>
            </a:r>
            <a:r>
              <a:rPr lang="ru-RU" dirty="0" smtClean="0"/>
              <a:t>беременность, лактация, заболевание крови с лейкопенией, </a:t>
            </a:r>
          </a:p>
          <a:p>
            <a:r>
              <a:rPr lang="ru-RU" dirty="0" smtClean="0"/>
              <a:t>узловой зоб – относительное противопоказание.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Побочные эффекты: </a:t>
            </a:r>
            <a:r>
              <a:rPr lang="ru-RU" dirty="0" smtClean="0"/>
              <a:t>возможны – лейкопения, аллергические </a:t>
            </a:r>
            <a:r>
              <a:rPr lang="ru-RU" dirty="0" err="1" smtClean="0"/>
              <a:t>р-и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м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4266" y="2481021"/>
            <a:ext cx="2776968" cy="4077072"/>
          </a:xfrm>
          <a:prstGeom prst="rect">
            <a:avLst/>
          </a:prstGeom>
        </p:spPr>
      </p:pic>
      <p:pic>
        <p:nvPicPr>
          <p:cNvPr id="5" name="Рисунок 4" descr="про.jpg"/>
          <p:cNvPicPr>
            <a:picLocks noChangeAspect="1"/>
          </p:cNvPicPr>
          <p:nvPr/>
        </p:nvPicPr>
        <p:blipFill>
          <a:blip r:embed="rId3" cstate="print"/>
          <a:srcRect t="25771" r="27406" b="20343"/>
          <a:stretch>
            <a:fillRect/>
          </a:stretch>
        </p:blipFill>
        <p:spPr>
          <a:xfrm>
            <a:off x="755576" y="3068960"/>
            <a:ext cx="4464496" cy="30963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640960" cy="6669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Лекарственное взаимодействие: </a:t>
            </a:r>
          </a:p>
          <a:p>
            <a:r>
              <a:rPr lang="ru-RU" dirty="0" smtClean="0"/>
              <a:t>Нельзя </a:t>
            </a:r>
            <a:r>
              <a:rPr lang="ru-RU" dirty="0"/>
              <a:t>с сульфаниламидами (угнетают </a:t>
            </a:r>
            <a:r>
              <a:rPr lang="ru-RU" dirty="0" err="1"/>
              <a:t>лейкопоэз</a:t>
            </a:r>
            <a:r>
              <a:rPr lang="ru-RU" dirty="0"/>
              <a:t>). </a:t>
            </a:r>
          </a:p>
          <a:p>
            <a:r>
              <a:rPr lang="ru-RU" dirty="0"/>
              <a:t>Эффективно </a:t>
            </a:r>
            <a:r>
              <a:rPr lang="ru-RU" dirty="0" smtClean="0"/>
              <a:t>- с </a:t>
            </a:r>
            <a:r>
              <a:rPr lang="ru-RU" dirty="0"/>
              <a:t>БАБ-ускоряют наступление ремиссии </a:t>
            </a:r>
            <a:r>
              <a:rPr lang="ru-RU" dirty="0" smtClean="0"/>
              <a:t>(т.к.  </a:t>
            </a:r>
            <a:r>
              <a:rPr lang="ru-RU" dirty="0"/>
              <a:t>блокируют б-стимулирующий эффект </a:t>
            </a:r>
            <a:r>
              <a:rPr lang="ru-RU" dirty="0" err="1"/>
              <a:t>тиреоидных</a:t>
            </a:r>
            <a:r>
              <a:rPr lang="ru-RU" dirty="0"/>
              <a:t> гормонов, уменьшают переход Т4 в Т3. </a:t>
            </a:r>
            <a:r>
              <a:rPr lang="ru-RU" dirty="0">
                <a:solidFill>
                  <a:srgbClr val="FF0000"/>
                </a:solidFill>
              </a:rPr>
              <a:t>Противопоказания к применению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туберкулез </a:t>
            </a:r>
            <a:r>
              <a:rPr lang="ru-RU" dirty="0"/>
              <a:t>легких, нефриты, фурункулез, крапивница, беременность. </a:t>
            </a:r>
          </a:p>
          <a:p>
            <a:endParaRPr lang="ru-RU" dirty="0"/>
          </a:p>
        </p:txBody>
      </p:sp>
      <p:pic>
        <p:nvPicPr>
          <p:cNvPr id="4" name="Рисунок 3" descr="м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034672"/>
            <a:ext cx="2776968" cy="3717032"/>
          </a:xfrm>
          <a:prstGeom prst="rect">
            <a:avLst/>
          </a:prstGeom>
        </p:spPr>
      </p:pic>
      <p:pic>
        <p:nvPicPr>
          <p:cNvPr id="5" name="Рисунок 4" descr="про.jpg"/>
          <p:cNvPicPr>
            <a:picLocks noChangeAspect="1"/>
          </p:cNvPicPr>
          <p:nvPr/>
        </p:nvPicPr>
        <p:blipFill>
          <a:blip r:embed="rId3" cstate="print"/>
          <a:srcRect t="25771" r="27406" b="20343"/>
          <a:stretch>
            <a:fillRect/>
          </a:stretch>
        </p:blipFill>
        <p:spPr>
          <a:xfrm>
            <a:off x="467544" y="3573016"/>
            <a:ext cx="4464496" cy="309634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7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3672408" cy="66042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Инсулин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активирует </a:t>
            </a:r>
            <a:r>
              <a:rPr lang="ru-RU" dirty="0"/>
              <a:t>транспорт глюкозы через мембраны клеток, снижает выход глюкозы из клеток. </a:t>
            </a:r>
          </a:p>
          <a:p>
            <a:pPr>
              <a:buNone/>
            </a:pPr>
            <a:r>
              <a:rPr lang="ru-RU" dirty="0" smtClean="0"/>
              <a:t>оказывает </a:t>
            </a:r>
            <a:r>
              <a:rPr lang="ru-RU" dirty="0"/>
              <a:t>влияние на белковый и жировой обмен: усиливает анаболические процессы в клетках: увеличивает синтез белков, нуклеиновых кислот, повышает использование глюкозы для синтеза свободных жирных кислот. 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Как </a:t>
            </a:r>
            <a:r>
              <a:rPr lang="ru-RU" dirty="0" err="1">
                <a:solidFill>
                  <a:srgbClr val="FF0000"/>
                </a:solidFill>
              </a:rPr>
              <a:t>антикатаболический</a:t>
            </a:r>
            <a:r>
              <a:rPr lang="ru-RU" dirty="0">
                <a:solidFill>
                  <a:srgbClr val="FF0000"/>
                </a:solidFill>
              </a:rPr>
              <a:t> гормон инсулин </a:t>
            </a:r>
            <a:r>
              <a:rPr lang="ru-RU" dirty="0"/>
              <a:t>тормозит распад белка в организме. Недостаток или полное отсутствие выработки поджелудочной железой  инсулина называют сахарным диабетом.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5312"/>
          <a:stretch/>
        </p:blipFill>
        <p:spPr>
          <a:xfrm>
            <a:off x="3995937" y="35238"/>
            <a:ext cx="5148064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24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712968" cy="6669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Критерии оценки эффективности и безопасности лекарственных средств, применяемых при патологии щитовидной железы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Клинические: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Контроль динамики состояния больного (самочувствие больного, изменение массы тела, </a:t>
            </a:r>
            <a:r>
              <a:rPr lang="ru-RU" dirty="0" err="1"/>
              <a:t>чсс</a:t>
            </a:r>
            <a:r>
              <a:rPr lang="ru-RU" dirty="0"/>
              <a:t>, АД, состояние </a:t>
            </a:r>
            <a:r>
              <a:rPr lang="ru-RU" dirty="0" smtClean="0"/>
              <a:t>кожи </a:t>
            </a:r>
            <a:r>
              <a:rPr lang="ru-RU" dirty="0"/>
              <a:t>и слизистых);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• </a:t>
            </a:r>
            <a:r>
              <a:rPr lang="ru-RU" dirty="0"/>
              <a:t>Контроль нежелательных реакций на </a:t>
            </a:r>
            <a:r>
              <a:rPr lang="ru-RU" dirty="0" smtClean="0"/>
              <a:t>препараты.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Лабораторно </a:t>
            </a:r>
            <a:r>
              <a:rPr lang="ru-RU" dirty="0">
                <a:solidFill>
                  <a:srgbClr val="FF0000"/>
                </a:solidFill>
              </a:rPr>
              <a:t>- инструментальные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Определение уровня </a:t>
            </a:r>
            <a:r>
              <a:rPr lang="ru-RU" dirty="0" err="1"/>
              <a:t>тиреоидных</a:t>
            </a:r>
            <a:r>
              <a:rPr lang="ru-RU" dirty="0"/>
              <a:t> гормонов крови;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Общий анализ крови не реже 1 раза в неделю;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ЭКГ;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128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501122" cy="67151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Спасибо за внимание!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0"/>
            <a:ext cx="4499992" cy="69573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Сахарный диабет (СД) </a:t>
            </a:r>
            <a:r>
              <a:rPr lang="ru-RU" dirty="0"/>
              <a:t>болеют в любом возрасте, как мужчины, так и женщины. 5% случаев СД возникает в возрасте до 10 лет и длится всю жизнь.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/>
              <a:t>концу 20 века в мире насчитывалось 120млн. пациентов с СД.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/>
              <a:t>прогнозам ВОЗ в начале 21 века увеличится до 160 </a:t>
            </a:r>
            <a:r>
              <a:rPr lang="ru-RU" dirty="0" smtClean="0"/>
              <a:t>млн.</a:t>
            </a:r>
          </a:p>
          <a:p>
            <a:pPr>
              <a:buNone/>
            </a:pPr>
            <a:r>
              <a:rPr lang="ru-RU" dirty="0" smtClean="0"/>
              <a:t>Длительно </a:t>
            </a:r>
            <a:r>
              <a:rPr lang="ru-RU" dirty="0"/>
              <a:t>протекающий СД приводит к осложнению со стороны глаз, почек, сердца, ног. СД является ведущей причиной развития слепоты, в 25% случаев  причиной терминальной почечной недостаточности.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/>
              <a:t>лиц с СД в 2 раза чаще развиваются болезни </a:t>
            </a:r>
            <a:r>
              <a:rPr lang="ru-RU" dirty="0" smtClean="0"/>
              <a:t>сердца.</a:t>
            </a:r>
          </a:p>
          <a:p>
            <a:pPr>
              <a:buNone/>
            </a:pPr>
            <a:r>
              <a:rPr lang="ru-RU" dirty="0" smtClean="0"/>
              <a:t>Патология ПЖ является </a:t>
            </a:r>
            <a:r>
              <a:rPr lang="ru-RU" dirty="0" err="1"/>
              <a:t>региоальной</a:t>
            </a:r>
            <a:r>
              <a:rPr lang="ru-RU" dirty="0"/>
              <a:t> проблемой.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5312"/>
          <a:stretch/>
        </p:blipFill>
        <p:spPr>
          <a:xfrm>
            <a:off x="4427984" y="35238"/>
            <a:ext cx="4716017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5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321297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Сахарный диабет </a:t>
            </a:r>
            <a:r>
              <a:rPr lang="ru-RU" dirty="0"/>
              <a:t>- заболевание, характеризующееся синдромом гипергликемии, являющейся следствием нарушения продукции инсулина, что приводит к нарушению всех видов обмена веществ, прежде всего углеводного, поражению сосудов (</a:t>
            </a:r>
            <a:r>
              <a:rPr lang="ru-RU" dirty="0" err="1"/>
              <a:t>ангиопатии</a:t>
            </a:r>
            <a:r>
              <a:rPr lang="ru-RU" dirty="0"/>
              <a:t>), нервной системы (</a:t>
            </a:r>
            <a:r>
              <a:rPr lang="ru-RU" dirty="0" err="1"/>
              <a:t>нейропатии</a:t>
            </a:r>
            <a:r>
              <a:rPr lang="ru-RU" dirty="0"/>
              <a:t>), а также других органов и систем.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Выделяют 2 его типа:</a:t>
            </a:r>
          </a:p>
          <a:p>
            <a:r>
              <a:rPr lang="ru-RU" dirty="0"/>
              <a:t>СД 1 типа - </a:t>
            </a:r>
            <a:r>
              <a:rPr lang="ru-RU" dirty="0" err="1"/>
              <a:t>инсулинзависимый</a:t>
            </a:r>
            <a:r>
              <a:rPr lang="ru-RU" dirty="0"/>
              <a:t> сахарный диабет;</a:t>
            </a:r>
          </a:p>
          <a:p>
            <a:r>
              <a:rPr lang="ru-RU" dirty="0"/>
              <a:t>СД 2 типа - инсулиннезависимый сахарный диабет.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6469"/>
          <a:stretch/>
        </p:blipFill>
        <p:spPr>
          <a:xfrm>
            <a:off x="0" y="3068960"/>
            <a:ext cx="8748464" cy="37890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1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32129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Виды СД: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1.ИЗСД или СД I типа </a:t>
            </a:r>
            <a:r>
              <a:rPr lang="ru-RU" dirty="0"/>
              <a:t>- в основе лежит деструкция В - клеток островков </a:t>
            </a:r>
            <a:r>
              <a:rPr lang="ru-RU" dirty="0" err="1"/>
              <a:t>Лангерганса</a:t>
            </a:r>
            <a:r>
              <a:rPr lang="ru-RU" dirty="0"/>
              <a:t> и развитие абсолютной инсулиновой недостаточности. Клинически явный диабет развивается, когда происходит деструкция и гибель 85-90% В - клеток.  Развивается преимущественно у лиц молодого возраста, </a:t>
            </a:r>
            <a:r>
              <a:rPr lang="ru-RU" dirty="0" err="1"/>
              <a:t>паценты</a:t>
            </a:r>
            <a:r>
              <a:rPr lang="ru-RU" dirty="0"/>
              <a:t> </a:t>
            </a:r>
            <a:r>
              <a:rPr lang="ru-RU" dirty="0" err="1"/>
              <a:t>сдиагнозом</a:t>
            </a:r>
            <a:r>
              <a:rPr lang="ru-RU" dirty="0"/>
              <a:t>, установленным до 35 лет, составляют 50 %.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6469"/>
          <a:stretch/>
        </p:blipFill>
        <p:spPr>
          <a:xfrm>
            <a:off x="395536" y="3068960"/>
            <a:ext cx="7812360" cy="37890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8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08520" y="0"/>
            <a:ext cx="4608512" cy="64739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ИНСД или СД II типа </a:t>
            </a:r>
            <a:r>
              <a:rPr lang="ru-RU" dirty="0" smtClean="0"/>
              <a:t>- основная причина относительная  инсулиновая недостаточность. </a:t>
            </a:r>
            <a:r>
              <a:rPr lang="ru-RU" dirty="0"/>
              <a:t>Инсулиннезависимый сахарный диабет возникает в результате гибели части бета-клеток островков </a:t>
            </a:r>
            <a:r>
              <a:rPr lang="ru-RU" dirty="0" err="1"/>
              <a:t>Лангерганса</a:t>
            </a:r>
            <a:r>
              <a:rPr lang="ru-RU" dirty="0"/>
              <a:t> поджелудочной железы и снижении выработки инсулина, а также при потере чувствительности рецепторов клеток организма к инсулину. Чаще возникает в среднем и пожилом возрасте (от 40 лет), на фоне ожирения.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025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8412E-B111-41C0-8744-9C2FFA756D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5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3898</TotalTime>
  <Words>3404</Words>
  <Application>Microsoft Office PowerPoint</Application>
  <PresentationFormat>Экран (4:3)</PresentationFormat>
  <Paragraphs>424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Эркер</vt:lpstr>
      <vt:lpstr>Федеральное государственное бюджетное образовательное учреждение высшего образования  "Красноярский государственный медицинский университет  имени профессора В.Ф.Войно-Ясенецкого"  Министерства здравоохранения Российской Федерации  Фармацевтический колледж 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Анисимова Марина Владимировна</cp:lastModifiedBy>
  <cp:revision>241</cp:revision>
  <dcterms:created xsi:type="dcterms:W3CDTF">2018-02-05T12:06:23Z</dcterms:created>
  <dcterms:modified xsi:type="dcterms:W3CDTF">2020-11-02T05:16:37Z</dcterms:modified>
</cp:coreProperties>
</file>