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AEAFF-3C35-4428-94EC-A7850E76D24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B262C-028C-4DB7-9CF0-394657B46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12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B262C-028C-4DB7-9CF0-394657B46BF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202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20882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/>
              </a:rPr>
              <a:t>Теория  и практика проектирования образовательных технологий  на основе ФГОС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7404407" cy="271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676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Специфика основных подходов к образованию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686800" cy="561662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1800" u="sng" dirty="0" err="1">
                <a:solidFill>
                  <a:schemeClr val="tx1"/>
                </a:solidFill>
              </a:rPr>
              <a:t>Знаниевый</a:t>
            </a:r>
            <a:r>
              <a:rPr lang="ru-RU" sz="1800" dirty="0">
                <a:solidFill>
                  <a:schemeClr val="tx1"/>
                </a:solidFill>
              </a:rPr>
              <a:t> - ориентированный  на описание знаний, умений и навыков, которыми должен владеть обучающийся.</a:t>
            </a:r>
          </a:p>
          <a:p>
            <a:pPr marL="0" lvl="0" indent="0" algn="just">
              <a:buNone/>
            </a:pPr>
            <a:r>
              <a:rPr lang="ru-RU" sz="1800" u="sng" dirty="0" err="1">
                <a:solidFill>
                  <a:schemeClr val="tx1"/>
                </a:solidFill>
              </a:rPr>
              <a:t>Деятельностный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– ориентированный на формирование готовности и способности актуализировать полученные знания и умения в ситуации деятельности.  Ситуация деятельности, по словам </a:t>
            </a:r>
            <a:r>
              <a:rPr lang="ru-RU" sz="1800" dirty="0" err="1">
                <a:solidFill>
                  <a:schemeClr val="tx1"/>
                </a:solidFill>
              </a:rPr>
              <a:t>А.А.Вербицкого</a:t>
            </a:r>
            <a:r>
              <a:rPr lang="ru-RU" sz="1800" dirty="0">
                <a:solidFill>
                  <a:schemeClr val="tx1"/>
                </a:solidFill>
              </a:rPr>
              <a:t>, является основной «единицей обучения».</a:t>
            </a:r>
          </a:p>
          <a:p>
            <a:pPr marL="0" lvl="0" indent="0" algn="just">
              <a:buNone/>
            </a:pPr>
            <a:r>
              <a:rPr lang="ru-RU" sz="1800" u="sng" dirty="0">
                <a:solidFill>
                  <a:schemeClr val="tx1"/>
                </a:solidFill>
              </a:rPr>
              <a:t>Культурологический</a:t>
            </a:r>
            <a:r>
              <a:rPr lang="ru-RU" sz="1800" dirty="0">
                <a:solidFill>
                  <a:schemeClr val="tx1"/>
                </a:solidFill>
              </a:rPr>
              <a:t> – направленный на </a:t>
            </a:r>
            <a:r>
              <a:rPr lang="ru-RU" sz="1800" dirty="0" err="1">
                <a:solidFill>
                  <a:schemeClr val="tx1"/>
                </a:solidFill>
              </a:rPr>
              <a:t>гуманизацию</a:t>
            </a:r>
            <a:r>
              <a:rPr lang="ru-RU" sz="1800" dirty="0">
                <a:solidFill>
                  <a:schemeClr val="tx1"/>
                </a:solidFill>
              </a:rPr>
              <a:t> общественного сознания и практики, формирование гуманного социума, способного гармонизировать отношения личности и государства. Культурологическая модель образования  ориентирована не государством и рынком, а культурой. Она способствует </a:t>
            </a:r>
            <a:r>
              <a:rPr lang="ru-RU" sz="1800" dirty="0" err="1">
                <a:solidFill>
                  <a:schemeClr val="tx1"/>
                </a:solidFill>
              </a:rPr>
              <a:t>гуманизации</a:t>
            </a:r>
            <a:r>
              <a:rPr lang="ru-RU" sz="1800" dirty="0">
                <a:solidFill>
                  <a:schemeClr val="tx1"/>
                </a:solidFill>
              </a:rPr>
              <a:t> образования и </a:t>
            </a:r>
            <a:r>
              <a:rPr lang="ru-RU" sz="1800" dirty="0" smtClean="0">
                <a:solidFill>
                  <a:schemeClr val="tx1"/>
                </a:solidFill>
              </a:rPr>
              <a:t>общества.</a:t>
            </a:r>
            <a:endParaRPr lang="ru-RU" sz="1800" dirty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r>
              <a:rPr lang="ru-RU" sz="1800" u="sng" dirty="0">
                <a:solidFill>
                  <a:schemeClr val="tx1"/>
                </a:solidFill>
              </a:rPr>
              <a:t>Личностно-ориентированный </a:t>
            </a:r>
            <a:r>
              <a:rPr lang="ru-RU" sz="1800" dirty="0">
                <a:solidFill>
                  <a:schemeClr val="tx1"/>
                </a:solidFill>
              </a:rPr>
              <a:t>– ориентированный на формирование личности обучающегося как </a:t>
            </a:r>
            <a:r>
              <a:rPr lang="ru-RU" sz="1800" dirty="0" smtClean="0">
                <a:solidFill>
                  <a:schemeClr val="tx1"/>
                </a:solidFill>
              </a:rPr>
              <a:t>целостности, основанный </a:t>
            </a:r>
            <a:r>
              <a:rPr lang="ru-RU" sz="1800" dirty="0">
                <a:solidFill>
                  <a:schemeClr val="tx1"/>
                </a:solidFill>
              </a:rPr>
              <a:t>на учете индивидуальных особенностей учащихся (самостоятельности/ несамостоятельности в процессе обучения; опоре на имеющиеся знания; учете социокультурных особенностей; учете эмоционального развития и нравственной сферы личности; переносе акцента с лидирующей позиции педагога на партнерскую; использование разнообразных стратегий обучения – когнитивных, компенсаторных, </a:t>
            </a:r>
            <a:r>
              <a:rPr lang="ru-RU" sz="1800" dirty="0" err="1">
                <a:solidFill>
                  <a:schemeClr val="tx1"/>
                </a:solidFill>
              </a:rPr>
              <a:t>метакогнитивных</a:t>
            </a:r>
            <a:r>
              <a:rPr lang="ru-RU" sz="1800" dirty="0">
                <a:solidFill>
                  <a:schemeClr val="tx1"/>
                </a:solidFill>
              </a:rPr>
              <a:t>, эмоциональных, социальных и т.д</a:t>
            </a:r>
            <a:r>
              <a:rPr lang="ru-RU" sz="1800" dirty="0" smtClean="0">
                <a:solidFill>
                  <a:schemeClr val="tx1"/>
                </a:solidFill>
              </a:rPr>
              <a:t>.).</a:t>
            </a:r>
            <a:endParaRPr lang="ru-RU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800" u="sng" dirty="0" err="1">
                <a:solidFill>
                  <a:schemeClr val="tx1"/>
                </a:solidFill>
              </a:rPr>
              <a:t>Компетентностный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– способность к </a:t>
            </a:r>
            <a:r>
              <a:rPr lang="ru-RU" sz="1800" dirty="0" smtClean="0">
                <a:solidFill>
                  <a:schemeClr val="tx1"/>
                </a:solidFill>
              </a:rPr>
              <a:t>эффективной </a:t>
            </a:r>
            <a:r>
              <a:rPr lang="ru-RU" sz="1800" dirty="0">
                <a:solidFill>
                  <a:schemeClr val="tx1"/>
                </a:solidFill>
              </a:rPr>
              <a:t>деятельности и взаимодействию в поликультурном </a:t>
            </a:r>
            <a:r>
              <a:rPr lang="ru-RU" sz="1800" dirty="0" smtClean="0">
                <a:solidFill>
                  <a:schemeClr val="tx1"/>
                </a:solidFill>
              </a:rPr>
              <a:t>пространстве.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289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Теоретические проблемы </a:t>
            </a:r>
            <a:r>
              <a:rPr lang="ru-RU" sz="2800" dirty="0" err="1" smtClean="0">
                <a:solidFill>
                  <a:srgbClr val="C00000"/>
                </a:solidFill>
              </a:rPr>
              <a:t>компетентностного</a:t>
            </a:r>
            <a:r>
              <a:rPr lang="ru-RU" sz="2800" dirty="0" smtClean="0">
                <a:solidFill>
                  <a:srgbClr val="C00000"/>
                </a:solidFill>
              </a:rPr>
              <a:t> обучения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00808"/>
            <a:ext cx="8686800" cy="482453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проблема </a:t>
            </a:r>
            <a:r>
              <a:rPr lang="ru-RU" sz="2000" dirty="0" err="1">
                <a:solidFill>
                  <a:schemeClr val="tx1"/>
                </a:solidFill>
              </a:rPr>
              <a:t>критериального</a:t>
            </a:r>
            <a:r>
              <a:rPr lang="ru-RU" sz="2000" dirty="0">
                <a:solidFill>
                  <a:schemeClr val="tx1"/>
                </a:solidFill>
              </a:rPr>
              <a:t> обеспечения и оценки уровней </a:t>
            </a:r>
            <a:r>
              <a:rPr lang="ru-RU" sz="2000" dirty="0" err="1">
                <a:solidFill>
                  <a:schemeClr val="tx1"/>
                </a:solidFill>
              </a:rPr>
              <a:t>сформированности</a:t>
            </a:r>
            <a:r>
              <a:rPr lang="ru-RU" sz="2000" dirty="0">
                <a:solidFill>
                  <a:schemeClr val="tx1"/>
                </a:solidFill>
              </a:rPr>
              <a:t> компетентности у обучаемого; 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проблема </a:t>
            </a:r>
            <a:r>
              <a:rPr lang="ru-RU" sz="2000" dirty="0">
                <a:solidFill>
                  <a:schemeClr val="tx1"/>
                </a:solidFill>
              </a:rPr>
              <a:t>разработки вариативного содержания системы ситуативных задач для формирования </a:t>
            </a:r>
            <a:r>
              <a:rPr lang="ru-RU" sz="2000" dirty="0" err="1">
                <a:solidFill>
                  <a:schemeClr val="tx1"/>
                </a:solidFill>
              </a:rPr>
              <a:t>метапредметных</a:t>
            </a:r>
            <a:r>
              <a:rPr lang="ru-RU" sz="2000" dirty="0">
                <a:solidFill>
                  <a:schemeClr val="tx1"/>
                </a:solidFill>
              </a:rPr>
              <a:t>, предметных, </a:t>
            </a:r>
            <a:r>
              <a:rPr lang="ru-RU" sz="2000" dirty="0" err="1">
                <a:solidFill>
                  <a:schemeClr val="tx1"/>
                </a:solidFill>
              </a:rPr>
              <a:t>межпредметных</a:t>
            </a:r>
            <a:r>
              <a:rPr lang="ru-RU" sz="2000" dirty="0">
                <a:solidFill>
                  <a:schemeClr val="tx1"/>
                </a:solidFill>
              </a:rPr>
              <a:t> компетентностей, ориентированной на их реальное использование в жизнедеятельности обучающихся с опорой на прогнозируемую практику завтрашнего дня;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проблема </a:t>
            </a:r>
            <a:r>
              <a:rPr lang="ru-RU" sz="2000" dirty="0">
                <a:solidFill>
                  <a:schemeClr val="tx1"/>
                </a:solidFill>
              </a:rPr>
              <a:t>разработки компетентности в сфере самостоятельной индивидуальной деятельности учащегося;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проблема </a:t>
            </a:r>
            <a:r>
              <a:rPr lang="ru-RU" sz="2000" dirty="0">
                <a:solidFill>
                  <a:schemeClr val="tx1"/>
                </a:solidFill>
              </a:rPr>
              <a:t>усиления интегративного и вариативного подходов к </a:t>
            </a:r>
            <a:r>
              <a:rPr lang="ru-RU" sz="2000" dirty="0" err="1">
                <a:solidFill>
                  <a:schemeClr val="tx1"/>
                </a:solidFill>
              </a:rPr>
              <a:t>компетентностному</a:t>
            </a:r>
            <a:r>
              <a:rPr lang="ru-RU" sz="2000" dirty="0">
                <a:solidFill>
                  <a:schemeClr val="tx1"/>
                </a:solidFill>
              </a:rPr>
              <a:t> обучению;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проблема </a:t>
            </a:r>
            <a:r>
              <a:rPr lang="ru-RU" sz="2000" dirty="0">
                <a:solidFill>
                  <a:schemeClr val="tx1"/>
                </a:solidFill>
              </a:rPr>
              <a:t>формирования компетентности в системе непрерывного образования, включающего и дистанционное;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проведение </a:t>
            </a:r>
            <a:r>
              <a:rPr lang="ru-RU" sz="2000" dirty="0">
                <a:solidFill>
                  <a:schemeClr val="tx1"/>
                </a:solidFill>
              </a:rPr>
              <a:t>исследований дидактико-методического характера и др.</a:t>
            </a:r>
          </a:p>
        </p:txBody>
      </p:sp>
    </p:spTree>
    <p:extLst>
      <p:ext uri="{BB962C8B-B14F-4D97-AF65-F5344CB8AC3E}">
        <p14:creationId xmlns:p14="http://schemas.microsoft.com/office/powerpoint/2010/main" val="3091785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5212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Структурный состав теории целеполагания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812088" cy="47525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Объект</a:t>
            </a:r>
            <a:r>
              <a:rPr lang="ru-RU" sz="2400" dirty="0" smtClean="0">
                <a:solidFill>
                  <a:schemeClr val="tx1"/>
                </a:solidFill>
              </a:rPr>
              <a:t> теории целеполагания;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Предмет</a:t>
            </a:r>
            <a:r>
              <a:rPr lang="ru-RU" sz="2400" dirty="0" smtClean="0">
                <a:solidFill>
                  <a:schemeClr val="tx1"/>
                </a:solidFill>
              </a:rPr>
              <a:t> теории целеполагания;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Предпосылки </a:t>
            </a:r>
            <a:r>
              <a:rPr lang="ru-RU" sz="2400" dirty="0" smtClean="0">
                <a:solidFill>
                  <a:schemeClr val="tx1"/>
                </a:solidFill>
              </a:rPr>
              <a:t>возникновения – противоречия;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Идеи;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Понятия: </a:t>
            </a:r>
            <a:r>
              <a:rPr lang="ru-RU" sz="2400" dirty="0" smtClean="0">
                <a:solidFill>
                  <a:schemeClr val="tx1"/>
                </a:solidFill>
              </a:rPr>
              <a:t>потребность, запрос, мотив, цель как предметная проекция будущего, цель как планируемый результат деятельности, система целей управленческо-педагогической деятельности, образование как становление образа, рефлексия, рефлексивное управление;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Закономерности;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Принципы.</a:t>
            </a:r>
          </a:p>
        </p:txBody>
      </p:sp>
    </p:spTree>
    <p:extLst>
      <p:ext uri="{BB962C8B-B14F-4D97-AF65-F5344CB8AC3E}">
        <p14:creationId xmlns:p14="http://schemas.microsoft.com/office/powerpoint/2010/main" val="222396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596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Система целей </a:t>
            </a:r>
            <a:r>
              <a:rPr lang="ru-RU" sz="2800" dirty="0" err="1" smtClean="0">
                <a:solidFill>
                  <a:srgbClr val="C00000"/>
                </a:solidFill>
              </a:rPr>
              <a:t>управленческо</a:t>
            </a:r>
            <a:r>
              <a:rPr lang="ru-RU" sz="2800" dirty="0" smtClean="0">
                <a:solidFill>
                  <a:srgbClr val="C00000"/>
                </a:solidFill>
              </a:rPr>
              <a:t> – педагогической деятельности по развитию студента средствами учебной дисциплины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916832"/>
            <a:ext cx="8686800" cy="4824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РАЗВИТИЕ ПОЗНАВАТЕЛЬНЫХ И КОММУНИКАТИВНЫХ ПОТРЕБНОСТЕЙ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1. Потребность – запрос в знаниях: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ru-RU" sz="2000" dirty="0">
                <a:solidFill>
                  <a:schemeClr val="tx1"/>
                </a:solidFill>
              </a:rPr>
              <a:t>м</a:t>
            </a:r>
            <a:r>
              <a:rPr lang="ru-RU" sz="2000" dirty="0" smtClean="0">
                <a:solidFill>
                  <a:schemeClr val="tx1"/>
                </a:solidFill>
              </a:rPr>
              <a:t>ировоззренческих и профессиональных;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- ориентировочных;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- оценочных.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2. Потребность – запрос в овладении способами деятельности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- организационно – практическими;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- интеллектуальными;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- исследовательскими;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- профессиональными;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- коммуникативными.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3.  Потребности – запрос в установлении эмоционально – ценностных отношений с другими людьми </a:t>
            </a:r>
            <a:r>
              <a:rPr lang="ru-RU" sz="2000" dirty="0" smtClean="0">
                <a:solidFill>
                  <a:schemeClr val="tx1"/>
                </a:solidFill>
              </a:rPr>
              <a:t>(сочувствие, сопереживание)</a:t>
            </a:r>
            <a:endParaRPr lang="ru-RU" sz="200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9840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effectLst/>
              </a:rPr>
              <a:t>Особенность компетенции как результата обучения</a:t>
            </a:r>
            <a:r>
              <a:rPr lang="ru-RU" sz="2400" dirty="0"/>
              <a:t> </a:t>
            </a:r>
            <a:br>
              <a:rPr lang="ru-RU" sz="2400" dirty="0"/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54461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5100" b="1" dirty="0">
                <a:solidFill>
                  <a:srgbClr val="C00000"/>
                </a:solidFill>
              </a:rPr>
              <a:t>к</a:t>
            </a:r>
            <a:r>
              <a:rPr lang="ru-RU" sz="5100" b="1" dirty="0" smtClean="0">
                <a:solidFill>
                  <a:srgbClr val="C00000"/>
                </a:solidFill>
              </a:rPr>
              <a:t>омпетенция :</a:t>
            </a:r>
            <a:endParaRPr lang="ru-RU" sz="44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5100" dirty="0" smtClean="0">
                <a:solidFill>
                  <a:schemeClr val="tx1"/>
                </a:solidFill>
              </a:rPr>
              <a:t>является </a:t>
            </a:r>
            <a:r>
              <a:rPr lang="ru-RU" sz="5100" dirty="0">
                <a:solidFill>
                  <a:schemeClr val="tx1"/>
                </a:solidFill>
              </a:rPr>
              <a:t>интегрированным </a:t>
            </a:r>
            <a:r>
              <a:rPr lang="ru-RU" sz="5100" dirty="0" smtClean="0">
                <a:solidFill>
                  <a:schemeClr val="tx1"/>
                </a:solidFill>
              </a:rPr>
              <a:t>результатом;</a:t>
            </a:r>
            <a:endParaRPr lang="ru-RU" sz="5100" dirty="0">
              <a:solidFill>
                <a:schemeClr val="tx1"/>
              </a:solidFill>
            </a:endParaRPr>
          </a:p>
          <a:p>
            <a:r>
              <a:rPr lang="ru-RU" sz="5100" dirty="0" smtClean="0">
                <a:solidFill>
                  <a:schemeClr val="tx1"/>
                </a:solidFill>
              </a:rPr>
              <a:t>позволяет </a:t>
            </a:r>
            <a:r>
              <a:rPr lang="ru-RU" sz="5100" dirty="0">
                <a:solidFill>
                  <a:schemeClr val="tx1"/>
                </a:solidFill>
              </a:rPr>
              <a:t>решать целый класс задач (в отличие от элемента</a:t>
            </a:r>
            <a:br>
              <a:rPr lang="ru-RU" sz="5100" dirty="0">
                <a:solidFill>
                  <a:schemeClr val="tx1"/>
                </a:solidFill>
              </a:rPr>
            </a:br>
            <a:r>
              <a:rPr lang="ru-RU" sz="5100" dirty="0">
                <a:solidFill>
                  <a:schemeClr val="tx1"/>
                </a:solidFill>
              </a:rPr>
              <a:t>функциональной грамотности</a:t>
            </a:r>
            <a:r>
              <a:rPr lang="ru-RU" sz="5100" dirty="0" smtClean="0">
                <a:solidFill>
                  <a:schemeClr val="tx1"/>
                </a:solidFill>
              </a:rPr>
              <a:t>);</a:t>
            </a:r>
            <a:endParaRPr lang="ru-RU" sz="5100" dirty="0">
              <a:solidFill>
                <a:schemeClr val="tx1"/>
              </a:solidFill>
            </a:endParaRPr>
          </a:p>
          <a:p>
            <a:r>
              <a:rPr lang="ru-RU" sz="5100" dirty="0" smtClean="0">
                <a:solidFill>
                  <a:schemeClr val="tx1"/>
                </a:solidFill>
              </a:rPr>
              <a:t>существует </a:t>
            </a:r>
            <a:r>
              <a:rPr lang="ru-RU" sz="5100" dirty="0">
                <a:solidFill>
                  <a:schemeClr val="tx1"/>
                </a:solidFill>
              </a:rPr>
              <a:t>в форме деятельности, а не информации о ней (в </a:t>
            </a:r>
            <a:r>
              <a:rPr lang="ru-RU" sz="5100" dirty="0" smtClean="0">
                <a:solidFill>
                  <a:schemeClr val="tx1"/>
                </a:solidFill>
              </a:rPr>
              <a:t>отличие от </a:t>
            </a:r>
            <a:r>
              <a:rPr lang="ru-RU" sz="5100" dirty="0">
                <a:solidFill>
                  <a:schemeClr val="tx1"/>
                </a:solidFill>
              </a:rPr>
              <a:t>знания</a:t>
            </a:r>
            <a:r>
              <a:rPr lang="ru-RU" sz="5100" dirty="0" smtClean="0">
                <a:solidFill>
                  <a:schemeClr val="tx1"/>
                </a:solidFill>
              </a:rPr>
              <a:t>);</a:t>
            </a:r>
            <a:endParaRPr lang="ru-RU" sz="5100" dirty="0">
              <a:solidFill>
                <a:schemeClr val="tx1"/>
              </a:solidFill>
            </a:endParaRPr>
          </a:p>
          <a:p>
            <a:r>
              <a:rPr lang="ru-RU" sz="5100" dirty="0" smtClean="0">
                <a:solidFill>
                  <a:schemeClr val="tx1"/>
                </a:solidFill>
              </a:rPr>
              <a:t>переносима </a:t>
            </a:r>
            <a:r>
              <a:rPr lang="ru-RU" sz="5100" dirty="0">
                <a:solidFill>
                  <a:schemeClr val="tx1"/>
                </a:solidFill>
              </a:rPr>
              <a:t>(связана с целым классом предметов воздействия),</a:t>
            </a:r>
            <a:br>
              <a:rPr lang="ru-RU" sz="5100" dirty="0">
                <a:solidFill>
                  <a:schemeClr val="tx1"/>
                </a:solidFill>
              </a:rPr>
            </a:br>
            <a:r>
              <a:rPr lang="ru-RU" sz="5100" dirty="0">
                <a:solidFill>
                  <a:schemeClr val="tx1"/>
                </a:solidFill>
              </a:rPr>
              <a:t>совершенствуется не по пути автоматизации и превращения в навык, </a:t>
            </a:r>
            <a:r>
              <a:rPr lang="ru-RU" sz="5100" dirty="0" smtClean="0">
                <a:solidFill>
                  <a:schemeClr val="tx1"/>
                </a:solidFill>
              </a:rPr>
              <a:t>а по </a:t>
            </a:r>
            <a:r>
              <a:rPr lang="ru-RU" sz="5100" dirty="0">
                <a:solidFill>
                  <a:schemeClr val="tx1"/>
                </a:solidFill>
              </a:rPr>
              <a:t>пути интеграции с другими компетенциями через осознание </a:t>
            </a:r>
            <a:r>
              <a:rPr lang="ru-RU" sz="5100" dirty="0" smtClean="0">
                <a:solidFill>
                  <a:schemeClr val="tx1"/>
                </a:solidFill>
              </a:rPr>
              <a:t>общей основы деятельности;</a:t>
            </a:r>
            <a:endParaRPr lang="ru-RU" sz="5100" dirty="0">
              <a:solidFill>
                <a:schemeClr val="tx1"/>
              </a:solidFill>
            </a:endParaRPr>
          </a:p>
          <a:p>
            <a:r>
              <a:rPr lang="ru-RU" sz="5100" dirty="0" smtClean="0">
                <a:solidFill>
                  <a:schemeClr val="tx1"/>
                </a:solidFill>
              </a:rPr>
              <a:t>в </a:t>
            </a:r>
            <a:r>
              <a:rPr lang="ru-RU" sz="5100" dirty="0">
                <a:solidFill>
                  <a:schemeClr val="tx1"/>
                </a:solidFill>
              </a:rPr>
              <a:t>процессе </a:t>
            </a:r>
            <a:r>
              <a:rPr lang="ru-RU" sz="5100" dirty="0" err="1">
                <a:solidFill>
                  <a:schemeClr val="tx1"/>
                </a:solidFill>
              </a:rPr>
              <a:t>компетентностного</a:t>
            </a:r>
            <a:r>
              <a:rPr lang="ru-RU" sz="5100" dirty="0">
                <a:solidFill>
                  <a:schemeClr val="tx1"/>
                </a:solidFill>
              </a:rPr>
              <a:t> образования наращивается</a:t>
            </a:r>
            <a:br>
              <a:rPr lang="ru-RU" sz="5100" dirty="0">
                <a:solidFill>
                  <a:schemeClr val="tx1"/>
                </a:solidFill>
              </a:rPr>
            </a:br>
            <a:r>
              <a:rPr lang="ru-RU" sz="5100" dirty="0">
                <a:solidFill>
                  <a:schemeClr val="tx1"/>
                </a:solidFill>
              </a:rPr>
              <a:t>компетенция, а сам способ действия включается в базу </a:t>
            </a:r>
            <a:r>
              <a:rPr lang="ru-RU" sz="5100" dirty="0" smtClean="0">
                <a:solidFill>
                  <a:schemeClr val="tx1"/>
                </a:solidFill>
              </a:rPr>
              <a:t>внутренних ресурсов </a:t>
            </a:r>
            <a:r>
              <a:rPr lang="ru-RU" sz="5100" dirty="0">
                <a:solidFill>
                  <a:schemeClr val="tx1"/>
                </a:solidFill>
              </a:rPr>
              <a:t>(в отличие от умения</a:t>
            </a:r>
            <a:r>
              <a:rPr lang="ru-RU" sz="5100" dirty="0" smtClean="0">
                <a:solidFill>
                  <a:schemeClr val="tx1"/>
                </a:solidFill>
              </a:rPr>
              <a:t>);</a:t>
            </a:r>
            <a:endParaRPr lang="ru-RU" sz="5100" dirty="0">
              <a:solidFill>
                <a:schemeClr val="tx1"/>
              </a:solidFill>
            </a:endParaRPr>
          </a:p>
          <a:p>
            <a:r>
              <a:rPr lang="ru-RU" sz="5100" dirty="0" smtClean="0">
                <a:solidFill>
                  <a:schemeClr val="tx1"/>
                </a:solidFill>
              </a:rPr>
              <a:t>проявляется </a:t>
            </a:r>
            <a:r>
              <a:rPr lang="ru-RU" sz="5100" dirty="0">
                <a:solidFill>
                  <a:schemeClr val="tx1"/>
                </a:solidFill>
              </a:rPr>
              <a:t>осознанно (в отличие от навыка) </a:t>
            </a:r>
            <a:br>
              <a:rPr lang="ru-RU" sz="5100" dirty="0">
                <a:solidFill>
                  <a:schemeClr val="tx1"/>
                </a:solidFill>
              </a:rPr>
            </a:br>
            <a:endParaRPr lang="ru-RU" sz="5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76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effectLst/>
              </a:rPr>
              <a:t>Инновационная составляющая образовательного процесса  </a:t>
            </a:r>
            <a:r>
              <a:rPr lang="ru-RU" sz="2000" dirty="0" smtClean="0">
                <a:solidFill>
                  <a:srgbClr val="C00000"/>
                </a:solidFill>
                <a:effectLst/>
              </a:rPr>
              <a:t>во прослеживается </a:t>
            </a:r>
            <a:r>
              <a:rPr lang="ru-RU" sz="2000" dirty="0">
                <a:solidFill>
                  <a:srgbClr val="C00000"/>
                </a:solidFill>
                <a:effectLst/>
              </a:rPr>
              <a:t>в следующих изменениях: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328592"/>
          </a:xfrm>
        </p:spPr>
        <p:txBody>
          <a:bodyPr>
            <a:noAutofit/>
          </a:bodyPr>
          <a:lstStyle/>
          <a:p>
            <a:pPr marL="265113" indent="-265113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1) процесс </a:t>
            </a:r>
            <a:r>
              <a:rPr lang="ru-RU" sz="2000" dirty="0">
                <a:solidFill>
                  <a:schemeClr val="tx1"/>
                </a:solidFill>
              </a:rPr>
              <a:t>обучения ориентирован на самостоятельность, автономию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студента, а функция обучения трансформируется в функцию педагогической поддержки </a:t>
            </a:r>
            <a:r>
              <a:rPr lang="ru-RU" sz="2000" dirty="0" smtClean="0">
                <a:solidFill>
                  <a:schemeClr val="tx1"/>
                </a:solidFill>
              </a:rPr>
              <a:t>учения;</a:t>
            </a:r>
          </a:p>
          <a:p>
            <a:pPr marL="265113" indent="-265113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2</a:t>
            </a:r>
            <a:r>
              <a:rPr lang="ru-RU" sz="2000" dirty="0">
                <a:solidFill>
                  <a:schemeClr val="tx1"/>
                </a:solidFill>
              </a:rPr>
              <a:t>) происходит перераспределение времени между самостоятельной и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аудиторной работой в пользу первой и одновременное увеличение времени личного общения с </a:t>
            </a:r>
            <a:r>
              <a:rPr lang="ru-RU" sz="2000" dirty="0" smtClean="0">
                <a:solidFill>
                  <a:schemeClr val="tx1"/>
                </a:solidFill>
              </a:rPr>
              <a:t>преподавателем;</a:t>
            </a:r>
          </a:p>
          <a:p>
            <a:pPr marL="265113" indent="-265113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3</a:t>
            </a:r>
            <a:r>
              <a:rPr lang="ru-RU" sz="2000" dirty="0">
                <a:solidFill>
                  <a:schemeClr val="tx1"/>
                </a:solidFill>
              </a:rPr>
              <a:t>) формируется новая установка образования на развитие мышления и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деятельности;</a:t>
            </a:r>
          </a:p>
          <a:p>
            <a:pPr marL="265113" indent="-265113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4</a:t>
            </a:r>
            <a:r>
              <a:rPr lang="ru-RU" sz="2000" dirty="0">
                <a:solidFill>
                  <a:schemeClr val="tx1"/>
                </a:solidFill>
              </a:rPr>
              <a:t>) учебно-информационная образовательная среда трансформируется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в открытую систему, постоянно обогащаемую за счет внешних источников информации, в том числе и на иностранных </a:t>
            </a:r>
            <a:r>
              <a:rPr lang="ru-RU" sz="2000" dirty="0" smtClean="0">
                <a:solidFill>
                  <a:schemeClr val="tx1"/>
                </a:solidFill>
              </a:rPr>
              <a:t>языках;</a:t>
            </a:r>
          </a:p>
          <a:p>
            <a:pPr marL="265113" indent="-265113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5</a:t>
            </a:r>
            <a:r>
              <a:rPr lang="ru-RU" sz="2000" dirty="0">
                <a:solidFill>
                  <a:schemeClr val="tx1"/>
                </a:solidFill>
              </a:rPr>
              <a:t>) информационные технологии все активнее внедряются в образовательное </a:t>
            </a:r>
            <a:r>
              <a:rPr lang="ru-RU" sz="2000" dirty="0" smtClean="0">
                <a:solidFill>
                  <a:schemeClr val="tx1"/>
                </a:solidFill>
              </a:rPr>
              <a:t>пространство. </a:t>
            </a:r>
          </a:p>
          <a:p>
            <a:pPr marL="265113" indent="-265113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6) Развитие </a:t>
            </a:r>
            <a:r>
              <a:rPr lang="ru-RU" sz="2000" dirty="0">
                <a:solidFill>
                  <a:schemeClr val="tx1"/>
                </a:solidFill>
              </a:rPr>
              <a:t>электронного образования </a:t>
            </a:r>
            <a:r>
              <a:rPr lang="ru-RU" sz="2000" smtClean="0">
                <a:solidFill>
                  <a:schemeClr val="tx1"/>
                </a:solidFill>
              </a:rPr>
              <a:t>перешло из разряда </a:t>
            </a:r>
            <a:r>
              <a:rPr lang="ru-RU" sz="2000" dirty="0">
                <a:solidFill>
                  <a:schemeClr val="tx1"/>
                </a:solidFill>
              </a:rPr>
              <a:t>желательных в разряд обязательных для вуза требований стандартов 3+.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9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579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063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892479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535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75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Образовательная стратегия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истема, включающая в себя выводы из анализа социально – образовательной ситуации, цели образования, принципы отбора и конструирования содержания образования, взгляд на обучающегося как на участника образовательного процесса, а также связи между этими компонентами системы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708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44949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321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151216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Стратегии обновления содержания профессионального образования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844824"/>
            <a:ext cx="8686800" cy="46085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Образование как процесс и результат освоения определенного стандартизированного содержания образования в форме знаний, умений, навыков, компетентностей и компетенций;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Образование как непрерывный процесс развития, становления личности; формирование </a:t>
            </a:r>
            <a:r>
              <a:rPr lang="ru-RU" sz="2800" dirty="0" err="1" smtClean="0">
                <a:solidFill>
                  <a:schemeClr val="tx1"/>
                </a:solidFill>
              </a:rPr>
              <a:t>потребностно</a:t>
            </a:r>
            <a:r>
              <a:rPr lang="ru-RU" sz="2800" dirty="0" smtClean="0">
                <a:solidFill>
                  <a:schemeClr val="tx1"/>
                </a:solidFill>
              </a:rPr>
              <a:t> – мотивационной и эмоционально – волевой сферы, познавательных способностей, социально и профессионально важных качеств.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94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4360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Стратегии обновления содержания профессионального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844824"/>
            <a:ext cx="8686800" cy="4235301"/>
          </a:xfrm>
        </p:spPr>
        <p:txBody>
          <a:bodyPr/>
          <a:lstStyle/>
          <a:p>
            <a:r>
              <a:rPr lang="ru-RU" dirty="0" smtClean="0"/>
              <a:t>Цели первой стратегии ориентированы на </a:t>
            </a:r>
            <a:r>
              <a:rPr lang="ru-RU" b="1" dirty="0" smtClean="0"/>
              <a:t>цели – планируемые </a:t>
            </a:r>
            <a:r>
              <a:rPr lang="ru-RU" dirty="0" smtClean="0"/>
              <a:t>результаты (</a:t>
            </a:r>
            <a:r>
              <a:rPr lang="ru-RU" dirty="0" err="1" smtClean="0"/>
              <a:t>обученность</a:t>
            </a:r>
            <a:r>
              <a:rPr lang="ru-RU" dirty="0" smtClean="0"/>
              <a:t>);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Вторая стратегия цели – </a:t>
            </a:r>
            <a:r>
              <a:rPr lang="ru-RU" b="1" dirty="0" smtClean="0"/>
              <a:t>цели – векторы </a:t>
            </a:r>
            <a:r>
              <a:rPr lang="ru-RU" dirty="0" smtClean="0"/>
              <a:t>(обучаемость, </a:t>
            </a:r>
            <a:r>
              <a:rPr lang="ru-RU" dirty="0" err="1" smtClean="0"/>
              <a:t>самоактуализация</a:t>
            </a:r>
            <a:r>
              <a:rPr lang="ru-RU" dirty="0" smtClean="0"/>
              <a:t>, социализация и т.п.)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40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Анализ понятий «технология»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11256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+mj-lt"/>
              </a:rPr>
              <a:t>Технология обучения </a:t>
            </a:r>
            <a:r>
              <a:rPr lang="ru-RU" sz="2800" dirty="0" smtClean="0">
                <a:solidFill>
                  <a:schemeClr val="tx1"/>
                </a:solidFill>
              </a:rPr>
              <a:t>(в узком смысле слова) – это педагогически, </a:t>
            </a:r>
            <a:r>
              <a:rPr lang="ru-RU" sz="2800" dirty="0" err="1" smtClean="0">
                <a:solidFill>
                  <a:schemeClr val="tx1"/>
                </a:solidFill>
              </a:rPr>
              <a:t>валеологически</a:t>
            </a:r>
            <a:r>
              <a:rPr lang="ru-RU" sz="2800" dirty="0" smtClean="0">
                <a:solidFill>
                  <a:schemeClr val="tx1"/>
                </a:solidFill>
              </a:rPr>
              <a:t> и экономически обоснованный процесс достижения эталонных результатов обучения, осуществляемый на основе специально переработанного содержания и </a:t>
            </a:r>
            <a:r>
              <a:rPr lang="ru-RU" sz="2800" dirty="0" err="1" smtClean="0">
                <a:solidFill>
                  <a:schemeClr val="tx1"/>
                </a:solidFill>
              </a:rPr>
              <a:t>критериального</a:t>
            </a:r>
            <a:r>
              <a:rPr lang="ru-RU" sz="2800" dirty="0" smtClean="0">
                <a:solidFill>
                  <a:schemeClr val="tx1"/>
                </a:solidFill>
              </a:rPr>
              <a:t> контроля;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Технология обучения </a:t>
            </a:r>
            <a:r>
              <a:rPr lang="ru-RU" sz="2800" dirty="0" smtClean="0">
                <a:solidFill>
                  <a:schemeClr val="tx1"/>
                </a:solidFill>
              </a:rPr>
              <a:t>(педагогическая технология) в широком смысле – это упорядоченная система действий, выполнение которых приводит к гарантированному достижению педагогических целей.    </a:t>
            </a:r>
            <a:r>
              <a:rPr lang="ru-RU" sz="2800" i="1" dirty="0" smtClean="0">
                <a:solidFill>
                  <a:schemeClr val="tx1"/>
                </a:solidFill>
              </a:rPr>
              <a:t>(</a:t>
            </a:r>
            <a:r>
              <a:rPr lang="ru-RU" sz="2800" i="1" dirty="0" err="1" smtClean="0">
                <a:solidFill>
                  <a:schemeClr val="tx1"/>
                </a:solidFill>
              </a:rPr>
              <a:t>Д.Г.Левитес</a:t>
            </a:r>
            <a:r>
              <a:rPr lang="ru-RU" sz="2800" i="1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707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Анализ понятий «образовательная и педагогическая технология»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147248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Педагогическая технология </a:t>
            </a:r>
            <a:r>
              <a:rPr lang="ru-RU" sz="2400" dirty="0" smtClean="0">
                <a:solidFill>
                  <a:schemeClr val="tx1"/>
                </a:solidFill>
              </a:rPr>
              <a:t>– это совокупность способов, приемов, упражнений процедур, обеспечивающих продуктивное взаимодействие субъектов образовательного процесса и направленных на достижение планируемого результата. (</a:t>
            </a:r>
            <a:r>
              <a:rPr lang="ru-RU" sz="2400" dirty="0" err="1" smtClean="0">
                <a:solidFill>
                  <a:schemeClr val="tx1"/>
                </a:solidFill>
              </a:rPr>
              <a:t>Ф.Э.Зеер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Педагогическая технология - </a:t>
            </a:r>
            <a:r>
              <a:rPr lang="ru-RU" sz="2400" dirty="0" smtClean="0">
                <a:solidFill>
                  <a:schemeClr val="tx1"/>
                </a:solidFill>
              </a:rPr>
              <a:t>это комплексная интегративная система, включающая упорядоченное множество операций и действий, обеспечивающих педагогическое </a:t>
            </a:r>
            <a:r>
              <a:rPr lang="ru-RU" sz="2400" dirty="0" err="1" smtClean="0">
                <a:solidFill>
                  <a:schemeClr val="tx1"/>
                </a:solidFill>
              </a:rPr>
              <a:t>целеопределение</a:t>
            </a:r>
            <a:r>
              <a:rPr lang="ru-RU" sz="2400" dirty="0" smtClean="0">
                <a:solidFill>
                  <a:schemeClr val="tx1"/>
                </a:solidFill>
              </a:rPr>
              <a:t>, содержательные, информационно – предметные и процессуальные аспекты, направленные на усвоение систематизированных знаний, приобретение профессиональных умений и формирование личностных качеств обучаемых, заданных целями обучения.                               (</a:t>
            </a:r>
            <a:r>
              <a:rPr lang="ru-RU" sz="2400" dirty="0" err="1" smtClean="0">
                <a:solidFill>
                  <a:schemeClr val="tx1"/>
                </a:solidFill>
              </a:rPr>
              <a:t>Д.В.Чернилевский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1671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436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Образовательная технология высшего профессионального образования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844824"/>
            <a:ext cx="8686800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</a:rPr>
              <a:t>э</a:t>
            </a:r>
            <a:r>
              <a:rPr lang="ru-RU" sz="2800" dirty="0" smtClean="0">
                <a:solidFill>
                  <a:schemeClr val="tx1"/>
                </a:solidFill>
              </a:rPr>
              <a:t>то упорядоченная совокупность действий, операций и процедур, направленных на развитие личности, инструментально обеспечивающих достижение диагностируемого результата в профессионально – педагогических ситуациях, образующих интеграционное единство форм и методов обучения при взаимодействии обучаемых и преподавателей в процессе развития индивидуального стиля деятельности.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28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4360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Переход от квалификационной модели выпускника к </a:t>
            </a:r>
            <a:r>
              <a:rPr lang="ru-RU" sz="2800" dirty="0" err="1" smtClean="0">
                <a:solidFill>
                  <a:srgbClr val="C00000"/>
                </a:solidFill>
              </a:rPr>
              <a:t>компетентностной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916832"/>
            <a:ext cx="8686800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>
                <a:solidFill>
                  <a:schemeClr val="tx1"/>
                </a:solidFill>
                <a:latin typeface="+mj-lt"/>
              </a:rPr>
              <a:t>Квалификация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– это функциональное соответствие между требованиями рабочего места и целями образования. Она выступает диктатом предмета, объекта, формальной характеристики. Квалификация «говорит»: «я делаю то и так, в соответствии с тем, как требуется, разрешается, предписывается» (</a:t>
            </a:r>
            <a:r>
              <a:rPr lang="ru-RU" dirty="0" err="1">
                <a:solidFill>
                  <a:schemeClr val="tx1"/>
                </a:solidFill>
              </a:rPr>
              <a:t>У.Клемент</a:t>
            </a:r>
            <a:r>
              <a:rPr lang="ru-RU" dirty="0">
                <a:solidFill>
                  <a:schemeClr val="tx1"/>
                </a:solidFill>
              </a:rPr>
              <a:t>). 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tx1"/>
                </a:solidFill>
                <a:latin typeface="+mj-lt"/>
              </a:rPr>
              <a:t>Компетенция</a:t>
            </a:r>
            <a:r>
              <a:rPr lang="ru-RU" dirty="0">
                <a:solidFill>
                  <a:schemeClr val="tx1"/>
                </a:solidFill>
              </a:rPr>
              <a:t> – это интегрированный показатель не столько </a:t>
            </a:r>
            <a:r>
              <a:rPr lang="ru-RU" dirty="0" err="1" smtClean="0">
                <a:solidFill>
                  <a:schemeClr val="tx1"/>
                </a:solidFill>
              </a:rPr>
              <a:t>исполнительско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- функциональной</a:t>
            </a:r>
            <a:r>
              <a:rPr lang="ru-RU" dirty="0">
                <a:solidFill>
                  <a:schemeClr val="tx1"/>
                </a:solidFill>
              </a:rPr>
              <a:t>, сколько преобразовательной активности личности в контексте широкого поля возможностей.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68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effectLst/>
              </a:rPr>
              <a:t>Характеристика ФГОС </a:t>
            </a:r>
            <a:r>
              <a:rPr lang="ru-RU" sz="3200" dirty="0">
                <a:solidFill>
                  <a:srgbClr val="C00000"/>
                </a:solidFill>
                <a:effectLst/>
              </a:rPr>
              <a:t>ВПО 3-го поколения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00600"/>
          </a:xfrm>
        </p:spPr>
        <p:txBody>
          <a:bodyPr>
            <a:noAutofit/>
          </a:bodyPr>
          <a:lstStyle/>
          <a:p>
            <a:pPr marL="176213" indent="-176213" algn="just"/>
            <a:r>
              <a:rPr lang="ru-RU" sz="1400" dirty="0">
                <a:solidFill>
                  <a:schemeClr val="tx1"/>
                </a:solidFill>
              </a:rPr>
              <a:t>П</a:t>
            </a:r>
            <a:r>
              <a:rPr lang="ru-RU" sz="1400" dirty="0" smtClean="0">
                <a:solidFill>
                  <a:schemeClr val="tx1"/>
                </a:solidFill>
              </a:rPr>
              <a:t>ереход </a:t>
            </a:r>
            <a:r>
              <a:rPr lang="ru-RU" sz="1400" dirty="0">
                <a:solidFill>
                  <a:schemeClr val="tx1"/>
                </a:solidFill>
              </a:rPr>
              <a:t>от содержания дисциплины (чему преподаватель должен учить) к </a:t>
            </a:r>
            <a:r>
              <a:rPr lang="ru-RU" sz="1400" i="1" dirty="0">
                <a:solidFill>
                  <a:schemeClr val="tx1"/>
                </a:solidFill>
                <a:latin typeface="+mj-lt"/>
              </a:rPr>
              <a:t>результатам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 (</a:t>
            </a:r>
            <a:r>
              <a:rPr lang="ru-RU" sz="1400" dirty="0">
                <a:solidFill>
                  <a:schemeClr val="tx1"/>
                </a:solidFill>
              </a:rPr>
              <a:t>что студент должен уметь делать после окончания дисциплины). </a:t>
            </a:r>
            <a:r>
              <a:rPr lang="ru-RU" sz="1400" dirty="0" smtClean="0">
                <a:solidFill>
                  <a:schemeClr val="tx1"/>
                </a:solidFill>
              </a:rPr>
              <a:t>Результат </a:t>
            </a:r>
            <a:r>
              <a:rPr lang="ru-RU" sz="1400" dirty="0">
                <a:solidFill>
                  <a:schemeClr val="tx1"/>
                </a:solidFill>
              </a:rPr>
              <a:t>образования – это формулировка того, что будет знать, понимать и (или) </a:t>
            </a:r>
            <a:r>
              <a:rPr lang="ru-RU" sz="1400" dirty="0" smtClean="0">
                <a:solidFill>
                  <a:schemeClr val="tx1"/>
                </a:solidFill>
              </a:rPr>
              <a:t>сможет продемонстрировать </a:t>
            </a:r>
            <a:r>
              <a:rPr lang="ru-RU" sz="1400" dirty="0">
                <a:solidFill>
                  <a:schemeClr val="tx1"/>
                </a:solidFill>
              </a:rPr>
              <a:t>студент по окончании образовательного процесса (лекции, дисциплины, модуля или ООП в целом).</a:t>
            </a:r>
          </a:p>
          <a:p>
            <a:pPr marL="176213" indent="-176213" algn="just"/>
            <a:r>
              <a:rPr lang="ru-RU" sz="1400" dirty="0">
                <a:solidFill>
                  <a:schemeClr val="tx1"/>
                </a:solidFill>
              </a:rPr>
              <a:t>Опора на результат предполагает </a:t>
            </a:r>
            <a:r>
              <a:rPr lang="ru-RU" sz="1400" i="1" dirty="0" err="1">
                <a:solidFill>
                  <a:schemeClr val="tx1"/>
                </a:solidFill>
                <a:latin typeface="+mj-lt"/>
              </a:rPr>
              <a:t>компетентностный</a:t>
            </a:r>
            <a:r>
              <a:rPr lang="ru-RU" sz="1400" i="1" dirty="0">
                <a:solidFill>
                  <a:schemeClr val="tx1"/>
                </a:solidFill>
                <a:latin typeface="+mj-lt"/>
              </a:rPr>
              <a:t> подход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к построению образовательного процесса.</a:t>
            </a:r>
          </a:p>
          <a:p>
            <a:pPr marL="176213" indent="-176213" algn="just"/>
            <a:r>
              <a:rPr lang="ru-RU" sz="1400" dirty="0">
                <a:solidFill>
                  <a:schemeClr val="tx1"/>
                </a:solidFill>
              </a:rPr>
              <a:t>Организация обучения на основе </a:t>
            </a:r>
            <a:r>
              <a:rPr lang="ru-RU" sz="1400" dirty="0" err="1">
                <a:solidFill>
                  <a:schemeClr val="tx1"/>
                </a:solidFill>
              </a:rPr>
              <a:t>компетентностного</a:t>
            </a:r>
            <a:r>
              <a:rPr lang="ru-RU" sz="1400" dirty="0">
                <a:solidFill>
                  <a:schemeClr val="tx1"/>
                </a:solidFill>
              </a:rPr>
              <a:t> подхода требует использования </a:t>
            </a:r>
            <a:r>
              <a:rPr lang="ru-RU" sz="1400" i="1" dirty="0">
                <a:solidFill>
                  <a:schemeClr val="tx1"/>
                </a:solidFill>
                <a:latin typeface="+mj-lt"/>
              </a:rPr>
              <a:t>личностно-ориентированных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технологий </a:t>
            </a:r>
            <a:r>
              <a:rPr lang="ru-RU" sz="1400" dirty="0" smtClean="0">
                <a:solidFill>
                  <a:schemeClr val="tx1"/>
                </a:solidFill>
              </a:rPr>
              <a:t>обучения. </a:t>
            </a:r>
            <a:r>
              <a:rPr lang="ru-RU" sz="1400" dirty="0">
                <a:solidFill>
                  <a:schemeClr val="tx1"/>
                </a:solidFill>
              </a:rPr>
              <a:t>Это предполагает вариативное построение образовательной программы. Отсюда – </a:t>
            </a:r>
            <a:r>
              <a:rPr lang="ru-RU" sz="1400" i="1" dirty="0" err="1">
                <a:solidFill>
                  <a:schemeClr val="tx1"/>
                </a:solidFill>
                <a:latin typeface="+mj-lt"/>
              </a:rPr>
              <a:t>студентоцентрированная</a:t>
            </a:r>
            <a:r>
              <a:rPr lang="ru-RU" sz="1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направленность образовательного процесса.</a:t>
            </a:r>
          </a:p>
          <a:p>
            <a:pPr marL="176213" indent="-176213" algn="just"/>
            <a:r>
              <a:rPr lang="ru-RU" sz="1400" dirty="0" smtClean="0">
                <a:solidFill>
                  <a:schemeClr val="tx1"/>
                </a:solidFill>
              </a:rPr>
              <a:t>Каждая </a:t>
            </a:r>
            <a:r>
              <a:rPr lang="ru-RU" sz="1400" dirty="0">
                <a:solidFill>
                  <a:schemeClr val="tx1"/>
                </a:solidFill>
              </a:rPr>
              <a:t>компетенция формируется под влиянием нескольких дисциплин. Поэтому особую важность приобретает </a:t>
            </a:r>
            <a:r>
              <a:rPr lang="ru-RU" sz="1400" i="1" dirty="0">
                <a:solidFill>
                  <a:schemeClr val="tx1"/>
                </a:solidFill>
                <a:latin typeface="+mj-lt"/>
              </a:rPr>
              <a:t>междисциплинарный </a:t>
            </a:r>
            <a:r>
              <a:rPr lang="ru-RU" sz="1400" dirty="0">
                <a:solidFill>
                  <a:schemeClr val="tx1"/>
                </a:solidFill>
              </a:rPr>
              <a:t>характер образования, с многообразным содержанием </a:t>
            </a:r>
            <a:r>
              <a:rPr lang="ru-RU" sz="1400" dirty="0" err="1">
                <a:solidFill>
                  <a:schemeClr val="tx1"/>
                </a:solidFill>
              </a:rPr>
              <a:t>межпредметных</a:t>
            </a:r>
            <a:r>
              <a:rPr lang="ru-RU" sz="1400" dirty="0">
                <a:solidFill>
                  <a:schemeClr val="tx1"/>
                </a:solidFill>
              </a:rPr>
              <a:t> связей.</a:t>
            </a:r>
          </a:p>
          <a:p>
            <a:pPr marL="176213" indent="-176213" algn="just"/>
            <a:r>
              <a:rPr lang="ru-RU" sz="1400" dirty="0" smtClean="0">
                <a:solidFill>
                  <a:schemeClr val="tx1"/>
                </a:solidFill>
              </a:rPr>
              <a:t>широкое </a:t>
            </a:r>
            <a:r>
              <a:rPr lang="ru-RU" sz="1400" dirty="0">
                <a:solidFill>
                  <a:schemeClr val="tx1"/>
                </a:solidFill>
              </a:rPr>
              <a:t>использование в учебном процессе активных и интерактивных форм проведения занятий (компьютерных симуляций, деловых и ролевых игр, разбора конкретных ситуаций, психологических и иных тренингов) в сочетании с внеаудиторной работой с целью формирования и развития профессиональных навыков обучающихся.</a:t>
            </a:r>
          </a:p>
          <a:p>
            <a:pPr marL="176213" indent="-176213" algn="just"/>
            <a:r>
              <a:rPr lang="ru-RU" sz="1400" dirty="0">
                <a:solidFill>
                  <a:schemeClr val="tx1"/>
                </a:solidFill>
              </a:rPr>
              <a:t>Занятия в активных формах должны составлять минимум 40% от аудиторной нагрузки.</a:t>
            </a:r>
          </a:p>
          <a:p>
            <a:pPr marL="176213" indent="-176213" algn="just"/>
            <a:r>
              <a:rPr lang="ru-RU" sz="1400" dirty="0" smtClean="0">
                <a:solidFill>
                  <a:schemeClr val="tx1"/>
                </a:solidFill>
              </a:rPr>
              <a:t>Введение </a:t>
            </a:r>
            <a:r>
              <a:rPr lang="ru-RU" sz="1400" dirty="0">
                <a:solidFill>
                  <a:schemeClr val="tx1"/>
                </a:solidFill>
              </a:rPr>
              <a:t>кредитной системы. Студент </a:t>
            </a:r>
            <a:r>
              <a:rPr lang="ru-RU" sz="1400" dirty="0" err="1">
                <a:solidFill>
                  <a:schemeClr val="tx1"/>
                </a:solidFill>
              </a:rPr>
              <a:t>бакалавриата</a:t>
            </a:r>
            <a:r>
              <a:rPr lang="ru-RU" sz="1400" dirty="0">
                <a:solidFill>
                  <a:schemeClr val="tx1"/>
                </a:solidFill>
              </a:rPr>
              <a:t> за 4 года обучения должен накопить 240 академических кредитов для успешного освоения ООП. За каждый учебный год он получает ровно 60 кредитов </a:t>
            </a:r>
            <a:r>
              <a:rPr lang="ru-RU" sz="1400" dirty="0" smtClean="0">
                <a:solidFill>
                  <a:schemeClr val="tx1"/>
                </a:solidFill>
              </a:rPr>
              <a:t>За </a:t>
            </a:r>
            <a:r>
              <a:rPr lang="ru-RU" sz="1400" dirty="0">
                <a:solidFill>
                  <a:schemeClr val="tx1"/>
                </a:solidFill>
              </a:rPr>
              <a:t>каждый учебный курс начисляется целое количество кредитов (кредиты начисляются, если студент по рейтингу преодолел установленное пороговое значение). Количество начисленных кредитов по курсу от оценки не зависит.</a:t>
            </a:r>
          </a:p>
          <a:p>
            <a:pPr marL="176213" indent="-176213" algn="just"/>
            <a:r>
              <a:rPr lang="ru-RU" sz="1400" dirty="0">
                <a:solidFill>
                  <a:schemeClr val="tx1"/>
                </a:solidFill>
              </a:rPr>
              <a:t>Меняется роль </a:t>
            </a:r>
            <a:r>
              <a:rPr lang="ru-RU" sz="1400" dirty="0" smtClean="0">
                <a:solidFill>
                  <a:schemeClr val="tx1"/>
                </a:solidFill>
              </a:rPr>
              <a:t>преподавателя</a:t>
            </a:r>
            <a:r>
              <a:rPr lang="ru-RU" sz="1400" dirty="0">
                <a:solidFill>
                  <a:schemeClr val="tx1"/>
                </a:solidFill>
              </a:rPr>
              <a:t>: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эксперта, консультанта, активного наставника в процессе формирования компетенций студента.</a:t>
            </a:r>
          </a:p>
        </p:txBody>
      </p:sp>
    </p:spTree>
    <p:extLst>
      <p:ext uri="{BB962C8B-B14F-4D97-AF65-F5344CB8AC3E}">
        <p14:creationId xmlns:p14="http://schemas.microsoft.com/office/powerpoint/2010/main" val="4752912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872</TotalTime>
  <Words>1102</Words>
  <Application>Microsoft Office PowerPoint</Application>
  <PresentationFormat>Экран (4:3)</PresentationFormat>
  <Paragraphs>80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Calibri</vt:lpstr>
      <vt:lpstr>Franklin Gothic Book</vt:lpstr>
      <vt:lpstr>Franklin Gothic Medium</vt:lpstr>
      <vt:lpstr>Wingdings 2</vt:lpstr>
      <vt:lpstr>Трек</vt:lpstr>
      <vt:lpstr>Теория  и практика проектирования образовательных технологий  на основе ФГОС</vt:lpstr>
      <vt:lpstr>Образовательная стратегия</vt:lpstr>
      <vt:lpstr>Стратегии обновления содержания профессионального образования</vt:lpstr>
      <vt:lpstr>Стратегии обновления содержания профессионального образования</vt:lpstr>
      <vt:lpstr>Анализ понятий «технология»</vt:lpstr>
      <vt:lpstr>Анализ понятий «образовательная и педагогическая технология»</vt:lpstr>
      <vt:lpstr>Образовательная технология высшего профессионального образования</vt:lpstr>
      <vt:lpstr>Переход от квалификационной модели выпускника к компетентностной</vt:lpstr>
      <vt:lpstr>Характеристика ФГОС ВПО 3-го поколения </vt:lpstr>
      <vt:lpstr>Специфика основных подходов к образованию </vt:lpstr>
      <vt:lpstr>Теоретические проблемы компетентностного обучения</vt:lpstr>
      <vt:lpstr>Структурный состав теории целеполагания</vt:lpstr>
      <vt:lpstr>Система целей управленческо – педагогической деятельности по развитию студента средствами учебной дисциплины</vt:lpstr>
      <vt:lpstr>Особенность компетенции как результата обучения  </vt:lpstr>
      <vt:lpstr>Инновационная составляющая образовательного процесса  во прослеживается в следующих изменениях: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Теория  и практика проектирования образовательных технологий  на основе ФГОС</dc:title>
  <dc:creator>Галина</dc:creator>
  <cp:lastModifiedBy>w7</cp:lastModifiedBy>
  <cp:revision>52</cp:revision>
  <dcterms:created xsi:type="dcterms:W3CDTF">2017-05-22T19:46:31Z</dcterms:created>
  <dcterms:modified xsi:type="dcterms:W3CDTF">2019-11-05T14:07:35Z</dcterms:modified>
</cp:coreProperties>
</file>