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7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283" r:id="rId29"/>
    <p:sldId id="262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901FC-A9E9-4B0C-A525-981F5A0F20F1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9ACFAF-800A-43E3-BFD3-D27C679DA2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247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ACC4-3759-4851-98C2-2A29CE57137A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ACC4-3759-4851-98C2-2A29CE57137A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ACC4-3759-4851-98C2-2A29CE57137A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ACC4-3759-4851-98C2-2A29CE57137A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ACC4-3759-4851-98C2-2A29CE57137A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ACC4-3759-4851-98C2-2A29CE57137A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ACC4-3759-4851-98C2-2A29CE57137A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ACC4-3759-4851-98C2-2A29CE57137A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ACC4-3759-4851-98C2-2A29CE57137A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ACC4-3759-4851-98C2-2A29CE57137A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ACC4-3759-4851-98C2-2A29CE57137A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89ACC4-3759-4851-98C2-2A29CE57137A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urait.ru/viewer/istoriya-zarubezhnoy-literatury-xx-veka-v-2-ch-chast-2-437413" TargetMode="External"/><Relationship Id="rId2" Type="http://schemas.openxmlformats.org/officeDocument/2006/relationships/hyperlink" Target="https://urait.ru/viewer/istoriya-zarubezhnoy-literatury-vtoroy-poloviny-xx-nachala-xxi-veka-43303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6576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Лекция по дисциплине </a:t>
            </a:r>
          </a:p>
          <a:p>
            <a:r>
              <a:rPr lang="ru-RU" dirty="0" smtClean="0"/>
              <a:t>«Литература»</a:t>
            </a:r>
          </a:p>
          <a:p>
            <a:r>
              <a:rPr lang="ru-RU" dirty="0" smtClean="0"/>
              <a:t>Автор: А.С. Белозор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Красноярск, 2019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Зарубежная литература и культура 50-80 годов XX века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0"/>
            <a:ext cx="80724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</a:t>
            </a:r>
          </a:p>
          <a:p>
            <a:pPr algn="ctr"/>
            <a:r>
              <a:rPr lang="ru-RU" sz="1400" dirty="0" smtClean="0"/>
              <a:t>МИНИСТЕРСТВА ЗДРАВООХРАНЕНИЯ </a:t>
            </a:r>
          </a:p>
          <a:p>
            <a:pPr algn="ctr"/>
            <a:r>
              <a:rPr lang="ru-RU" sz="1400" dirty="0" smtClean="0"/>
              <a:t>РОССИЙСКОЙ ФЕДЕРАЦИИ </a:t>
            </a:r>
          </a:p>
          <a:p>
            <a:pPr algn="ctr"/>
            <a:r>
              <a:rPr lang="ru-RU" sz="1400" dirty="0" smtClean="0"/>
              <a:t>ФАРМАЦЕВТИЧЕСКИЙ КОЛЛЕДЖ</a:t>
            </a:r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2092490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sz="2800" dirty="0" smtClean="0"/>
              <a:t>Символом времени стало и то, что в 50-70-е годы XX века на авансцену мирового литературного процесса вышла </a:t>
            </a:r>
            <a:r>
              <a:rPr lang="ru-RU" sz="2800" b="1" i="1" dirty="0" smtClean="0"/>
              <a:t>японская литература</a:t>
            </a:r>
            <a:r>
              <a:rPr lang="ru-RU" sz="2800" dirty="0" smtClean="0"/>
              <a:t>, в которой органично сочетаются достижения европейского и американского модернизма с тенденцией к сохранению многовековой национальной традиции.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714356"/>
            <a:ext cx="7772400" cy="564360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/>
              <a:t>Жанровое своеобразие мировой литературы второй половины ХХ века:</a:t>
            </a:r>
            <a:endParaRPr lang="ru-RU" dirty="0" smtClean="0"/>
          </a:p>
          <a:p>
            <a:pPr algn="just"/>
            <a:r>
              <a:rPr lang="ru-RU" dirty="0" smtClean="0"/>
              <a:t>Доминирующая жанровая форма – роман, переживает обновление и развитие.</a:t>
            </a:r>
          </a:p>
          <a:p>
            <a:pPr algn="just"/>
            <a:r>
              <a:rPr lang="ru-RU" i="1" dirty="0" smtClean="0"/>
              <a:t>Роман-притча</a:t>
            </a:r>
            <a:r>
              <a:rPr lang="ru-RU" dirty="0" smtClean="0"/>
              <a:t> А. Камю, Э. Хемингуэй; </a:t>
            </a:r>
            <a:r>
              <a:rPr lang="ru-RU" i="1" dirty="0" smtClean="0"/>
              <a:t>роман-метафора</a:t>
            </a:r>
            <a:r>
              <a:rPr lang="ru-RU" dirty="0" smtClean="0"/>
              <a:t> П. </a:t>
            </a:r>
            <a:r>
              <a:rPr lang="ru-RU" dirty="0" err="1" smtClean="0"/>
              <a:t>Зюскинд</a:t>
            </a:r>
            <a:r>
              <a:rPr lang="ru-RU" dirty="0" smtClean="0"/>
              <a:t>, Я. Кавабата, Г. Г. Маркес; </a:t>
            </a:r>
            <a:r>
              <a:rPr lang="ru-RU" i="1" dirty="0" smtClean="0"/>
              <a:t>роман-парабола</a:t>
            </a:r>
            <a:r>
              <a:rPr lang="ru-RU" dirty="0" smtClean="0"/>
              <a:t> Ф. Кафка, Г. Гессе, Ж.-П. Сартр, </a:t>
            </a:r>
            <a:br>
              <a:rPr lang="ru-RU" dirty="0" smtClean="0"/>
            </a:br>
            <a:r>
              <a:rPr lang="ru-RU" dirty="0" smtClean="0"/>
              <a:t>Г. Г. Маркес, Э. Хемингуэй, К. Абе; «</a:t>
            </a:r>
            <a:r>
              <a:rPr lang="ru-RU" i="1" dirty="0" smtClean="0"/>
              <a:t>новый роман</a:t>
            </a:r>
            <a:r>
              <a:rPr lang="ru-RU" dirty="0" smtClean="0"/>
              <a:t>» («</a:t>
            </a:r>
            <a:r>
              <a:rPr lang="ru-RU" dirty="0" err="1" smtClean="0"/>
              <a:t>антироман</a:t>
            </a:r>
            <a:r>
              <a:rPr lang="ru-RU" dirty="0" smtClean="0"/>
              <a:t>») Н. </a:t>
            </a:r>
            <a:r>
              <a:rPr lang="ru-RU" dirty="0" err="1" smtClean="0"/>
              <a:t>Саррот</a:t>
            </a:r>
            <a:r>
              <a:rPr lang="ru-RU" dirty="0" smtClean="0"/>
              <a:t>, К. </a:t>
            </a:r>
            <a:r>
              <a:rPr lang="ru-RU" dirty="0" err="1" smtClean="0"/>
              <a:t>Мориан</a:t>
            </a:r>
            <a:r>
              <a:rPr lang="ru-RU" dirty="0" smtClean="0"/>
              <a:t>, А. </a:t>
            </a:r>
            <a:r>
              <a:rPr lang="ru-RU" dirty="0" err="1" smtClean="0"/>
              <a:t>Роб-Грийе</a:t>
            </a:r>
            <a:r>
              <a:rPr lang="ru-RU" dirty="0" smtClean="0"/>
              <a:t>; </a:t>
            </a:r>
            <a:r>
              <a:rPr lang="ru-RU" i="1" dirty="0" smtClean="0"/>
              <a:t>антиутопия</a:t>
            </a:r>
            <a:r>
              <a:rPr lang="ru-RU" dirty="0" smtClean="0"/>
              <a:t> Дж. Оруэлл, Е. Замятин, К. Чапек, </a:t>
            </a:r>
            <a:br>
              <a:rPr lang="ru-RU" dirty="0" smtClean="0"/>
            </a:br>
            <a:r>
              <a:rPr lang="ru-RU" dirty="0" smtClean="0"/>
              <a:t>У. </a:t>
            </a:r>
            <a:r>
              <a:rPr lang="ru-RU" dirty="0" err="1" smtClean="0"/>
              <a:t>Голдинг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Парабола (греч. </a:t>
            </a:r>
            <a:r>
              <a:rPr lang="ru-RU" dirty="0" err="1" smtClean="0"/>
              <a:t>parabole</a:t>
            </a:r>
            <a:r>
              <a:rPr lang="ru-RU" dirty="0" smtClean="0"/>
              <a:t> – приближение, сравнение, сопоставление) – небольшой рассказ аллегорического характера, имеет поучительный смысл и особую форму повествования, которая движется по параболе (кривой): начинается с главной темы, а затем снова возвращается к началу.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Французская литература после 1945 года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Французская литература второй половины XX века во многом сохранила свой традиционный престиж законодательницы мировой литературной моды. Ее международный авторитет оставался заслуженно-высоким, даже если взять такой условный критерий, как Нобелевская премия. </a:t>
            </a:r>
          </a:p>
          <a:p>
            <a:pPr algn="just"/>
            <a:r>
              <a:rPr lang="ru-RU" dirty="0" smtClean="0"/>
              <a:t>Ключевые исторические вехи – май 1945 г. (освобождение Франции от фашистской оккупации, победа во Второй мировой войне), май 1958 г. (приход к власти президента Шарля де Голля и относительная стабилизация жизни страны), май 1968 г. («студенческая революция», движение контркультуры) – помогают понять направление, в котором продвигалось общество.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Ключевые исторические вехи – май 1945 г. (освобождение Франции от фашистской оккупации, победа во Второй мировой войне), май 1958 г. (приход к власти президента Шарля де Голля и относительная стабилизация жизни страны), май 1968 г. («студенческая революция», движение контркультуры) – помогают понять направление, в котором продвигалось общество.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Писатели-экзистенциалисты не создали нового типа </a:t>
            </a:r>
            <a:r>
              <a:rPr lang="ru-RU" dirty="0" err="1" smtClean="0"/>
              <a:t>дискурса</a:t>
            </a:r>
            <a:r>
              <a:rPr lang="ru-RU" dirty="0" smtClean="0"/>
              <a:t> и использовали традиционные разновидности романа, эссе, драмы. Не создали они и литературной группы, оставаясь некими «одиночками» в поисках солидарности (</a:t>
            </a:r>
            <a:r>
              <a:rPr lang="ru-RU" dirty="0" err="1" smtClean="0"/>
              <a:t>solitaire</a:t>
            </a:r>
            <a:r>
              <a:rPr lang="ru-RU" dirty="0" smtClean="0"/>
              <a:t> </a:t>
            </a:r>
            <a:r>
              <a:rPr lang="ru-RU" dirty="0" err="1" smtClean="0"/>
              <a:t>et</a:t>
            </a:r>
            <a:r>
              <a:rPr lang="ru-RU" dirty="0" smtClean="0"/>
              <a:t> </a:t>
            </a:r>
            <a:r>
              <a:rPr lang="ru-RU" dirty="0" err="1" smtClean="0"/>
              <a:t>solidaire</a:t>
            </a:r>
            <a:r>
              <a:rPr lang="ru-RU" dirty="0" smtClean="0"/>
              <a:t> – ключевые слова в их мировоззрении): «Одиночки! скажете вы презрительно. Быть может так, сейчас. Но как одиноки вы будете без этих одиночек» (А. Камю).</a:t>
            </a:r>
          </a:p>
          <a:p>
            <a:pPr algn="just"/>
            <a:r>
              <a:rPr lang="ru-RU" dirty="0" smtClean="0"/>
              <a:t>В 1960-е годы новые тенденции философии, гуманитарных наук и литературы вели в сторону, противоположную заботам экзистенциалистов. Писатель, пытающийся решить все проблемы культуры и истории, вызывает как уважение, так и недоверие. Особенно оно свойственно структуралистам.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«Новый роман» также переосмыслил отношения между читателем и текстом. Пассивное доверие, основанное на идентификации читателя и персонажа, должно было уступить место идентификации читателя с автором произведения. Читатель, таким образом, втягивался в процесс творчества и становился соавтором. </a:t>
            </a:r>
          </a:p>
          <a:p>
            <a:pPr algn="just"/>
            <a:r>
              <a:rPr lang="ru-RU" dirty="0" smtClean="0"/>
              <a:t>Полем литературного эксперимента во Франции в самом конце XX века стал, пожалуй, не роман, а некий текст-гибрид.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Английская литература после 1945 года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26734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Политическая история Британии после окончания Второй мировой войны делится приблизительно на два временных отрезка: первый – так называемый период «послевоенного урегулирования» (</a:t>
            </a:r>
            <a:r>
              <a:rPr lang="ru-RU" dirty="0" err="1" smtClean="0"/>
              <a:t>postwar</a:t>
            </a:r>
            <a:r>
              <a:rPr lang="ru-RU" dirty="0" smtClean="0"/>
              <a:t> </a:t>
            </a:r>
            <a:r>
              <a:rPr lang="ru-RU" dirty="0" err="1" smtClean="0"/>
              <a:t>settlement</a:t>
            </a:r>
            <a:r>
              <a:rPr lang="ru-RU" dirty="0" smtClean="0"/>
              <a:t>), второй наметился в 1979 г. с началом премьерства М. Тэтчер.</a:t>
            </a:r>
          </a:p>
          <a:p>
            <a:pPr algn="just"/>
            <a:r>
              <a:rPr lang="ru-RU" dirty="0" smtClean="0"/>
              <a:t>Стремительное распространение массовой культуры имело как </a:t>
            </a:r>
            <a:r>
              <a:rPr lang="ru-RU" dirty="0" err="1" smtClean="0"/>
              <a:t>внутрианглийские</a:t>
            </a:r>
            <a:r>
              <a:rPr lang="ru-RU" dirty="0" smtClean="0"/>
              <a:t> (шире – </a:t>
            </a:r>
            <a:r>
              <a:rPr lang="ru-RU" dirty="0" err="1" smtClean="0"/>
              <a:t>общезападные</a:t>
            </a:r>
            <a:r>
              <a:rPr lang="ru-RU" dirty="0" smtClean="0"/>
              <a:t>), так и геополитические объяснения. В годы «холодной войны» по обе стороны «железного занавеса» происходили во многом сходные </a:t>
            </a:r>
            <a:r>
              <a:rPr lang="ru-RU" dirty="0" err="1" smtClean="0"/>
              <a:t>социокультурные</a:t>
            </a:r>
            <a:r>
              <a:rPr lang="ru-RU" dirty="0" smtClean="0"/>
              <a:t> процессы. Общим было представление о роли культуры: обосновать противостояние систем, создать убедительный образ врага, предложить образ все более </a:t>
            </a:r>
            <a:r>
              <a:rPr lang="ru-RU" dirty="0" err="1" smtClean="0"/>
              <a:t>атомизированной</a:t>
            </a:r>
            <a:r>
              <a:rPr lang="ru-RU" dirty="0" smtClean="0"/>
              <a:t> и тем самым зависимой от государства личности, а также вызвать иллюзию активной причастности граждан к общественно-политической жизни. Типичным жанром эпохи «холодной войны» в Англии был шпионский триллер.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500042"/>
            <a:ext cx="7772400" cy="551975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В первые послевоенные десятилетия самыми влиятельными английскими писателями были заявившие о себе еще в 1930-е годы Дж. Оруэлл, И. Во, Г. Грин. Все они в разной степени критиковали государство «всеобщего благоденствия» за урон, который эгалитаризм неизбежно нанес среднему классу и его культурным ценностям; все протестовали против ускорившейся американизации английской жизни. Их послевоенные произведения – горькие размышления о нынешнем положении Англии, а также о перспективах ее будущего развития. 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54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142984"/>
            <a:ext cx="7772400" cy="487681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1960-е годы в Британии, как и повсюду на Западе, – время молодёжного бунта (пацифистское движение, «сексуальная революция», «битники», коммуны хиппи, интерес к йоге и восточным учениям, употребление наркотиков и т. п.). Поначалу встречавшая полное неприятие старшего поколения, после 1968 г. контркультура не только постепенно была ассимилирована, но и утвердила в обществе терпимость к различным видам политического, интеллектуального и эстетического инакомыслия, или, как их стали именовать, альтернативному взгляду на жизнь.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Начиная с середины 1950-х годов стало уже привычно, что активность английских драматургов чуть ли не больше, чем активность английских прозаиков. Поток пьес и сценариев для многочисленных лондонских театров, для телевидения нарастает с каждым годом. Ведущие английские драматурги, как правило, намного раньше получают титул «сэр», чем британские романисты. Их пьесы идут по всему миру. Том </a:t>
            </a:r>
            <a:r>
              <a:rPr lang="ru-RU" dirty="0" err="1" smtClean="0"/>
              <a:t>Стоппард</a:t>
            </a:r>
            <a:r>
              <a:rPr lang="ru-RU" dirty="0" smtClean="0"/>
              <a:t> (р. 1937), Эдвард Бонд </a:t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 err="1" smtClean="0"/>
              <a:t>p</a:t>
            </a:r>
            <a:r>
              <a:rPr lang="ru-RU" dirty="0" smtClean="0"/>
              <a:t>. 1935), Питер Шеффер (</a:t>
            </a:r>
            <a:r>
              <a:rPr lang="ru-RU" dirty="0" err="1" smtClean="0"/>
              <a:t>p</a:t>
            </a:r>
            <a:r>
              <a:rPr lang="ru-RU" dirty="0" smtClean="0"/>
              <a:t>. 1926) – признанные классики современной драматургии.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1. Темы рода, памяти в литературе послевоенного времени.</a:t>
            </a:r>
          </a:p>
          <a:p>
            <a:r>
              <a:rPr lang="ru-RU" dirty="0" smtClean="0"/>
              <a:t>2. Зарождение постмодернизма.</a:t>
            </a:r>
          </a:p>
          <a:p>
            <a:r>
              <a:rPr lang="ru-RU" dirty="0" smtClean="0"/>
              <a:t>3. Появление жанра научной фантастики.</a:t>
            </a:r>
          </a:p>
          <a:p>
            <a:r>
              <a:rPr lang="ru-RU" dirty="0" smtClean="0"/>
              <a:t>4. Французская литература после 1945 года.</a:t>
            </a:r>
          </a:p>
          <a:p>
            <a:r>
              <a:rPr lang="ru-RU" dirty="0" smtClean="0"/>
              <a:t>5. Английская литература после 1945 года.</a:t>
            </a:r>
          </a:p>
          <a:p>
            <a:r>
              <a:rPr lang="ru-RU" dirty="0" smtClean="0"/>
              <a:t>6. Немецкая литература после 1945 года.</a:t>
            </a:r>
          </a:p>
          <a:p>
            <a:r>
              <a:rPr lang="ru-RU" dirty="0" smtClean="0"/>
              <a:t>7. Американская литература после 1945 года.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Немецкая литература после 1945 года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Три драматических события определяли судьбу Германии и ее литературы в прошедшем веке: Первая мировая война, годы фашистской диктатуры (1933–1945), раскол страны сначала на четыре оккупационные зоны (1945–1949), а затем на два государства – ФРГ и ГДР (1949–1990). Немецкая литература запечатлела эти события, использовав всю палитру стилей XIXXX веков: от натуралистической поэтики «кусков жизни» до воссоздания мира через символ, абстракцию, автономию формы.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54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071546"/>
            <a:ext cx="7772400" cy="4948254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В 1940–1950-е годы наряду с социально-критической прозой, тяготевшей то к натурализму, то к экзистенциалистскому осмыслению мира, а также с авангардистской поэзией в западногерманской литературе активно развивался и «магический реализм». «Магические реалисты» крайне редко обращались к проблемам текущей общественно-политической жизни. Они полагали что общественное бытие в конечном итоге подчиняется космическим законам, а не человеческому своеволию, и человек никогда не сможет рационализовать Жизнь и преобразить ее по своему разумению.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Огромный массив послевоенной немецкой литературы составляла так называемая аутентичная литература, стремившаяся с максимальной достоверностью передать чувства и переживания немцев: узников концлагерей; солдат, прошедших через тяготы войны; боль, отчаяние и надежду тех, кто пытался противостоять фашизму.</a:t>
            </a:r>
          </a:p>
          <a:p>
            <a:pPr algn="just"/>
            <a:r>
              <a:rPr lang="ru-RU" dirty="0" smtClean="0"/>
              <a:t>Весьма продуктивным для </a:t>
            </a:r>
            <a:r>
              <a:rPr lang="ru-RU" dirty="0" err="1" smtClean="0"/>
              <a:t>восточнонемецкой</a:t>
            </a:r>
            <a:r>
              <a:rPr lang="ru-RU" dirty="0" smtClean="0"/>
              <a:t> литературы оказался жанр документально-автобиографической прозы, в котором писатели старшего поколения подводили итоги своей жизни.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Американская литература после 1945 года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К середине 1940-х годов Европа лежала в руинах, а Соединенные Штаты усилились как никогда – и политически, и экономически, к тому же получив в свое распоряжение оружие неслыханной разрушительной силы. Америка, еще недавно вынужденная мириться с комплексом провинциальности, теперь уверенно притязала на роль центра и авангарда западной цивилизации. И самими американцами, и многими наблюдателями извне страна все чаще воспринималась как своего рода экспериментальная и демонстрационная площадка, где миру являлось его будущее: новый тип общества, для которого социологи взялись наперегонки придумывать этикетки – «массовое», «потребительское», «постиндустриальное», «информационное». 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7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142984"/>
            <a:ext cx="7772400" cy="4876816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Из всех родов искусства, как и ранее в XX веке, на социальную ситуацию наиболее остро реагировали драматургия и театр. В американской драматургии 1940–1950-х доминировали три яркие фигуры, становление которых относилось еще к довоенному периоду. Общая тема Юджина </a:t>
            </a:r>
            <a:r>
              <a:rPr lang="ru-RU" dirty="0" err="1" smtClean="0"/>
              <a:t>О'Нила</a:t>
            </a:r>
            <a:r>
              <a:rPr lang="ru-RU" dirty="0" smtClean="0"/>
              <a:t> (1888–1953), Артура Миллера (</a:t>
            </a:r>
            <a:r>
              <a:rPr lang="ru-RU" dirty="0" err="1" smtClean="0"/>
              <a:t>p</a:t>
            </a:r>
            <a:r>
              <a:rPr lang="ru-RU" dirty="0" smtClean="0"/>
              <a:t>. 1915) и </a:t>
            </a:r>
            <a:r>
              <a:rPr lang="ru-RU" dirty="0" err="1" smtClean="0"/>
              <a:t>Теннесси</a:t>
            </a:r>
            <a:r>
              <a:rPr lang="ru-RU" dirty="0" smtClean="0"/>
              <a:t> Уильямса (1911 – 1983) – личность в конфликте с миром, господствующими в нем ценностями, а также с проекциями-конструктами собственного воображения, – личность, необратимо разрушаемая временем и безнадежной внутренней борьбой.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54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142984"/>
            <a:ext cx="7772400" cy="4876816"/>
          </a:xfrm>
        </p:spPr>
        <p:txBody>
          <a:bodyPr/>
          <a:lstStyle/>
          <a:p>
            <a:pPr algn="just"/>
            <a:r>
              <a:rPr lang="ru-RU" dirty="0" smtClean="0"/>
              <a:t>Дальнейшая эволюция военного романа в Америке весьма показательна. По мере того как события Второй мировой отодвигались в прошлое, они все чаще интерпретировались сквозь призму позднейшего опыта (страх перед ядерным уничтожением, нарастающая «</a:t>
            </a:r>
            <a:r>
              <a:rPr lang="ru-RU" dirty="0" err="1" smtClean="0"/>
              <a:t>массовизация</a:t>
            </a:r>
            <a:r>
              <a:rPr lang="ru-RU" dirty="0" smtClean="0"/>
              <a:t>» жизни и т. д.). «Хорошая» война (какой в американском культурном сознании традиционно представлялась Вторая мировая) становится поводом для сомнения в оправданности любой войны и в смысле жизни.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Параллельно продолжает развиваться авангардистский формалистический эксперимент – его примерами могут служить «школа Черной Горы» (по названию колледжа, где в 1950-х годах учились или преподавали </a:t>
            </a:r>
            <a:r>
              <a:rPr lang="ru-RU" dirty="0" err="1" smtClean="0"/>
              <a:t>Чарлз</a:t>
            </a:r>
            <a:r>
              <a:rPr lang="ru-RU" dirty="0" smtClean="0"/>
              <a:t> </a:t>
            </a:r>
            <a:r>
              <a:rPr lang="ru-RU" dirty="0" err="1" smtClean="0"/>
              <a:t>Олсон</a:t>
            </a:r>
            <a:r>
              <a:rPr lang="ru-RU" dirty="0" smtClean="0"/>
              <a:t>, Роберт </a:t>
            </a:r>
            <a:r>
              <a:rPr lang="ru-RU" dirty="0" err="1" smtClean="0"/>
              <a:t>Данкен</a:t>
            </a:r>
            <a:r>
              <a:rPr lang="ru-RU" dirty="0" smtClean="0"/>
              <a:t>, Роберт Крили, а также близкий им по взглядам композитор Джон </a:t>
            </a:r>
            <a:r>
              <a:rPr lang="ru-RU" dirty="0" err="1" smtClean="0"/>
              <a:t>Кейдж</a:t>
            </a:r>
            <a:r>
              <a:rPr lang="ru-RU" dirty="0" smtClean="0"/>
              <a:t>) и «Нью-йоркская школа» (Фрэнк </a:t>
            </a:r>
            <a:r>
              <a:rPr lang="ru-RU" dirty="0" err="1" smtClean="0"/>
              <a:t>О'Хара</a:t>
            </a:r>
            <a:r>
              <a:rPr lang="ru-RU" dirty="0" smtClean="0"/>
              <a:t>, Джон </a:t>
            </a:r>
            <a:r>
              <a:rPr lang="ru-RU" dirty="0" err="1" smtClean="0"/>
              <a:t>Эшбери</a:t>
            </a:r>
            <a:r>
              <a:rPr lang="ru-RU" dirty="0" smtClean="0"/>
              <a:t> и др.). Усилия тех и других направлены, хотя и по-разному, на достижение синтеза слова, жеста и голоса. </a:t>
            </a:r>
          </a:p>
          <a:p>
            <a:pPr algn="just"/>
            <a:r>
              <a:rPr lang="ru-RU" dirty="0" smtClean="0"/>
              <a:t>В 1950–1960-х годах яркий расцвет переживает «</a:t>
            </a:r>
            <a:r>
              <a:rPr lang="ru-RU" dirty="0" err="1" smtClean="0"/>
              <a:t>внебродвейский</a:t>
            </a:r>
            <a:r>
              <a:rPr lang="ru-RU" dirty="0" smtClean="0"/>
              <a:t>» театр. Уже самим своим названием он противопоставил себя коммерческой сцене. 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Особое направление движения литературы 1960-х годов, и созвучное вышеописанным экспериментам, и дополняющее их, связано с интеллектуализацией прозы – с тягой к рефлексии, к испытанию модных философских идей в контексте либо жизнеподобного, либо резко условного художественного повествования, с интересом к новому типу героя, пытающемуся сквозь марево идеологических построений прорваться к «аутентичности» переживания жизни.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к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1. Новые тенденции в зарубежной литературе после 1945 года.</a:t>
            </a:r>
          </a:p>
          <a:p>
            <a:r>
              <a:rPr lang="ru-RU" dirty="0" smtClean="0"/>
              <a:t>2. Своеобразие французской литературы.</a:t>
            </a:r>
          </a:p>
          <a:p>
            <a:r>
              <a:rPr lang="ru-RU" dirty="0" smtClean="0"/>
              <a:t>3. Своеобразие английской литературы.</a:t>
            </a:r>
          </a:p>
          <a:p>
            <a:r>
              <a:rPr lang="ru-RU" dirty="0" smtClean="0"/>
              <a:t>4. Своеобразие немецкой литературы.</a:t>
            </a:r>
          </a:p>
          <a:p>
            <a:r>
              <a:rPr lang="ru-RU" dirty="0" smtClean="0"/>
              <a:t>5. Своеобразие американской литературы.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207975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Рекомендуемая 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476672"/>
            <a:ext cx="7772400" cy="6192688"/>
          </a:xfrm>
        </p:spPr>
        <p:txBody>
          <a:bodyPr>
            <a:normAutofit fontScale="92500" lnSpcReduction="20000"/>
          </a:bodyPr>
          <a:lstStyle/>
          <a:p>
            <a:pPr lvl="1" algn="ctr">
              <a:buNone/>
            </a:pPr>
            <a:r>
              <a:rPr lang="ru-RU" b="1" dirty="0"/>
              <a:t>Основная литература</a:t>
            </a:r>
          </a:p>
          <a:p>
            <a:pPr algn="just"/>
            <a:r>
              <a:rPr lang="ru-RU" dirty="0" err="1" smtClean="0"/>
              <a:t>Гиленсон</a:t>
            </a:r>
            <a:r>
              <a:rPr lang="ru-RU" dirty="0" smtClean="0"/>
              <a:t> Б.А. История зарубежной литературы второй половины </a:t>
            </a:r>
            <a:r>
              <a:rPr lang="en-US" dirty="0" smtClean="0"/>
              <a:t>XX</a:t>
            </a:r>
            <a:r>
              <a:rPr lang="ru-RU" dirty="0" smtClean="0"/>
              <a:t> века – начала </a:t>
            </a:r>
            <a:r>
              <a:rPr lang="en-US" dirty="0" smtClean="0"/>
              <a:t>XXI</a:t>
            </a:r>
            <a:r>
              <a:rPr lang="ru-RU" dirty="0" smtClean="0"/>
              <a:t> века: учебник для акад. </a:t>
            </a:r>
            <a:r>
              <a:rPr lang="ru-RU" dirty="0" err="1" smtClean="0"/>
              <a:t>бакалавриата</a:t>
            </a:r>
            <a:r>
              <a:rPr lang="ru-RU" dirty="0" smtClean="0"/>
              <a:t> / Б.А. </a:t>
            </a:r>
            <a:r>
              <a:rPr lang="ru-RU" dirty="0" err="1" smtClean="0"/>
              <a:t>Гиленсон</a:t>
            </a:r>
            <a:r>
              <a:rPr lang="ru-RU" dirty="0" smtClean="0"/>
              <a:t>. – М.: Издательство </a:t>
            </a:r>
            <a:r>
              <a:rPr lang="ru-RU" dirty="0" err="1" smtClean="0"/>
              <a:t>Юрайт</a:t>
            </a:r>
            <a:r>
              <a:rPr lang="ru-RU" dirty="0" smtClean="0"/>
              <a:t>, 2019. – 274 с. </a:t>
            </a:r>
            <a:r>
              <a:rPr lang="ru-RU" dirty="0" smtClean="0"/>
              <a:t>[Электронный ресурс]. </a:t>
            </a:r>
            <a:r>
              <a:rPr lang="en-US" dirty="0" smtClean="0">
                <a:latin typeface="Cambria" panose="02040503050406030204" pitchFamily="18" charset="0"/>
              </a:rPr>
              <a:t>URL</a:t>
            </a:r>
            <a:r>
              <a:rPr lang="ru-RU" dirty="0" smtClean="0"/>
              <a:t>: </a:t>
            </a:r>
            <a:r>
              <a:rPr lang="en-US" dirty="0" smtClean="0">
                <a:hlinkClick r:id="rId2"/>
              </a:rPr>
              <a:t>https://urait.ru/viewer/istoriya-zarubezhnoy-literatury-vtoroy-poloviny-xx-nachala-xxi-veka-433030#page/1 </a:t>
            </a:r>
            <a:r>
              <a:rPr lang="ru-RU" dirty="0" smtClean="0"/>
              <a:t>(дата обращения: 22.11.2019)</a:t>
            </a:r>
          </a:p>
          <a:p>
            <a:pPr algn="ctr">
              <a:buNone/>
            </a:pPr>
            <a:r>
              <a:rPr lang="ru-RU" b="1" dirty="0" smtClean="0"/>
              <a:t>Дополнительная </a:t>
            </a:r>
            <a:r>
              <a:rPr lang="ru-RU" b="1" dirty="0"/>
              <a:t>литература</a:t>
            </a:r>
          </a:p>
          <a:p>
            <a:pPr algn="just"/>
            <a:r>
              <a:rPr lang="ru-RU" dirty="0" err="1" smtClean="0"/>
              <a:t>Шарыпина</a:t>
            </a:r>
            <a:r>
              <a:rPr lang="ru-RU" dirty="0" smtClean="0"/>
              <a:t> Т.А. История зарубежной литературы </a:t>
            </a:r>
            <a:r>
              <a:rPr lang="en-US" dirty="0" smtClean="0"/>
              <a:t>XX </a:t>
            </a:r>
            <a:r>
              <a:rPr lang="ru-RU" dirty="0" smtClean="0"/>
              <a:t>века. В 2 ч. </a:t>
            </a:r>
            <a:r>
              <a:rPr lang="ru-RU" smtClean="0"/>
              <a:t>Часть </a:t>
            </a:r>
            <a:r>
              <a:rPr lang="ru-RU" smtClean="0"/>
              <a:t>2: </a:t>
            </a:r>
            <a:r>
              <a:rPr lang="ru-RU" dirty="0" smtClean="0"/>
              <a:t>учебник для </a:t>
            </a:r>
            <a:r>
              <a:rPr lang="ru-RU" dirty="0" err="1" smtClean="0"/>
              <a:t>бакалавриата</a:t>
            </a:r>
            <a:r>
              <a:rPr lang="ru-RU" dirty="0" smtClean="0"/>
              <a:t> и магистратуры / Т.А. </a:t>
            </a:r>
            <a:r>
              <a:rPr lang="ru-RU" dirty="0" err="1" smtClean="0"/>
              <a:t>Шарыпина</a:t>
            </a:r>
            <a:r>
              <a:rPr lang="ru-RU" dirty="0" smtClean="0"/>
              <a:t>, В.Г. Новикова, Д.В. </a:t>
            </a:r>
            <a:r>
              <a:rPr lang="ru-RU" dirty="0" err="1" smtClean="0"/>
              <a:t>Кобленкова</a:t>
            </a:r>
            <a:r>
              <a:rPr lang="ru-RU" dirty="0" smtClean="0"/>
              <a:t>. – М.: Издательство </a:t>
            </a:r>
            <a:r>
              <a:rPr lang="ru-RU" dirty="0" err="1" smtClean="0"/>
              <a:t>Юрайт</a:t>
            </a:r>
            <a:r>
              <a:rPr lang="ru-RU" dirty="0" smtClean="0"/>
              <a:t>, 2019. – </a:t>
            </a:r>
            <a:r>
              <a:rPr lang="ru-RU" dirty="0" smtClean="0"/>
              <a:t>269 </a:t>
            </a:r>
            <a:r>
              <a:rPr lang="ru-RU" dirty="0" smtClean="0"/>
              <a:t>с.[</a:t>
            </a:r>
            <a:r>
              <a:rPr lang="ru-RU" dirty="0" smtClean="0"/>
              <a:t>Электронный ресурс]. </a:t>
            </a:r>
            <a:r>
              <a:rPr lang="en-US" dirty="0" smtClean="0">
                <a:latin typeface="Cambria" panose="02040503050406030204" pitchFamily="18" charset="0"/>
              </a:rPr>
              <a:t>URL</a:t>
            </a:r>
            <a:r>
              <a:rPr lang="ru-RU" dirty="0" smtClean="0"/>
              <a:t>: </a:t>
            </a:r>
            <a:r>
              <a:rPr lang="en-US" dirty="0" smtClean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urait.ru/viewer/istoriya-zarubezhnoy-literatury-xx-veka-v-2-ch-chast-2-437413#page/1</a:t>
            </a:r>
            <a:r>
              <a:rPr lang="ru-RU" dirty="0" smtClean="0"/>
              <a:t> </a:t>
            </a:r>
            <a:r>
              <a:rPr lang="ru-RU" dirty="0" smtClean="0"/>
              <a:t>(дата </a:t>
            </a:r>
            <a:r>
              <a:rPr lang="ru-RU" dirty="0" smtClean="0"/>
              <a:t>обращения: 22.11.2019)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826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Темы рода, памяти в литературе послевоенного времени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8159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Духовным основанием послевоенной литературы стал мировоззренческий кризис, вызванный Второй мировой войной. То, что произошло за колючей проволокой концлагерей и на поле боя, нанесло смертельный удар гуманистическим принципам всей западной культуры. Человек перестал быть «венцом творения Вселенной, мерилом всех вещей», «сверхчеловеком». </a:t>
            </a:r>
          </a:p>
          <a:p>
            <a:pPr algn="just"/>
            <a:r>
              <a:rPr lang="ru-RU" dirty="0" smtClean="0"/>
              <a:t>В кровавом хаосе двух мировых войн были разрушены и поставлены под сомнение вера в безграничные возможности человека, в Разум, Красоту, Справедливость, Науку, Прогресс, наконец, в Гуманизм в целом, на котором держалась вся система ценностей западной цивилизации.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928670"/>
            <a:ext cx="7772400" cy="5091130"/>
          </a:xfrm>
        </p:spPr>
        <p:txBody>
          <a:bodyPr/>
          <a:lstStyle/>
          <a:p>
            <a:pPr algn="just"/>
            <a:r>
              <a:rPr lang="ru-RU" dirty="0" smtClean="0"/>
              <a:t>Главная задача литературы после Второй мировой войны: изображение моральной способности личности не искажаться под давлением враждебных обстоятельств, не отрекаться от собственного достоинства и совести.</a:t>
            </a:r>
          </a:p>
          <a:p>
            <a:pPr algn="just"/>
            <a:r>
              <a:rPr lang="ru-RU" dirty="0" smtClean="0"/>
              <a:t>Проза 50-70-х годов отмечена тяготением к </a:t>
            </a:r>
            <a:r>
              <a:rPr lang="ru-RU" dirty="0" err="1" smtClean="0"/>
              <a:t>притчевости</a:t>
            </a:r>
            <a:r>
              <a:rPr lang="ru-RU" dirty="0" smtClean="0"/>
              <a:t>. Эта тенденция отражала присущий послевоенной культуре поиск выхода из тупика, в который завела человечество «эпоха мировых войн и революций».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На Западе в противовес «просоветскому полюсу» изобиловало разнообразие векторов культурно-литературного развития, проявившегося в новациях литературы экзистенциализма, «театра абсурда», постепенного перерастания модернизма в постмодернизм, где знаковыми явлениями стали «магический реализм» латиноамериканских литератур, прорыв к мировому читателю лучших образцов японской литературы.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b="1" i="1" dirty="0" smtClean="0"/>
              <a:t>Экзистенциализм</a:t>
            </a:r>
            <a:r>
              <a:rPr lang="ru-RU" dirty="0" smtClean="0"/>
              <a:t> (от лат. </a:t>
            </a:r>
            <a:r>
              <a:rPr lang="ru-RU" dirty="0" err="1" smtClean="0"/>
              <a:t>existenetia</a:t>
            </a:r>
            <a:r>
              <a:rPr lang="ru-RU" dirty="0" smtClean="0"/>
              <a:t> – существование) – тот, который касается главных </a:t>
            </a:r>
            <a:r>
              <a:rPr lang="ru-RU" dirty="0" err="1" smtClean="0"/>
              <a:t>внеисторических</a:t>
            </a:r>
            <a:r>
              <a:rPr lang="ru-RU" dirty="0" smtClean="0"/>
              <a:t> и вневременных, т. е. вечных вопросов бытия личности. Литература экзистенциализма стала течением, приобрела выразительное развитие в 30-60-е годы XX века. Её представители – Альбер Камю, Жан-Поль Сартр, </a:t>
            </a:r>
            <a:r>
              <a:rPr lang="ru-RU" dirty="0" err="1" smtClean="0"/>
              <a:t>Симона</a:t>
            </a:r>
            <a:r>
              <a:rPr lang="ru-RU" dirty="0" smtClean="0"/>
              <a:t> де Бовуар – выступали одновременно и как писатели, и как философы. В художественных произведениях экзистенциалисты стремятся постичь истинные причины трагической неустроенности человеческой жизни.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«Карибским чудом» стал выход на авансцену мировой литературы 50-60-х годов </a:t>
            </a:r>
            <a:r>
              <a:rPr lang="ru-RU" b="1" i="1" dirty="0" smtClean="0"/>
              <a:t>романа и поэзии Латинской Америки</a:t>
            </a:r>
            <a:r>
              <a:rPr lang="ru-RU" dirty="0" smtClean="0"/>
              <a:t>. Самые яркие представители – Г. Г. Маркес (Колумбия), М. </a:t>
            </a:r>
            <a:r>
              <a:rPr lang="ru-RU" dirty="0" err="1" smtClean="0"/>
              <a:t>Астуриас</a:t>
            </a:r>
            <a:r>
              <a:rPr lang="ru-RU" dirty="0" smtClean="0"/>
              <a:t> (Гватемала), А. </a:t>
            </a:r>
            <a:r>
              <a:rPr lang="ru-RU" dirty="0" err="1" smtClean="0"/>
              <a:t>Карпентьер</a:t>
            </a:r>
            <a:r>
              <a:rPr lang="ru-RU" dirty="0" smtClean="0"/>
              <a:t> (Куба), К. </a:t>
            </a:r>
            <a:r>
              <a:rPr lang="ru-RU" dirty="0" err="1" smtClean="0"/>
              <a:t>Фуэнтес</a:t>
            </a:r>
            <a:r>
              <a:rPr lang="ru-RU" dirty="0" smtClean="0"/>
              <a:t> (Мексика), X. </a:t>
            </a:r>
            <a:r>
              <a:rPr lang="ru-RU" dirty="0" err="1" smtClean="0"/>
              <a:t>Кортасар</a:t>
            </a:r>
            <a:r>
              <a:rPr lang="ru-RU" dirty="0" smtClean="0"/>
              <a:t> (Аргентина), М. </a:t>
            </a:r>
            <a:r>
              <a:rPr lang="ru-RU" dirty="0" err="1" smtClean="0"/>
              <a:t>Варгас</a:t>
            </a:r>
            <a:r>
              <a:rPr lang="ru-RU" dirty="0" smtClean="0"/>
              <a:t> </a:t>
            </a:r>
            <a:r>
              <a:rPr lang="ru-RU" dirty="0" err="1" smtClean="0"/>
              <a:t>Льоса</a:t>
            </a:r>
            <a:r>
              <a:rPr lang="ru-RU" dirty="0" smtClean="0"/>
              <a:t> (Перу), Х. Л. Борхес (Аргентина) и др.</a:t>
            </a:r>
          </a:p>
          <a:p>
            <a:pPr algn="just"/>
            <a:r>
              <a:rPr lang="ru-RU" dirty="0" smtClean="0"/>
              <a:t>Удивительный мир «</a:t>
            </a:r>
            <a:r>
              <a:rPr lang="ru-RU" b="1" i="1" dirty="0" smtClean="0"/>
              <a:t>магического реализма</a:t>
            </a:r>
            <a:r>
              <a:rPr lang="ru-RU" dirty="0" smtClean="0"/>
              <a:t>» предстал перед мировым читателем со страниц романов латиноамериканских писателей-новаторов, среди которых целая плеяда лауреатов Нобелевской премии.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571480"/>
            <a:ext cx="7772400" cy="5448320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В 50-е годы в английской литературе появились «</a:t>
            </a:r>
            <a:r>
              <a:rPr lang="ru-RU" b="1" i="1" dirty="0" smtClean="0"/>
              <a:t>сердитые молодые люди</a:t>
            </a:r>
            <a:r>
              <a:rPr lang="ru-RU" dirty="0" smtClean="0"/>
              <a:t>» (названы так благодаря книге Л. А. Пола «Сердитый молодой человек» (1951)). Главной темой этой группы писателей было разочарование в ценностях западной цивилизации молодым человеком, принадлежавшим к послевоенному поколению.</a:t>
            </a:r>
          </a:p>
          <a:p>
            <a:pPr algn="just"/>
            <a:r>
              <a:rPr lang="ru-RU" dirty="0" smtClean="0"/>
              <a:t>«</a:t>
            </a:r>
            <a:r>
              <a:rPr lang="ru-RU" b="1" i="1" dirty="0" smtClean="0"/>
              <a:t>Разбитое поколение</a:t>
            </a:r>
            <a:r>
              <a:rPr lang="ru-RU" dirty="0" smtClean="0"/>
              <a:t>» («битники» – название происходит от англ. «</a:t>
            </a:r>
            <a:r>
              <a:rPr lang="ru-RU" dirty="0" err="1" smtClean="0"/>
              <a:t>Beat</a:t>
            </a:r>
            <a:r>
              <a:rPr lang="ru-RU" dirty="0" smtClean="0"/>
              <a:t> </a:t>
            </a:r>
            <a:r>
              <a:rPr lang="ru-RU" dirty="0" err="1" smtClean="0"/>
              <a:t>generation</a:t>
            </a:r>
            <a:r>
              <a:rPr lang="ru-RU" dirty="0" smtClean="0"/>
              <a:t>») –американская группа литераторов, вышла на арену также в 50-е годы. Движение битников выходило далеко за пределы литературы. Это была мощная </a:t>
            </a:r>
            <a:r>
              <a:rPr lang="ru-RU" dirty="0" err="1" smtClean="0"/>
              <a:t>социокультурная</a:t>
            </a:r>
            <a:r>
              <a:rPr lang="ru-RU" dirty="0" smtClean="0"/>
              <a:t> тенденция, её главным пафосом был вызов нормам обывательской жизни.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500042"/>
            <a:ext cx="7772400" cy="535785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Поисками истинных </a:t>
            </a:r>
            <a:r>
              <a:rPr lang="ru-RU" sz="3100" dirty="0" smtClean="0"/>
              <a:t>ценностей бытия пропитана была не только литература, отражавшая современную действительность, но и </a:t>
            </a:r>
            <a:r>
              <a:rPr lang="ru-RU" sz="3100" b="1" i="1" dirty="0" smtClean="0"/>
              <a:t>произведения фантастического будущего</a:t>
            </a:r>
            <a:r>
              <a:rPr lang="ru-RU" sz="3100" dirty="0" smtClean="0"/>
              <a:t>. Писатели-фантасты 50-70-х годов XX века </a:t>
            </a:r>
            <a:r>
              <a:rPr lang="ru-RU" sz="3100" dirty="0" err="1" smtClean="0"/>
              <a:t>Рэй</a:t>
            </a:r>
            <a:r>
              <a:rPr lang="ru-RU" sz="3100" dirty="0" smtClean="0"/>
              <a:t> </a:t>
            </a:r>
            <a:r>
              <a:rPr lang="ru-RU" sz="3100" dirty="0" err="1" smtClean="0"/>
              <a:t>Брэдбери</a:t>
            </a:r>
            <a:r>
              <a:rPr lang="ru-RU" sz="3100" dirty="0" smtClean="0"/>
              <a:t>, </a:t>
            </a:r>
            <a:r>
              <a:rPr lang="ru-RU" sz="3100" dirty="0" err="1" smtClean="0"/>
              <a:t>Айзек</a:t>
            </a:r>
            <a:r>
              <a:rPr lang="ru-RU" sz="3100" dirty="0" smtClean="0"/>
              <a:t> Азимов, Станислав </a:t>
            </a:r>
            <a:r>
              <a:rPr lang="ru-RU" sz="3100" dirty="0" err="1" smtClean="0"/>
              <a:t>Лем</a:t>
            </a:r>
            <a:r>
              <a:rPr lang="ru-RU" sz="3100" dirty="0" smtClean="0"/>
              <a:t>, Клиффорд </a:t>
            </a:r>
            <a:r>
              <a:rPr lang="ru-RU" sz="3100" dirty="0" err="1" smtClean="0"/>
              <a:t>Саймак</a:t>
            </a:r>
            <a:r>
              <a:rPr lang="ru-RU" sz="3100" dirty="0" smtClean="0"/>
              <a:t>, Роберт Шекли и другие на новом уровне разрабатывали сюжеты космических путешествий, встреч с инопланетными цивилизациями, мировых катастроф.</a:t>
            </a:r>
          </a:p>
          <a:p>
            <a:pPr algn="just"/>
            <a:r>
              <a:rPr lang="ru-RU" sz="3100" dirty="0" smtClean="0"/>
              <a:t>Опираясь на опыт Герберта Уэллса и создателей </a:t>
            </a:r>
            <a:r>
              <a:rPr lang="ru-RU" sz="3100" b="1" i="1" dirty="0" smtClean="0"/>
              <a:t>антиутопии</a:t>
            </a:r>
            <a:r>
              <a:rPr lang="ru-RU" sz="3100" dirty="0" smtClean="0"/>
              <a:t>, они изображали негативные перспективы цивилизации, которая пошла путём безоговорочного увлечения научно-техническими ценностями. В фантастике значительно усилилось философское начало. Особое внимание уделялось проблеме роста моральной ответственности в условиях научно-технического прогресса.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927</TotalTime>
  <Words>2201</Words>
  <Application>Microsoft Office PowerPoint</Application>
  <PresentationFormat>Экран (4:3)</PresentationFormat>
  <Paragraphs>76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Справедливость</vt:lpstr>
      <vt:lpstr>Зарубежная литература и культура 50-80 годов XX века </vt:lpstr>
      <vt:lpstr>План лекции</vt:lpstr>
      <vt:lpstr>Темы рода, памяти в литературе послевоенного времени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Французская литература после 1945 года</vt:lpstr>
      <vt:lpstr>Слайд 13</vt:lpstr>
      <vt:lpstr>Слайд 14</vt:lpstr>
      <vt:lpstr>Слайд 15</vt:lpstr>
      <vt:lpstr>Английская литература после 1945 года</vt:lpstr>
      <vt:lpstr>Слайд 17</vt:lpstr>
      <vt:lpstr>Слайд 18</vt:lpstr>
      <vt:lpstr>Слайд 19</vt:lpstr>
      <vt:lpstr>Немецкая литература после 1945 года</vt:lpstr>
      <vt:lpstr>Слайд 21</vt:lpstr>
      <vt:lpstr>Слайд 22</vt:lpstr>
      <vt:lpstr>Американская литература после 1945 года</vt:lpstr>
      <vt:lpstr>Слайд 24</vt:lpstr>
      <vt:lpstr>Слайд 25</vt:lpstr>
      <vt:lpstr>Слайд 26</vt:lpstr>
      <vt:lpstr>Слайд 27</vt:lpstr>
      <vt:lpstr>Вопросы к лекции</vt:lpstr>
      <vt:lpstr>Рекомендуемая литература</vt:lpstr>
    </vt:vector>
  </TitlesOfParts>
  <Company>Enter-ПК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Творчество Ф.М. Достоевского</dc:title>
  <dc:creator>Анастасия</dc:creator>
  <cp:lastModifiedBy>notebook</cp:lastModifiedBy>
  <cp:revision>79</cp:revision>
  <dcterms:created xsi:type="dcterms:W3CDTF">2018-01-27T08:28:18Z</dcterms:created>
  <dcterms:modified xsi:type="dcterms:W3CDTF">2019-12-21T07:23:57Z</dcterms:modified>
</cp:coreProperties>
</file>