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8" r:id="rId3"/>
    <p:sldId id="263" r:id="rId4"/>
    <p:sldId id="277" r:id="rId5"/>
    <p:sldId id="278" r:id="rId6"/>
    <p:sldId id="279" r:id="rId7"/>
    <p:sldId id="280" r:id="rId8"/>
    <p:sldId id="281" r:id="rId9"/>
    <p:sldId id="282" r:id="rId10"/>
    <p:sldId id="261" r:id="rId11"/>
    <p:sldId id="269" r:id="rId12"/>
    <p:sldId id="262" r:id="rId13"/>
    <p:sldId id="268" r:id="rId14"/>
    <p:sldId id="275" r:id="rId15"/>
    <p:sldId id="270" r:id="rId16"/>
    <p:sldId id="271" r:id="rId17"/>
    <p:sldId id="272" r:id="rId18"/>
    <p:sldId id="284" r:id="rId19"/>
    <p:sldId id="285" r:id="rId20"/>
    <p:sldId id="283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76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258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56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46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44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839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73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98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48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6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73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47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898033-B9ED-4ED5-A677-EAA98527CE8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C7577A-6F51-4B67-80C5-9E226638EDD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629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70553"/>
            <a:ext cx="8405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cap="all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9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cap="all" dirty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900" cap="all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900" cap="all" dirty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9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cap="all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9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cap="all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900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cap="all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2682"/>
            <a:ext cx="75503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МДК: «Здоровый человек и его окружение»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Тема: «Период старшего школьного возраста и юношеского возраста».</a:t>
            </a:r>
          </a:p>
          <a:p>
            <a:pPr algn="ctr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  <a:br>
              <a:rPr lang="ru-RU" sz="1350" dirty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sz="1350" dirty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>
                <a:latin typeface="Times New Roman" pitchFamily="18" charset="0"/>
                <a:cs typeface="Times New Roman" pitchFamily="18" charset="0"/>
              </a:rPr>
            </a:br>
            <a:endParaRPr lang="ru-RU" sz="13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18537" y="4407390"/>
            <a:ext cx="25426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86078" y="6453336"/>
            <a:ext cx="143334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Красноярск 2021</a:t>
            </a:r>
          </a:p>
        </p:txBody>
      </p:sp>
    </p:spTree>
    <p:extLst>
      <p:ext uri="{BB962C8B-B14F-4D97-AF65-F5344CB8AC3E}">
        <p14:creationId xmlns:p14="http://schemas.microsoft.com/office/powerpoint/2010/main" xmlns="" val="32070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785926"/>
            <a:ext cx="82868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 ребенка определяется следующими составляющими:</a:t>
            </a:r>
          </a:p>
          <a:p>
            <a:pPr algn="ctr"/>
            <a:endParaRPr lang="ru-RU" sz="3200" b="1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Комплексом половых хромосом.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Внутренними половыми органами.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Половыми железам (гонадами).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Наружными половыми органами (гениталиями).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Фенотипом (вторичными половыми признаками).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Психосексуальной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ориентацией.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785794"/>
            <a:ext cx="7543800" cy="784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Стадии и сроки полового созревания.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полового развития мальчиков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7992888" cy="2954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оценки полового развития мальчиков используются следующие критерии: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оволосение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лобка 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pubis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оволосение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подмышечных впадин 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axillaris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оволосение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 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facies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щитовидного хряща 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larinx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тембра голоса 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919" t="32500" r="26769" b="25500"/>
          <a:stretch/>
        </p:blipFill>
        <p:spPr>
          <a:xfrm>
            <a:off x="142844" y="1628800"/>
            <a:ext cx="6572296" cy="360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388" y="26064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полового созревания мальчиков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exologyjournal.ru/wp-content/uploads/2020/10/puberty-m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312679"/>
            <a:ext cx="3857652" cy="1331031"/>
          </a:xfrm>
          <a:prstGeom prst="rect">
            <a:avLst/>
          </a:prstGeom>
          <a:noFill/>
        </p:spPr>
      </p:pic>
      <p:pic>
        <p:nvPicPr>
          <p:cNvPr id="9220" name="Picture 4" descr="https://cf2.ppt-online.org/files2/slide/u/uIoESU0sa6YftPNAT9xhlHL4MWJ7wQznFydmrK/slide-13.jpg"/>
          <p:cNvPicPr>
            <a:picLocks noChangeAspect="1" noChangeArrowheads="1"/>
          </p:cNvPicPr>
          <p:nvPr/>
        </p:nvPicPr>
        <p:blipFill>
          <a:blip r:embed="rId4"/>
          <a:srcRect l="4797" t="56363" r="22283" b="9051"/>
          <a:stretch>
            <a:fillRect/>
          </a:stretch>
        </p:blipFill>
        <p:spPr bwMode="auto">
          <a:xfrm>
            <a:off x="4572000" y="5214950"/>
            <a:ext cx="4000528" cy="1421240"/>
          </a:xfrm>
          <a:prstGeom prst="rect">
            <a:avLst/>
          </a:prstGeom>
          <a:noFill/>
        </p:spPr>
      </p:pic>
      <p:pic>
        <p:nvPicPr>
          <p:cNvPr id="9222" name="Picture 6" descr="https://cf2.ppt-online.org/files2/slide/m/MZFvueldzAVJD4GoOcxIKCm8R2sE7t0P6NQjhBHr3/slide-20.jpg"/>
          <p:cNvPicPr>
            <a:picLocks noChangeAspect="1" noChangeArrowheads="1"/>
          </p:cNvPicPr>
          <p:nvPr/>
        </p:nvPicPr>
        <p:blipFill>
          <a:blip r:embed="rId5"/>
          <a:srcRect l="56177" t="21667" r="7620"/>
          <a:stretch>
            <a:fillRect/>
          </a:stretch>
        </p:blipFill>
        <p:spPr bwMode="auto">
          <a:xfrm>
            <a:off x="6786578" y="1214422"/>
            <a:ext cx="207170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5143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грудных (молочных) желез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волос на лобке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pubis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волос в подмышечной области 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axillaris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менструальной функции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menarche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290"/>
            <a:ext cx="4167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полового развития девочек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46289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s://cf2.ppt-online.org/files2/slide/u/uIoESU0sa6YftPNAT9xhlHL4MWJ7wQznFydmrK/slide-13.jpg"/>
          <p:cNvPicPr>
            <a:picLocks noChangeAspect="1" noChangeArrowheads="1"/>
          </p:cNvPicPr>
          <p:nvPr/>
        </p:nvPicPr>
        <p:blipFill>
          <a:blip r:embed="rId3"/>
          <a:srcRect l="19974" t="23333" r="10117" b="43333"/>
          <a:stretch>
            <a:fillRect/>
          </a:stretch>
        </p:blipFill>
        <p:spPr bwMode="auto">
          <a:xfrm>
            <a:off x="714348" y="4500569"/>
            <a:ext cx="4572032" cy="1632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543800" cy="98215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полового созревания девочек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318" t="20299" r="27157" b="41901"/>
          <a:stretch/>
        </p:blipFill>
        <p:spPr>
          <a:xfrm>
            <a:off x="251520" y="908720"/>
            <a:ext cx="8568952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313" t="78700" r="26769" b="8000"/>
          <a:stretch/>
        </p:blipFill>
        <p:spPr>
          <a:xfrm>
            <a:off x="251520" y="4895117"/>
            <a:ext cx="85689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79296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тела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× 5 – 20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где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возраст ребенка от 12 лет; 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= ± 10 кг.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в 8 лет в среднем составляет 130 см, на каждый последующий год прибавляется 5 см.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4081" y="2606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143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 ускоренного возрастного развития большинства детей и подростков.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признаки акселерации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показателей массы и роста;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размеров грудной клетки;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опережение сроков прорезывания зубов и смены молочных зубов постоянными;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окостенения скелета;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 периода полового созревания в более раннем возрасте.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cf.ppt-online.org/files1/slide/0/0m2hyjAla7eVPtZq6EHdSYf4NbJwRznsIk3K9OBpi/slide-19.jpg"/>
          <p:cNvPicPr>
            <a:picLocks noChangeAspect="1" noChangeArrowheads="1"/>
          </p:cNvPicPr>
          <p:nvPr/>
        </p:nvPicPr>
        <p:blipFill>
          <a:blip r:embed="rId2"/>
          <a:srcRect l="55531" t="51724" r="4435" b="6897"/>
          <a:stretch>
            <a:fillRect/>
          </a:stretch>
        </p:blipFill>
        <p:spPr bwMode="auto">
          <a:xfrm>
            <a:off x="6143636" y="4500570"/>
            <a:ext cx="2857520" cy="2212274"/>
          </a:xfrm>
          <a:prstGeom prst="rect">
            <a:avLst/>
          </a:prstGeom>
          <a:noFill/>
        </p:spPr>
      </p:pic>
      <p:pic>
        <p:nvPicPr>
          <p:cNvPr id="5124" name="Picture 4" descr="https://myslide.ru/documents_7/80c13929586e7a3f5baa0f8476467798/img7.jpg"/>
          <p:cNvPicPr>
            <a:picLocks noChangeAspect="1" noChangeArrowheads="1"/>
          </p:cNvPicPr>
          <p:nvPr/>
        </p:nvPicPr>
        <p:blipFill>
          <a:blip r:embed="rId3"/>
          <a:srcRect l="56250" t="68750" r="10937" b="1250"/>
          <a:stretch>
            <a:fillRect/>
          </a:stretch>
        </p:blipFill>
        <p:spPr bwMode="auto">
          <a:xfrm>
            <a:off x="2643174" y="4429132"/>
            <a:ext cx="2643206" cy="1812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72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идеале для подростков сохраняется четырехразовое питание. 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https://myslide.ru/documents_3/4a50ff5cf135738d1c30013ff051a07f/img2.jpg"/>
          <p:cNvPicPr>
            <a:picLocks noChangeAspect="1" noChangeArrowheads="1"/>
          </p:cNvPicPr>
          <p:nvPr/>
        </p:nvPicPr>
        <p:blipFill>
          <a:blip r:embed="rId2"/>
          <a:srcRect l="7212" r="6249" b="1922"/>
          <a:stretch>
            <a:fillRect/>
          </a:stretch>
        </p:blipFill>
        <p:spPr bwMode="auto">
          <a:xfrm>
            <a:off x="2500298" y="1428736"/>
            <a:ext cx="4286280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500702"/>
            <a:ext cx="38847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Суточный объем пищи  10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+10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0n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6072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Завтрак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должен состоять из закуски, горячего блюда, горячего напитка.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горячее первое блюдо (суп), мясное или рыбное блюдо с гарниром (крупяным, овощным, комбинированным). На третье обязательно давать напиток (соки, кисели, компоты из свежих или сухих фруктов), целесообразно в обед предлагать детям свежие фрукты.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Полдник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состоит из двух блюд – молочного напитка и хлебобулочного или мучного кондитерского изделия (выпечки), но желательно и третье блюдо – свежие фрукты или ягоды.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Ужин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обычно состоит из молочных, крупяных, овощных, творожных и яичных блюд – запеканки, пудинги и т.п. Непосредственно перед сном можно дать ребенку стакан кисломолочного напитка (кефира, простокваши, йогурта и т.п.) или молока с хлебом, булочкой, яблоком и т.п. Учитывая эти нехитрые грамотные рекомендации, родители смогут помочь своему взрослеющему ребенку сделать правильный выбор в питании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85728"/>
            <a:ext cx="1602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</p:txBody>
      </p:sp>
      <p:pic>
        <p:nvPicPr>
          <p:cNvPr id="4" name="Picture 2" descr="https://naposobie.ru/images/uploads/1600/1592/section/89977/Slajd6.JPG"/>
          <p:cNvPicPr>
            <a:picLocks noChangeAspect="1" noChangeArrowheads="1"/>
          </p:cNvPicPr>
          <p:nvPr/>
        </p:nvPicPr>
        <p:blipFill>
          <a:blip r:embed="rId2"/>
          <a:srcRect l="40141" t="16901" r="8099" b="2817"/>
          <a:stretch>
            <a:fillRect/>
          </a:stretch>
        </p:blipFill>
        <p:spPr bwMode="auto">
          <a:xfrm>
            <a:off x="6286512" y="214290"/>
            <a:ext cx="2857488" cy="2740857"/>
          </a:xfrm>
          <a:prstGeom prst="rect">
            <a:avLst/>
          </a:prstGeom>
          <a:noFill/>
        </p:spPr>
      </p:pic>
      <p:pic>
        <p:nvPicPr>
          <p:cNvPr id="33794" name="Picture 2" descr="https://myslide.ru/documents_3/4a50ff5cf135738d1c30013ff051a07f/img3.jpg"/>
          <p:cNvPicPr>
            <a:picLocks noChangeAspect="1" noChangeArrowheads="1"/>
          </p:cNvPicPr>
          <p:nvPr/>
        </p:nvPicPr>
        <p:blipFill>
          <a:blip r:embed="rId3"/>
          <a:srcRect t="3810" r="8571" b="16190"/>
          <a:stretch>
            <a:fillRect/>
          </a:stretch>
        </p:blipFill>
        <p:spPr bwMode="auto">
          <a:xfrm>
            <a:off x="6323932" y="3071810"/>
            <a:ext cx="2721411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Диспансеризация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928802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Осуществляется в два этапа: до 15 лет – участковым педиатром; после 15 лет – подростковым кабинетом взрослой поликлиники.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Проводится осмотр и комплексная оценка здоровья, физического развития узкими специалистами: педиатром,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лор-врачом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офтальмологом, стоматологом, невропатологом, эндокринологом, гинекологом, хирургом.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зависимости от состояния здоровья проводят ориентацию на профессию.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5962" y="285728"/>
            <a:ext cx="3563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500174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особенности, рост и развитие ребенка старшего школьного возраста и  юношеского возраста.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и сроки полового созревания.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потребности ребенка, способы  их удовлетворения.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проблемы. 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проблемы перехода от детства к взрослой жизни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Возможные проблемы. 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Вредные привычки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857364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Самыми распространенными из вредных привычек среди подростков являются: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табакокурение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алкоголизм; наркомания; токсикомания.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 звеном любой привычки является пристрастие подростка к тем или иным химическим веществам.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Подростки, имеющие вредные привычки, пополняют растущую армию самоубийц, поскольку, находясь в состоянии «кайфа», испытывают галлюцинации и не осознают реальную действительность.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Курение.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85926"/>
            <a:ext cx="8358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Воздействие никотина на организм: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Курение, вызывая спазм сосудов, значительно увеличивает риск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заболеваний.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Курильщики страдают чаще эмфиземой легких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8-15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язвенной болезнью желудка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атеросклерозом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раза, чем некурящие люди.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Рак легких у курящих развивается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15-20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чаще, чем у некурящих.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Почти треть всех болезней у мужчин старше 45 лет вызывается или провоцируется пристрастием к курению.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Смертность среди курящих значительно выше, чем у некурящих.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У курящих беременных женщин чаще случаются выкидыши, преждевременные роды, тяжелые токсикозы, наносящие плоду непоправимый вред.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Дети, родители которых курят, хуже развиваются, чаще болеют.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У курящих подростков наблюдается торможение физического развития, задержка полового созревания, отмечается низкая работоспособность и повышенная утомляемость.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Алкоголизм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000240"/>
            <a:ext cx="7572428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опасен алкоголь для растущего организма подростков и для женщин, поскольку у них ослаблены либо отсутствуют защитные ферментные механизмы.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в состоянии алкогольного опьянения совершается большинство преступлений и происходит большинство дорожных аварий.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gp.by/upload/iblock/05b/05bfd837160fe3272d7bd420197c5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929066"/>
            <a:ext cx="3357586" cy="2518189"/>
          </a:xfrm>
          <a:prstGeom prst="rect">
            <a:avLst/>
          </a:prstGeom>
          <a:noFill/>
        </p:spPr>
      </p:pic>
      <p:pic>
        <p:nvPicPr>
          <p:cNvPr id="35846" name="Picture 6" descr="https://mattsko.files.wordpress.com/2010/11/alcohol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3857652" cy="2418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некоторые результаты научных исследований влияния алкоголя на организм.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Даже после однократного приема алкоголь в течение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15-20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дней задерживается в мозгу, печени, сердце и других органах.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Алкоголь оказывает наиболее существенное влияние на деятельность нервной системы, вызывая постепенную деградацию личности.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Алкоголь повреждает эпителий желудочно-кишечного тракта, ткани сосудов и сердца.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Частое применение алкоголя разрушает клетки печени, нарушая её барьерную функцию.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Алкоголь нарушает половую функцию, являясь одной из самых частых причин импотенции. Так же негативно влияет на структуру 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функции половых желез.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Зачатие ребенка в состоянии алкогольного опьянения крайне опасно для его здоровья; такие дети часто рождаются с врожденными пороками, ослабленными, с низкой сопротивляемостью инфекциям.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Если беременная женщина пьет, то у ребенка наблюдаются: отставание в физическом развитии, слабоумие, эпилепсия, неврозы, психопатии и т. д.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Наркомания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857364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наркомании развиваются три главных клинических феномена: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Психическая зависимость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когда человек без приема наркотика чувствует психический дискомфорт, депрессию.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Физическая зависимость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когда наркотик, в результате длительного приема, становится частью обмена веществ организма наркомана. При отсутствии привычной дозы наркотика наркоман испытывает так называемую «ломку», или абстиненцию: сильнейшие боли, ломоту, дрожь, обильную потливость (или наоборот, сухость кожи) и т. д. Эти муки можно снять только приемом наркотика, за дозу которого наркоман готов на любое преступление.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Нарастание выносливости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(толерантности) к приему наркотика. В результате наркоман принимает все большую дозу наркотиков, и часто передозировка приводит к смерти.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5786478" cy="5324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конечном итоге происходит деградация личности, истощение организма наркомана и ранняя смерть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ворасте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18—20 лет, а иногда и раньше.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Вылечить наркоманию очень сложно, причем лечение должно быть добровольным. Курс лечения проходит в 3 этапа.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1-й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детоксикация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(7 и более дней) и устранение последствий отравления.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2-й — коррекция комплекса психической зависимости (30 дней) с целью вызвать у пациента отрицательное отношение к наркотическому пристрастию.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3-й — социальная реабилитация (1—3 года), чтобы возвратить человека к нормальной общественной жизни. Здесь необходимы усилия не только врача и пациента, но и семьи, друзей, коллег.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lechenie-alko-ekaterinburg.ru/netcat_files/userfiles/847/detoksikat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0042"/>
            <a:ext cx="2526096" cy="1785950"/>
          </a:xfrm>
          <a:prstGeom prst="rect">
            <a:avLst/>
          </a:prstGeom>
          <a:noFill/>
        </p:spPr>
      </p:pic>
      <p:pic>
        <p:nvPicPr>
          <p:cNvPr id="37892" name="Picture 4" descr="https://centrnika.ru/wp-content/uploads/Izolyaciya-pri-narkoman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428868"/>
            <a:ext cx="2499047" cy="1666864"/>
          </a:xfrm>
          <a:prstGeom prst="rect">
            <a:avLst/>
          </a:prstGeom>
          <a:noFill/>
        </p:spPr>
      </p:pic>
      <p:pic>
        <p:nvPicPr>
          <p:cNvPr id="37894" name="Picture 6" descr="http://www.sk-tula.ru/wp-content/uploads/2017/06/narko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14818"/>
            <a:ext cx="2496926" cy="1665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145075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Краткая характеристика основных наркотических веществ.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4"/>
            <a:ext cx="85011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1-я группа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марихуана, гашиш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получают из конопли; применяется путем курения в трубках или сигаретах. Обладают множественным действием. Считается слабым наркотиком, но часто после них подростки переходят к более сильным наркотикам.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2-я группа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получают из опийного мака или его синтетических заменителей. Представители: опиум, героин, морфин, кодеин и ряд других. Вызывают эйфорию и очень высокую степень формирования физической и психической зависимости.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3-я группа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галлюциногены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натуральные или синтетические вещества, которые изменяют ощущения мышления и эмоции. Представители: ЛСД,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мескалин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 физическая зависимость формируется редко.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4-я группа 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психостимуляторы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вещества, применяемые для повышения активности, снятия усталости и снижения аппетита. Самые распространенные из них — табак, кофе, кокаин,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амфетамины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5134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5-я группа 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нейродепрессанты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вещества, успокаивающие или угнетающие деятельность нервной системы. В результате нарушается координация, речь, мышление; снижается внимание и активность. Могут вызывать как физическую, так и психическую зависимость. Представители: барбитураты, транквилизаторы, алкоголь.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6-я группа 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психоактивные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вещества токсического характера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бензин, ацетон, лаки, краски, растворители, клей «Момент»,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Дихлофос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др., поскольку являются токсическими, оказывают повреждающее действие на организм, вызывающее быстрое отравление и часто — смерть.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для закрепления: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 основную особенность периода старшего школьного и юношеского возраста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анатомо-физиологические особенности кожи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характерны для старшего школьного и юношеского возраста?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анатомо-физиологические особенности сердечно-сосудистой системы характерны для пубертатного возраста?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Перечислите стадии и сроки полового созревания мальчиков.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Перечислите стадии и сроки полового созревания девочек.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формулы нарастания массы и роста в старшем школьном возрасте.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Охарактеризуйте понятие «акселерация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и охарактеризуйте «вредные привычки» 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361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s/s8y9KzaWCTI2kQiOftNMve0YmowDlV31X7AjHx4ZP/slide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201864" cy="6143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42852"/>
            <a:ext cx="2821546" cy="218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2428868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старшего школьного возраста (пубертатный) – с 12 до 17 лет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юношества – с 17 до 24 лет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714356"/>
            <a:ext cx="485778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Важнейшая особенность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этого периода –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созревание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14818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Наступление периода характеризуется ускорением роста (8-10 см и более в год – “пубертатный скачок роста”), неустойчивостью вегетативной регуляции (возникновение расстройств сосудистого тонуса, терморегуляции, питания), затем появляются вторичные половые признаки.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28604"/>
            <a:ext cx="7543800" cy="13087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Анатомо-физиологические особенности, рост и развитие ребенка старшего школьного возраста и юношеского возраста.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5786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Кожа.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12-13 лет значительно увеличивается секреция потовых и сальных желез, появляются юношеские угри.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13-14 лет начинается функционирование апокриновых потовых желез, секрет которых имеет резкий запах. Поэтому особые требования к гигиене кожи у подростков.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связи с половым созреванием появляется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оволосение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мышечных впадин, лобка, а у мальчиков – лица.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секреции сальных желез часто приводит к юношеской себорее, которая проходит к 20-22 годам.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osmohit.ua/uploadfiles/fckeditor/uhod-za-podrostkovoj-kozhej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786058"/>
            <a:ext cx="250440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71612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Костно-мышечная система.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12 годам костная ткань по составу становится идентична взрослой. В 12-14 лет устанавливается постоянство поясничной и копчиковой кривизны.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11-13 лет отмечается интенсивный рост костей черепа. Дальнейшая замена молочных зубов постоянными и образование постоянного прикуса (28 зубов + 4 зуба “мудрости”).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Идет интенсивное развитие и укрепление мышц, связок, нарастает масса и сила мышц. Для нормального развития мышечной системы необходимы адекватные физические нагрузки – подбор видов спорта.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85786" y="285728"/>
            <a:ext cx="7543800" cy="13087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Анатомо-физиологические особенности, рост и развитие ребенка старшего школьного возраста и юношеского возраста.  </a:t>
            </a:r>
            <a:endParaRPr lang="ru-RU" sz="2800" b="1" spc="-5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Анатомо-физиологические особенности, рост и развитие ребенка старшего школьного возраста и юношеского возраста.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71678"/>
            <a:ext cx="4500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Дыхательная система.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Продолжается рост хрящей гортани, особенно у мальчиков 12-13 лет.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Грудная клетка окончательно сформирована, увеличивается масса и сила межреберных мышц.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Тип дыхания: у девочек – грудной, у мальчиков – брюшной.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Частота дыхания в 12 лет и старше 16-20 в 1 минуту.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osp-sakhalin.ru/wp-content/uploads/rebenok-zadyhaetsya-vo-sne-shema-dyhatelnyh-pu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779" y="1928802"/>
            <a:ext cx="3568815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Анатомо-физиологические особенности, рост и развитие ребенка старшего школьного возраста и юношеского возраста.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857364"/>
            <a:ext cx="75009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Сердечно-сосудистая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система.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12 годам завершается развитие эластической ткани сердца и формирование клапанного аппарата.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Пульс устойчивый, ритмичный. Частота пульса у детей 12 лет и старше – 70-80 ударов в минуту.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Артериальное давление =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+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число лет ребенка;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 = 120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 = 80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началом полового созревания рост сосудов несколько отстает от роста тела и, как следствие, отмечаются дисфункции в виде болей в области сердца, приступов сердцебиения, жара и приливов к голове с покраснением кожи лица, периодических подъемов давления.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Анатомо-физиологические особенности, рост и развитие ребенка старшего школьного возраста и юношеского возраста.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928802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Пищеварительная система.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Становятся высокоактивными и зрелыми ферментативные системы, устанавливаются процессы переваривания и всасывания, стабилизируется иннервация гладкой мускулатуры желудочно-кишечного тракта.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желудка в 12-13 лет составляет 1500 мл.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Мочевыделительная система.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Мочеиспускательный канал постепенно увеличивается в соответствии с ростом половых органов до взрослых размеров.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Относительная плотность мочи 1015-1025.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Число мочеиспусканий 5-6 раз в сутки. Объем одной порции мочи – 300 мл.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Анатомо-физиологические особенности, рост и развитие ребенка старшего школьного возраста и юношеского возраста.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56436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Эндокринная система.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12 лет наступает ее перестройка и развитие у ребенка вторичных половых признаков. До этого возраста железы внутренней секреции функционируют стабильно и изменяются не так значительно.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различные периоды детства выявляется относительное преобладание функций одной определенной железы: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 6 мес. до 2,5 лет – щитовидной;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 рождения до 10 лет – тимуса;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 6 лет до 7 лет – передней доли гипофиза;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 12 до 18 лет – половых желез. 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214950"/>
            <a:ext cx="8715436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Яичники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женские половые железы. Вырабатывают гормоны – прогестерон и эстроген, участвующие во всех видах обмена веществ и определяют женский фенотип.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Яички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мужские половые железы. Вырабатывают сперматозоиды и гормон тестостерон, участвующие во всех видах обмена веществ и определяют мужской фенотип.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allasamsonova.ru/wp-content/uploads/ris_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ris_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785926"/>
            <a:ext cx="3071834" cy="2975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527</TotalTime>
  <Words>2204</Words>
  <Application>Microsoft Office PowerPoint</Application>
  <PresentationFormat>Экран (4:3)</PresentationFormat>
  <Paragraphs>164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Ретро</vt:lpstr>
      <vt:lpstr>Слайд 1</vt:lpstr>
      <vt:lpstr>Слайд 2</vt:lpstr>
      <vt:lpstr>Слайд 3</vt:lpstr>
      <vt:lpstr>Анатомо-физиологические особенности, рост и развитие ребенка старшего школьного возраста и юношеского возраста.  </vt:lpstr>
      <vt:lpstr>Слайд 5</vt:lpstr>
      <vt:lpstr>Анатомо-физиологические особенности, рост и развитие ребенка старшего школьного возраста и юношеского возраста.  </vt:lpstr>
      <vt:lpstr>Анатомо-физиологические особенности, рост и развитие ребенка старшего школьного возраста и юношеского возраста. </vt:lpstr>
      <vt:lpstr>Анатомо-физиологические особенности, рост и развитие ребенка старшего школьного возраста и юношеского возраста. </vt:lpstr>
      <vt:lpstr>Анатомо-физиологические особенности, рост и развитие ребенка старшего школьного возраста и юношеского возраста. </vt:lpstr>
      <vt:lpstr>Стадии и сроки полового созревания. </vt:lpstr>
      <vt:lpstr>Слайд 11</vt:lpstr>
      <vt:lpstr>Слайд 12</vt:lpstr>
      <vt:lpstr>Слайд 13</vt:lpstr>
      <vt:lpstr>Этапы полового созревания девочек</vt:lpstr>
      <vt:lpstr>Слайд 15</vt:lpstr>
      <vt:lpstr>Слайд 16</vt:lpstr>
      <vt:lpstr>Слайд 17</vt:lpstr>
      <vt:lpstr>Слайд 18</vt:lpstr>
      <vt:lpstr>Диспансеризация </vt:lpstr>
      <vt:lpstr>Возможные проблемы.  Вредные привычки </vt:lpstr>
      <vt:lpstr>Курение. </vt:lpstr>
      <vt:lpstr>Алкоголизм</vt:lpstr>
      <vt:lpstr>Слайд 23</vt:lpstr>
      <vt:lpstr>Наркомания </vt:lpstr>
      <vt:lpstr>Слайд 25</vt:lpstr>
      <vt:lpstr>Краткая характеристика основных наркотических веществ. 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Venera</cp:lastModifiedBy>
  <cp:revision>64</cp:revision>
  <dcterms:created xsi:type="dcterms:W3CDTF">2012-05-08T17:39:20Z</dcterms:created>
  <dcterms:modified xsi:type="dcterms:W3CDTF">2022-02-22T03:31:27Z</dcterms:modified>
</cp:coreProperties>
</file>