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59" r:id="rId14"/>
    <p:sldId id="258" r:id="rId15"/>
    <p:sldId id="274" r:id="rId16"/>
    <p:sldId id="270" r:id="rId17"/>
    <p:sldId id="271" r:id="rId18"/>
    <p:sldId id="272" r:id="rId19"/>
    <p:sldId id="269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97721C-33AD-43DF-8EE5-9CE7CDA14DDE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D4BFCF-5598-4A41-8074-E918634A24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Кафедра мобилизационной подготовки здравоохранения, медицины катастроф, скорой помощи с курсом ПО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6400800" cy="1752600"/>
          </a:xfrm>
        </p:spPr>
        <p:txBody>
          <a:bodyPr/>
          <a:lstStyle/>
          <a:p>
            <a:pPr algn="l"/>
            <a:r>
              <a:rPr lang="ru-RU" dirty="0" smtClean="0"/>
              <a:t>зав. каф., д.м.н., </a:t>
            </a:r>
          </a:p>
          <a:p>
            <a:pPr algn="l"/>
            <a:r>
              <a:rPr lang="ru-RU" dirty="0" smtClean="0"/>
              <a:t>доц. </a:t>
            </a:r>
            <a:r>
              <a:rPr lang="ru-RU" dirty="0" err="1" smtClean="0"/>
              <a:t>Штегман</a:t>
            </a:r>
            <a:r>
              <a:rPr lang="ru-RU" dirty="0" smtClean="0"/>
              <a:t> Олег Анатольевич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96710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91091"/>
              </p:ext>
            </p:extLst>
          </p:nvPr>
        </p:nvGraphicFramePr>
        <p:xfrm>
          <a:off x="611560" y="1886347"/>
          <a:ext cx="7285617" cy="3137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2532"/>
                <a:gridCol w="5833085"/>
              </a:tblGrid>
              <a:tr h="31379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2006 </a:t>
                      </a:r>
                      <a:r>
                        <a:rPr lang="ru-RU" sz="1400" u="sng" dirty="0">
                          <a:effectLst/>
                        </a:rPr>
                        <a:t>г.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Полковник м/с Анисимов Михаил Михайлович. С 1978г. по 1998г. проходил службу в Закавказском и Сибирском военных округах на должностях: врач </a:t>
                      </a:r>
                      <a:r>
                        <a:rPr lang="ru-RU" sz="1400" dirty="0" err="1" smtClean="0">
                          <a:effectLst/>
                        </a:rPr>
                        <a:t>мпп</a:t>
                      </a:r>
                      <a:r>
                        <a:rPr lang="ru-RU" sz="1400" dirty="0" smtClean="0">
                          <a:effectLst/>
                        </a:rPr>
                        <a:t>, начальник </a:t>
                      </a:r>
                      <a:r>
                        <a:rPr lang="ru-RU" sz="1400" dirty="0" err="1" smtClean="0">
                          <a:effectLst/>
                        </a:rPr>
                        <a:t>мпп</a:t>
                      </a:r>
                      <a:r>
                        <a:rPr lang="ru-RU" sz="1400" dirty="0" smtClean="0">
                          <a:effectLst/>
                        </a:rPr>
                        <a:t>, старший врач – специалист, заместитель командира отдельного противочумного отряда. В 1987г. участвовал в ликвидации последствий аварии на Чернобыльской АЭС, в 1988г. землетрясения в Армении. С 1998г. на кафедре </a:t>
                      </a:r>
                      <a:r>
                        <a:rPr lang="ru-RU" sz="1400" dirty="0" err="1" smtClean="0">
                          <a:effectLst/>
                        </a:rPr>
                        <a:t>ВиЭМ</a:t>
                      </a:r>
                      <a:r>
                        <a:rPr lang="ru-RU" sz="1400" dirty="0" smtClean="0">
                          <a:effectLst/>
                        </a:rPr>
                        <a:t> в должности старшего преподавателя, с 2002г. – начальник учебной части, в 2006г. начальник кафедры. Имеет печатные работы.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16832"/>
            <a:ext cx="14423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573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</a:t>
            </a:r>
            <a:r>
              <a:rPr lang="ru-RU" alt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кафедры </a:t>
            </a: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33925"/>
              </p:ext>
            </p:extLst>
          </p:nvPr>
        </p:nvGraphicFramePr>
        <p:xfrm>
          <a:off x="611560" y="1886347"/>
          <a:ext cx="7285617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/>
                <a:gridCol w="5197385"/>
              </a:tblGrid>
              <a:tr h="31379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2006 </a:t>
                      </a:r>
                      <a:r>
                        <a:rPr lang="ru-RU" sz="1400" u="sng" dirty="0">
                          <a:effectLst/>
                        </a:rPr>
                        <a:t>г. </a:t>
                      </a:r>
                      <a:r>
                        <a:rPr lang="ru-RU" sz="1400" u="sng" dirty="0" smtClean="0">
                          <a:effectLst/>
                        </a:rPr>
                        <a:t>-2015 г.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Попов Андрей Алексеевич,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1987 г. окончил лечебный факультет Красноярского государственного медицинского института. С 2001 года имеет ученое звание - профессор, д.м.н. с 1996 года, научное направление - экстремальная медицина, неоднократно принимал участие в организации и выступал с докладами на городских, краевых, всероссийских и международных съездах, конференциях и конгрессах, является автором 22 патентов, 3 монографий, 43 научных статей в журнале ВАК, подготовил 6 кандидатов и 1 доктора медицинских наук.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Гл. внештатный</a:t>
                      </a:r>
                      <a:r>
                        <a:rPr lang="ru-RU" sz="1400" baseline="0" dirty="0" smtClean="0">
                          <a:effectLst/>
                        </a:rPr>
                        <a:t> специалист МЗ Красноярского края по </a:t>
                      </a:r>
                      <a:r>
                        <a:rPr lang="ru-RU" sz="1400" baseline="0" dirty="0" smtClean="0">
                          <a:effectLst/>
                        </a:rPr>
                        <a:t>СМП до 2016 года</a:t>
                      </a:r>
                      <a:endParaRPr lang="ru-RU" sz="1400" baseline="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2" name="Picture 2" descr="C:\Users\User\Pictures\Кафедра МП\Обработаные\Кафедра МПЗЭМСМП Для отправки\Попов Андрей Алексее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6259"/>
            <a:ext cx="1944216" cy="29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637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</a:t>
            </a:r>
            <a:r>
              <a:rPr lang="ru-RU" alt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кафедры </a:t>
            </a: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86217"/>
              </p:ext>
            </p:extLst>
          </p:nvPr>
        </p:nvGraphicFramePr>
        <p:xfrm>
          <a:off x="611560" y="1886347"/>
          <a:ext cx="7285617" cy="3627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/>
                <a:gridCol w="5197385"/>
              </a:tblGrid>
              <a:tr h="31379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2015г</a:t>
                      </a:r>
                      <a:r>
                        <a:rPr lang="ru-RU" sz="1400" u="sng" dirty="0">
                          <a:effectLst/>
                        </a:rPr>
                        <a:t>. </a:t>
                      </a:r>
                      <a:r>
                        <a:rPr lang="ru-RU" sz="1400" u="sng" dirty="0" smtClean="0">
                          <a:effectLst/>
                        </a:rPr>
                        <a:t>–настоящее</a:t>
                      </a:r>
                      <a:r>
                        <a:rPr lang="ru-RU" sz="1400" u="sng" baseline="0" dirty="0" smtClean="0">
                          <a:effectLst/>
                        </a:rPr>
                        <a:t> время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Штегман</a:t>
                      </a:r>
                      <a:r>
                        <a:rPr lang="ru-RU" sz="1400" dirty="0" smtClean="0">
                          <a:effectLst/>
                        </a:rPr>
                        <a:t> Олег Анатольевич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</a:t>
                      </a:r>
                      <a:r>
                        <a:rPr lang="ru-RU" sz="1400" dirty="0" smtClean="0"/>
                        <a:t>1994 </a:t>
                      </a:r>
                      <a:r>
                        <a:rPr lang="ru-RU" sz="1400" dirty="0" smtClean="0"/>
                        <a:t>г. </a:t>
                      </a:r>
                      <a:r>
                        <a:rPr lang="ru-RU" sz="1400" dirty="0" smtClean="0"/>
                        <a:t>с отличием окончил </a:t>
                      </a:r>
                      <a:r>
                        <a:rPr lang="ru-RU" sz="1400" dirty="0" smtClean="0"/>
                        <a:t>лечебный факультет Красноярского государственного медицинского </a:t>
                      </a:r>
                      <a:r>
                        <a:rPr lang="ru-RU" sz="1400" dirty="0" smtClean="0"/>
                        <a:t>института.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2004 года имеет</a:t>
                      </a:r>
                      <a:r>
                        <a:rPr lang="ru-RU" sz="1400" baseline="0" dirty="0" smtClean="0"/>
                        <a:t> учёное звание доцент. </a:t>
                      </a:r>
                      <a:r>
                        <a:rPr lang="ru-RU" sz="1400" dirty="0" smtClean="0"/>
                        <a:t>В феврале 2014 года защитил докторскую диссертацию на тему: "КЛИНИКО-СОЦИАЛЬНЫЕ ПРОБЛЕМЫ АМБУЛАТОРНЫХ БОЛЬНЫХ, СТРАДАЮЩИХ ХРОНИЧЕСКОЙ СЕРДЕЧНОЙ НЕДОСТАТОЧНОСТЬЮ, И ПУТИ ИХ РЕШЕНИЯ". </a:t>
                      </a:r>
                      <a:endParaRPr lang="ru-RU" sz="1400" dirty="0" smtClean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 2006 по 2014 г – гл. внештатный кардиолог </a:t>
                      </a:r>
                      <a:r>
                        <a:rPr lang="ru-RU" sz="1400" baseline="0" dirty="0" smtClean="0">
                          <a:effectLst/>
                        </a:rPr>
                        <a:t>МЗ Красноярского края.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В 2015 году награждён значком «Отличник здравоохранения»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Гл</a:t>
                      </a:r>
                      <a:r>
                        <a:rPr lang="ru-RU" sz="1400" dirty="0" smtClean="0">
                          <a:effectLst/>
                        </a:rPr>
                        <a:t>. внештатный</a:t>
                      </a:r>
                      <a:r>
                        <a:rPr lang="ru-RU" sz="1400" baseline="0" dirty="0" smtClean="0">
                          <a:effectLst/>
                        </a:rPr>
                        <a:t> специалист МЗ Красноярского края по </a:t>
                      </a:r>
                      <a:r>
                        <a:rPr lang="ru-RU" sz="1400" baseline="0" dirty="0" smtClean="0">
                          <a:effectLst/>
                        </a:rPr>
                        <a:t>СМП с 2016 года</a:t>
                      </a:r>
                      <a:endParaRPr lang="ru-RU" sz="1400" baseline="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User\Pictures\я\паспот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1944216" cy="24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850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06742" y="119675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Преподаваемые дисциплины студентам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87643" y="2780928"/>
            <a:ext cx="8229600" cy="1011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800" dirty="0" smtClean="0"/>
              <a:t>«Безопасность жизнедеятельности»</a:t>
            </a:r>
          </a:p>
          <a:p>
            <a:pPr marL="109728" indent="0">
              <a:buFont typeface="Wingdings 3"/>
              <a:buNone/>
            </a:pPr>
            <a:r>
              <a:rPr lang="ru-RU" sz="2800" dirty="0" smtClean="0"/>
              <a:t>«Медицина катастроф»</a:t>
            </a:r>
          </a:p>
          <a:p>
            <a:pPr marL="109728" indent="0">
              <a:buFont typeface="Wingdings 3"/>
              <a:buNone/>
            </a:pPr>
            <a:r>
              <a:rPr lang="ru-RU" sz="2800" dirty="0" smtClean="0"/>
              <a:t>«Неотложные состояния в практике врача-стоматолога»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45057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40284" y="764704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Преподаваемые дисциплины по ИПО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40284" y="2489440"/>
            <a:ext cx="8229600" cy="1011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«Мобилизационная подготовка здравоохранения» </a:t>
            </a:r>
            <a:r>
              <a:rPr lang="ru-RU" sz="2400" dirty="0" smtClean="0"/>
              <a:t>для интернов и ординаторов</a:t>
            </a:r>
          </a:p>
          <a:p>
            <a:r>
              <a:rPr lang="ru-RU" sz="2400" dirty="0"/>
              <a:t>«Трансфузиология</a:t>
            </a:r>
            <a:r>
              <a:rPr lang="ru-RU" sz="2400" dirty="0" smtClean="0"/>
              <a:t>»</a:t>
            </a:r>
            <a:r>
              <a:rPr lang="ru-RU" sz="2400" dirty="0"/>
              <a:t> для </a:t>
            </a:r>
            <a:r>
              <a:rPr lang="ru-RU" sz="2400" dirty="0" smtClean="0"/>
              <a:t>ординаторов и врачей</a:t>
            </a:r>
          </a:p>
          <a:p>
            <a:r>
              <a:rPr lang="ru-RU" sz="2400" dirty="0" smtClean="0"/>
              <a:t>«Скорая </a:t>
            </a:r>
            <a:r>
              <a:rPr lang="ru-RU" sz="2400" dirty="0"/>
              <a:t>медицинская помощь» для врачей и фельдшеров</a:t>
            </a:r>
          </a:p>
          <a:p>
            <a:r>
              <a:rPr lang="ru-RU" sz="2400" dirty="0" smtClean="0"/>
              <a:t>«</a:t>
            </a:r>
            <a:r>
              <a:rPr lang="ru-RU" sz="2400" dirty="0" err="1"/>
              <a:t>Предрейсовый</a:t>
            </a:r>
            <a:r>
              <a:rPr lang="ru-RU" sz="2400" dirty="0"/>
              <a:t> и </a:t>
            </a:r>
            <a:r>
              <a:rPr lang="ru-RU" sz="2400" dirty="0" err="1"/>
              <a:t>послерейсовый</a:t>
            </a:r>
            <a:r>
              <a:rPr lang="ru-RU" sz="2400" dirty="0"/>
              <a:t> осмотр водителей автотранспортных средств</a:t>
            </a:r>
            <a:r>
              <a:rPr lang="ru-RU" sz="2400" dirty="0" smtClean="0"/>
              <a:t>» для врачей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18006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Базы кафедры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3096344" cy="17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1196752"/>
            <a:ext cx="463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Красноярская межрайонная клиническая больница скорой медицинской помощи имени Н.С. </a:t>
            </a:r>
            <a:r>
              <a:rPr lang="ru-RU" dirty="0" err="1"/>
              <a:t>Карповича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87041" y="3271213"/>
            <a:ext cx="30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Краевая клиническая больница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58295"/>
            <a:ext cx="3091332" cy="23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659607"/>
            <a:ext cx="3238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8541" y="5661248"/>
            <a:ext cx="30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Красноярский краевой центр крови</a:t>
            </a:r>
          </a:p>
        </p:txBody>
      </p:sp>
    </p:spTree>
    <p:extLst>
      <p:ext uri="{BB962C8B-B14F-4D97-AF65-F5344CB8AC3E}">
        <p14:creationId xmlns:p14="http://schemas.microsoft.com/office/powerpoint/2010/main" val="2801232757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Преподаватели кафедры</a:t>
            </a:r>
            <a:endParaRPr lang="ru-RU" dirty="0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95974"/>
            <a:ext cx="106532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06550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Вятскин</a:t>
            </a:r>
            <a:r>
              <a:rPr lang="ru-RU" dirty="0" smtClean="0"/>
              <a:t> Игорь Евгеньевич</a:t>
            </a:r>
            <a:endParaRPr lang="ru-RU" dirty="0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37" y="1124744"/>
            <a:ext cx="1306995" cy="17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9816" y="3068960"/>
            <a:ext cx="1613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Казакова Галина Николаевна</a:t>
            </a:r>
            <a:endParaRPr lang="ru-RU" dirty="0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0" y="1124744"/>
            <a:ext cx="1306995" cy="17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5480" y="3068960"/>
            <a:ext cx="1651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Попова Елена Анатольевна</a:t>
            </a:r>
            <a:endParaRPr lang="ru-RU" dirty="0"/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91" y="1146451"/>
            <a:ext cx="1312292" cy="174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76733" y="3065506"/>
            <a:ext cx="1667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Любченко Андрей Андреевич</a:t>
            </a:r>
            <a:endParaRPr lang="ru-RU" dirty="0"/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913108" cy="177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35582" y="3090700"/>
            <a:ext cx="1996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Устюгов Сергей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7824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Преподаватели кафедры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06550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Филина Наталья Григорьевна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9816" y="3068960"/>
            <a:ext cx="1613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Веселов Олег Борисович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068960"/>
            <a:ext cx="1861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Шведчикова</a:t>
            </a:r>
            <a:r>
              <a:rPr lang="ru-RU" dirty="0" smtClean="0"/>
              <a:t> Зоя </a:t>
            </a:r>
            <a:r>
              <a:rPr lang="ru-RU" dirty="0" err="1" smtClean="0"/>
              <a:t>Керималиевна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6733" y="3065506"/>
            <a:ext cx="1351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Лисун</a:t>
            </a:r>
            <a:r>
              <a:rPr lang="ru-RU" dirty="0" smtClean="0"/>
              <a:t> Ирина Ивановна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58050" y="3065506"/>
            <a:ext cx="1626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Попова Мария Андреевна</a:t>
            </a:r>
            <a:endParaRPr lang="ru-RU" dirty="0"/>
          </a:p>
        </p:txBody>
      </p:sp>
      <p:pic>
        <p:nvPicPr>
          <p:cNvPr id="13314" name="Picture 2" descr="http://krasgmu.ru/sys/images/user/13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6" y="1126220"/>
            <a:ext cx="1305888" cy="17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9" y="1124003"/>
            <a:ext cx="1307551" cy="17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52" y="1138758"/>
            <a:ext cx="1307551" cy="17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krasgmu.ru/sys/images/user/272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6220"/>
            <a:ext cx="1334123" cy="17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11" y="1126220"/>
            <a:ext cx="1347377" cy="17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0334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Преподаватели кафедры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06550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Скрипкин Сергей Анатольевич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068960"/>
            <a:ext cx="203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Шамрин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Юрий Николаевич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2529" y="3045039"/>
            <a:ext cx="1626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Анисимов Михаил Михайлович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8758"/>
            <a:ext cx="1296485" cy="17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58" y="1121247"/>
            <a:ext cx="1305888" cy="174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08" y="1101765"/>
            <a:ext cx="1324229" cy="17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8607" y="3045039"/>
            <a:ext cx="164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Войконов</a:t>
            </a:r>
            <a:r>
              <a:rPr lang="ru-RU" dirty="0" smtClean="0"/>
              <a:t> Василий Егорович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40" y="1138757"/>
            <a:ext cx="1292755" cy="172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184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 кафедры, 2015 год</a:t>
            </a:r>
            <a:endParaRPr lang="ru-RU" dirty="0"/>
          </a:p>
        </p:txBody>
      </p:sp>
      <p:pic>
        <p:nvPicPr>
          <p:cNvPr id="11267" name="Picture 3" descr="C:\Users\User\Pictures\Кафедра МП\Обработаные\Кафедра МПЗЭМСМП Для отправки\Коллектив кафедры МПЗМКСМП 14.03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317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формирования кафедры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41733"/>
              </p:ext>
            </p:extLst>
          </p:nvPr>
        </p:nvGraphicFramePr>
        <p:xfrm>
          <a:off x="467544" y="1556792"/>
          <a:ext cx="8136903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  <a:gridCol w="3960439"/>
              </a:tblGrid>
              <a:tr h="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</a:rPr>
                        <a:t>кафедры “Военно-санитарных дисциплин и физической подготовки”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Январь </a:t>
                      </a:r>
                      <a:r>
                        <a:rPr lang="ru-RU" sz="1800" dirty="0">
                          <a:effectLst/>
                        </a:rPr>
                        <a:t>1943г.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</a:rPr>
                        <a:t>кафедры “Военно-медицинской подготовки” (</a:t>
                      </a:r>
                      <a:r>
                        <a:rPr lang="ru-RU" sz="1800" dirty="0" err="1">
                          <a:effectLst/>
                        </a:rPr>
                        <a:t>спецкафедры</a:t>
                      </a:r>
                      <a:r>
                        <a:rPr lang="ru-RU" sz="1800" dirty="0">
                          <a:effectLst/>
                        </a:rPr>
                        <a:t>).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Приказ № 161 от 7.10.44г.  Всесоюзного комитета по высшей школе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</a:rPr>
                        <a:t>военной кафедры.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Приказ № 109 от 20.06.48г.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</a:rPr>
                        <a:t>кафедры военно-медицинской подготовки и медицины катастроф.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1991г</a:t>
                      </a:r>
                      <a:r>
                        <a:rPr lang="ru-RU" sz="1800" dirty="0">
                          <a:effectLst/>
                        </a:rPr>
                        <a:t>. Ученый Совет </a:t>
                      </a:r>
                      <a:r>
                        <a:rPr lang="ru-RU" sz="1800" dirty="0" err="1" smtClean="0">
                          <a:effectLst/>
                        </a:rPr>
                        <a:t>КрасГМИ</a:t>
                      </a:r>
                      <a:endParaRPr lang="ru-RU" sz="1800" dirty="0"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</a:rPr>
                        <a:t>кафедры военной и экстремальной медицины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Приказ № 173 от 28.07.93г. Министерства здравоохранения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</a:t>
                      </a:r>
                      <a:r>
                        <a:rPr lang="ru-RU" sz="1800" dirty="0" smtClean="0"/>
                        <a:t>мобилизационной подготовки здравоохранения, медицины катастроф, скорой помощи с курсом ПО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 г. Ученый </a:t>
                      </a:r>
                      <a:r>
                        <a:rPr lang="ru-RU" sz="1800" dirty="0" smtClean="0">
                          <a:effectLst/>
                        </a:rPr>
                        <a:t>Совет </a:t>
                      </a:r>
                      <a:r>
                        <a:rPr lang="ru-RU" sz="1800" dirty="0" err="1" smtClean="0">
                          <a:effectLst/>
                        </a:rPr>
                        <a:t>КрасГМУ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927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8722"/>
              </p:ext>
            </p:extLst>
          </p:nvPr>
        </p:nvGraphicFramePr>
        <p:xfrm>
          <a:off x="611560" y="1886347"/>
          <a:ext cx="8064896" cy="2190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7897"/>
                <a:gridCol w="6456999"/>
              </a:tblGrid>
              <a:tr h="219072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1944 </a:t>
                      </a:r>
                      <a:r>
                        <a:rPr lang="ru-RU" sz="1400" u="sng" dirty="0">
                          <a:effectLst/>
                        </a:rPr>
                        <a:t>- 1953 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м\с Дубровский Георгий Иванович, русский, член КПСС с 1947 г., участник Гражданской и Великой Отечественной войны. Награжден  орденом Ленина, двумя орденами “Боевого Красного Знамени”, орденом бывшей “Бухарской народной республики” и многими медалями.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4" y="1886346"/>
            <a:ext cx="1574092" cy="19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296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14389"/>
              </p:ext>
            </p:extLst>
          </p:nvPr>
        </p:nvGraphicFramePr>
        <p:xfrm>
          <a:off x="683568" y="2348881"/>
          <a:ext cx="7213609" cy="216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176"/>
                <a:gridCol w="5775433"/>
              </a:tblGrid>
              <a:tr h="21602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1953 </a:t>
                      </a:r>
                      <a:r>
                        <a:rPr lang="ru-RU" sz="1400" u="sng" dirty="0">
                          <a:effectLst/>
                        </a:rPr>
                        <a:t>- 1965 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м\с </a:t>
                      </a:r>
                      <a:r>
                        <a:rPr lang="ru-RU" sz="1400" dirty="0" err="1">
                          <a:effectLst/>
                        </a:rPr>
                        <a:t>Рудич</a:t>
                      </a:r>
                      <a:r>
                        <a:rPr lang="ru-RU" sz="1400" dirty="0">
                          <a:effectLst/>
                        </a:rPr>
                        <a:t> Михаил Иванович, украинец, член КПСС с 1944 г. Участник боевых действий на реке </a:t>
                      </a:r>
                      <a:r>
                        <a:rPr lang="ru-RU" sz="1400" dirty="0" err="1">
                          <a:effectLst/>
                        </a:rPr>
                        <a:t>Халкин</a:t>
                      </a:r>
                      <a:r>
                        <a:rPr lang="ru-RU" sz="1400" dirty="0">
                          <a:effectLst/>
                        </a:rPr>
                        <a:t>- Гол, Великой Отечественной войны. Награжден тремя орденами “Красной Звезды”, орденом “Отечественной войны” 2 ст., многими медалями. В 1965 г. был назначен начальником вновь открывшегося Военно-медицинского факультета при Томском медицинском институте.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060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51880"/>
              </p:ext>
            </p:extLst>
          </p:nvPr>
        </p:nvGraphicFramePr>
        <p:xfrm>
          <a:off x="467544" y="1886347"/>
          <a:ext cx="7429633" cy="32446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1245"/>
                <a:gridCol w="5948388"/>
              </a:tblGrid>
              <a:tr h="324461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1965 </a:t>
                      </a:r>
                      <a:r>
                        <a:rPr lang="ru-RU" sz="1400" u="sng" dirty="0">
                          <a:effectLst/>
                        </a:rPr>
                        <a:t>- 1967 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м\с Жилин Петр Андреевич, родился 1914 г., в г. Томске. После окончания в 1939 г. Томского медицинского института призван в Красную Армию. Участник Великой Отечественной войны. В качестве старшего врача артиллерийского полка, участвовал во многих боевых операциях. После войны полковник Жилин П.А. проходил службу в </a:t>
                      </a:r>
                      <a:r>
                        <a:rPr lang="ru-RU" sz="1400" dirty="0" err="1">
                          <a:effectLst/>
                        </a:rPr>
                        <a:t>СибВО</a:t>
                      </a:r>
                      <a:r>
                        <a:rPr lang="ru-RU" sz="1400" dirty="0">
                          <a:effectLst/>
                        </a:rPr>
                        <a:t> в составе военно-медицинского отдела, а в 1953 г. на военной кафедре </a:t>
                      </a:r>
                      <a:r>
                        <a:rPr lang="ru-RU" sz="1400" dirty="0" err="1">
                          <a:effectLst/>
                        </a:rPr>
                        <a:t>КрасГМИ</a:t>
                      </a:r>
                      <a:r>
                        <a:rPr lang="ru-RU" sz="1400" dirty="0">
                          <a:effectLst/>
                        </a:rPr>
                        <a:t>. Награжден двумя орденами “Красная Звезда” и многими медалями.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47"/>
            <a:ext cx="1440160" cy="19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646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76744"/>
              </p:ext>
            </p:extLst>
          </p:nvPr>
        </p:nvGraphicFramePr>
        <p:xfrm>
          <a:off x="467544" y="1484785"/>
          <a:ext cx="7429633" cy="426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1245"/>
                <a:gridCol w="5948388"/>
              </a:tblGrid>
              <a:tr h="410445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1967 </a:t>
                      </a:r>
                      <a:r>
                        <a:rPr lang="ru-RU" sz="1400" u="sng" dirty="0">
                          <a:effectLst/>
                        </a:rPr>
                        <a:t>- 1973 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м\с Попандопуло Сергей Васильевич, доцент. Родился в 1917 г., русский, член КПСС с </a:t>
                      </a:r>
                      <a:r>
                        <a:rPr lang="ru-RU" sz="1400" dirty="0" smtClean="0">
                          <a:effectLst/>
                        </a:rPr>
                        <a:t>1943 </a:t>
                      </a:r>
                      <a:r>
                        <a:rPr lang="ru-RU" sz="1400" dirty="0">
                          <a:effectLst/>
                        </a:rPr>
                        <a:t>г. После окончания Ростовского-на-Дону медицинского института призван в ряды Красной Армии. Участник Великой Отечественной войны. Проходил службу в должности врача отдельного саперного батальона, старшего врача автомобильного полка, врача стрелковой бригады, врача кавалерийского дивизиона. После войны проходил службу в должности бригадного и дивизионного врача. С 1955 по 1957 год учился на командном факультете в ВМА им. </a:t>
                      </a:r>
                      <a:r>
                        <a:rPr lang="ru-RU" sz="1400" dirty="0" err="1">
                          <a:effectLst/>
                        </a:rPr>
                        <a:t>С.М.Кирова</a:t>
                      </a:r>
                      <a:r>
                        <a:rPr lang="ru-RU" sz="1400" dirty="0">
                          <a:effectLst/>
                        </a:rPr>
                        <a:t>. С 1957 по 1967 г. - начальник учебной части военной кафедры Томского медицинского института и Новокузнецкого института усовершенствования врачей. С октября 1967 года по июль 1973 года начальник военной кафедры </a:t>
                      </a:r>
                      <a:r>
                        <a:rPr lang="ru-RU" sz="1400" dirty="0" err="1">
                          <a:effectLst/>
                        </a:rPr>
                        <a:t>КрасГМИ</a:t>
                      </a:r>
                      <a:r>
                        <a:rPr lang="ru-RU" sz="1400" dirty="0">
                          <a:effectLst/>
                        </a:rPr>
                        <a:t>. С 1970 г. кандидат медицинских наук. В июне 1971 г. полковнику м/с Попандопуло С.В. присвоено ученое звание “доцент”. Имеет 15 научных работ.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4401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363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29321"/>
              </p:ext>
            </p:extLst>
          </p:nvPr>
        </p:nvGraphicFramePr>
        <p:xfrm>
          <a:off x="467544" y="1988840"/>
          <a:ext cx="7429633" cy="35688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1245"/>
                <a:gridCol w="5948388"/>
              </a:tblGrid>
              <a:tr h="35688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 </a:t>
                      </a:r>
                      <a:r>
                        <a:rPr lang="ru-RU" sz="1400" u="sng" dirty="0">
                          <a:effectLst/>
                        </a:rPr>
                        <a:t>1973 - 1986 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м\с Калинин Анатолий Андреевич, родился в 1928 г. в Тюменской области, русский, член КПСС с 1959 года. В 1951 г. закончил лечебный факультет Омского медицинского института, в том же году был призван на действительную службу. Служил в Дальневосточном и Киевском военных округах врачом батальона и старшим врачом полка. В 1965 г. с отличием закончил командно-медицинское отделение 1-го факультета ВМА им. </a:t>
                      </a:r>
                      <a:r>
                        <a:rPr lang="ru-RU" sz="1400" dirty="0" err="1">
                          <a:effectLst/>
                        </a:rPr>
                        <a:t>С.Н.Кирова</a:t>
                      </a:r>
                      <a:r>
                        <a:rPr lang="ru-RU" sz="1400" dirty="0">
                          <a:effectLst/>
                        </a:rPr>
                        <a:t>. С 1965 по 1973 год  проходил службу в качестве преподавателя, старшего преподавателя кафедры ОТМС военно-медицинского факультета при Томском медицинском институте. В июне 1973 года назначен начальником военной кафедры </a:t>
                      </a:r>
                      <a:r>
                        <a:rPr lang="ru-RU" sz="1400" dirty="0" err="1">
                          <a:effectLst/>
                        </a:rPr>
                        <a:t>КрасГМИ</a:t>
                      </a:r>
                      <a:r>
                        <a:rPr lang="ru-RU" sz="1400" dirty="0">
                          <a:effectLst/>
                        </a:rPr>
                        <a:t>. Опубликовал 8 научных работ.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5" y="2060847"/>
            <a:ext cx="142143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2170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73482"/>
              </p:ext>
            </p:extLst>
          </p:nvPr>
        </p:nvGraphicFramePr>
        <p:xfrm>
          <a:off x="251520" y="1844825"/>
          <a:ext cx="7645657" cy="288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4313"/>
                <a:gridCol w="6121344"/>
              </a:tblGrid>
              <a:tr h="2880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450215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1987 </a:t>
                      </a:r>
                      <a:r>
                        <a:rPr lang="ru-RU" sz="1400" u="sng" dirty="0">
                          <a:effectLst/>
                        </a:rPr>
                        <a:t>- 1999 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м\с Баскаков Николай </a:t>
                      </a:r>
                      <a:r>
                        <a:rPr lang="ru-RU" sz="1400" dirty="0" err="1">
                          <a:effectLst/>
                        </a:rPr>
                        <a:t>Ларионович</a:t>
                      </a:r>
                      <a:r>
                        <a:rPr lang="ru-RU" sz="1400" dirty="0">
                          <a:effectLst/>
                        </a:rPr>
                        <a:t>, родился в 1946 году в Оренбургской области, русский. Закончил </a:t>
                      </a:r>
                      <a:r>
                        <a:rPr lang="ru-RU" sz="1400" dirty="0" err="1">
                          <a:effectLst/>
                        </a:rPr>
                        <a:t>ВМедФ</a:t>
                      </a:r>
                      <a:r>
                        <a:rPr lang="ru-RU" sz="1400" dirty="0">
                          <a:effectLst/>
                        </a:rPr>
                        <a:t> при Куйбышевском мединституте в 1971 году. С 1971 г. по 1977 г. старший врач полка. С 1977 по 1979 г. слушатель факультета руководящего состава. С 1979 г. по 1983 г. начальник отдела медицинской защиты штаба ГО области. С 1983 по 1987 г. старший преподаватель кафедры Томского мединститута. С 1987г. по 1999г. начальник кафедры военной и экстремальной медицины </a:t>
                      </a:r>
                      <a:r>
                        <a:rPr lang="ru-RU" sz="1400" dirty="0" err="1">
                          <a:effectLst/>
                        </a:rPr>
                        <a:t>КрасГМА</a:t>
                      </a:r>
                      <a:r>
                        <a:rPr lang="ru-RU" sz="1400" dirty="0">
                          <a:effectLst/>
                        </a:rPr>
                        <a:t>. Опубликовал 9 печатных работ. За внедрение активных методов обучения и высокие показатели кафедры награжден знаком “Отличник здравоохранения”.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47"/>
            <a:ext cx="1512168" cy="20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4129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5" y="101243"/>
            <a:ext cx="87129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Начальниками военной кафедры в различные годы были: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25833"/>
              </p:ext>
            </p:extLst>
          </p:nvPr>
        </p:nvGraphicFramePr>
        <p:xfrm>
          <a:off x="683568" y="1988840"/>
          <a:ext cx="7632848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1760"/>
                <a:gridCol w="6111088"/>
              </a:tblGrid>
              <a:tr h="230425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 hangingPunct="0"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</a:endParaRPr>
                    </a:p>
                    <a:p>
                      <a:pPr indent="228600" algn="ctr" hangingPunct="0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2002-2006 </a:t>
                      </a:r>
                      <a:r>
                        <a:rPr lang="ru-RU" sz="1400" u="sng" dirty="0">
                          <a:effectLst/>
                        </a:rPr>
                        <a:t>гг.</a:t>
                      </a:r>
                      <a:endParaRPr lang="ru-RU" sz="10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Полковник м/с Скрипко Игорь </a:t>
                      </a:r>
                      <a:r>
                        <a:rPr lang="ru-RU" sz="1400" dirty="0" err="1">
                          <a:effectLst/>
                        </a:rPr>
                        <a:t>Алекберович</a:t>
                      </a:r>
                      <a:r>
                        <a:rPr lang="ru-RU" sz="1400" dirty="0">
                          <a:effectLst/>
                        </a:rPr>
                        <a:t>. С 1980г. по 1997г. проходил службу в Закавказском, СГВ (Польша), Дальневосточном и Сибирском военных округах на должностях: врач части, начальник </a:t>
                      </a:r>
                      <a:r>
                        <a:rPr lang="ru-RU" sz="1400" dirty="0" err="1">
                          <a:effectLst/>
                        </a:rPr>
                        <a:t>мпп</a:t>
                      </a:r>
                      <a:r>
                        <a:rPr lang="ru-RU" sz="1400" dirty="0">
                          <a:effectLst/>
                        </a:rPr>
                        <a:t>, командир учебного медицинского взвода, старший офицер и начальник УГБ. С 1997г. на кафедре </a:t>
                      </a:r>
                      <a:r>
                        <a:rPr lang="ru-RU" sz="1400" dirty="0" err="1">
                          <a:effectLst/>
                        </a:rPr>
                        <a:t>ВиЭМ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КрасГМА</a:t>
                      </a:r>
                      <a:r>
                        <a:rPr lang="ru-RU" sz="1400" dirty="0">
                          <a:effectLst/>
                        </a:rPr>
                        <a:t> в должностях: ст. преподавателя, начальника учебной части, с 2002г. по 2006г. начальник кафедры, в июне 2006г. уволен в запас.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15187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4236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c7b34b65c377828626804e409abd7b3ec22c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</TotalTime>
  <Words>1233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Кафедра мобилизационной подготовки здравоохранения, медицины катастроф, скорой помощи с курсом ПО</vt:lpstr>
      <vt:lpstr>Этапы формирования кафедры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Базы кафедры</vt:lpstr>
      <vt:lpstr>Преподаватели кафедры</vt:lpstr>
      <vt:lpstr>Преподаватели кафедры</vt:lpstr>
      <vt:lpstr>Преподаватели кафедры</vt:lpstr>
      <vt:lpstr>Коллектив кафедры, 2015 год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мобилизационной подготовки здравоохранения, медицины катастроф, скорой помощи с курсом ПО</dc:title>
  <dc:creator>Штегман</dc:creator>
  <cp:lastModifiedBy>Штегман</cp:lastModifiedBy>
  <cp:revision>13</cp:revision>
  <dcterms:created xsi:type="dcterms:W3CDTF">2015-09-03T16:01:56Z</dcterms:created>
  <dcterms:modified xsi:type="dcterms:W3CDTF">2016-08-31T11:31:30Z</dcterms:modified>
</cp:coreProperties>
</file>