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3"/>
  </p:notesMasterIdLst>
  <p:sldIdLst>
    <p:sldId id="256" r:id="rId2"/>
    <p:sldId id="259" r:id="rId3"/>
    <p:sldId id="287" r:id="rId4"/>
    <p:sldId id="257" r:id="rId5"/>
    <p:sldId id="258" r:id="rId6"/>
    <p:sldId id="261" r:id="rId7"/>
    <p:sldId id="260" r:id="rId8"/>
    <p:sldId id="262" r:id="rId9"/>
    <p:sldId id="263" r:id="rId10"/>
    <p:sldId id="264" r:id="rId11"/>
    <p:sldId id="265" r:id="rId12"/>
    <p:sldId id="266" r:id="rId13"/>
    <p:sldId id="267" r:id="rId14"/>
    <p:sldId id="268" r:id="rId15"/>
    <p:sldId id="269" r:id="rId16"/>
    <p:sldId id="270"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3" d="100"/>
          <a:sy n="63" d="100"/>
        </p:scale>
        <p:origin x="-1596" y="-22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9FE49E-CAC3-494F-ABC6-412BC73C378A}" type="datetimeFigureOut">
              <a:rPr lang="ru-RU" smtClean="0"/>
              <a:pPr/>
              <a:t>14.06.2018</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B7222B-F6CC-4694-849B-DBE9CF53F0B6}" type="slidenum">
              <a:rPr lang="ru-RU" smtClean="0"/>
              <a:pPr/>
              <a:t>‹#›</a:t>
            </a:fld>
            <a:endParaRPr lang="ru-RU"/>
          </a:p>
        </p:txBody>
      </p:sp>
    </p:spTree>
    <p:extLst>
      <p:ext uri="{BB962C8B-B14F-4D97-AF65-F5344CB8AC3E}">
        <p14:creationId xmlns:p14="http://schemas.microsoft.com/office/powerpoint/2010/main" val="562216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7EAF463A-BC7C-46EE-9F1E-7F377CCA4891}" type="datetimeFigureOut">
              <a:rPr lang="en-US" smtClean="0"/>
              <a:pPr/>
              <a:t>6/14/2018</a:t>
            </a:fld>
            <a:endParaRPr lang="en-US"/>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6/14/2018</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6/14/2018</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6/14/2018</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7EAF463A-BC7C-46EE-9F1E-7F377CCA4891}" type="datetimeFigureOut">
              <a:rPr lang="en-US" smtClean="0"/>
              <a:pPr/>
              <a:t>6/14/2018</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6/14/2018</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7EAF463A-BC7C-46EE-9F1E-7F377CCA4891}" type="datetimeFigureOut">
              <a:rPr lang="en-US" smtClean="0"/>
              <a:pPr/>
              <a:t>6/14/2018</a:t>
            </a:fld>
            <a:endParaRPr lang="en-US"/>
          </a:p>
        </p:txBody>
      </p:sp>
      <p:sp>
        <p:nvSpPr>
          <p:cNvPr id="8" name="Нижний колонтитул 7"/>
          <p:cNvSpPr>
            <a:spLocks noGrp="1"/>
          </p:cNvSpPr>
          <p:nvPr>
            <p:ph type="ftr" sz="quarter" idx="11"/>
          </p:nvPr>
        </p:nvSpPr>
        <p:spPr/>
        <p:txBody>
          <a:bodyPr/>
          <a:lstStyle>
            <a:extLst/>
          </a:lstStyle>
          <a:p>
            <a:endParaRPr lang="en-US"/>
          </a:p>
        </p:txBody>
      </p:sp>
      <p:sp>
        <p:nvSpPr>
          <p:cNvPr id="9" name="Номер слайда 8"/>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7EAF463A-BC7C-46EE-9F1E-7F377CCA4891}" type="datetimeFigureOut">
              <a:rPr lang="en-US" smtClean="0"/>
              <a:pPr/>
              <a:t>6/14/2018</a:t>
            </a:fld>
            <a:endParaRPr lang="en-US"/>
          </a:p>
        </p:txBody>
      </p:sp>
      <p:sp>
        <p:nvSpPr>
          <p:cNvPr id="4" name="Нижний колонтитул 3"/>
          <p:cNvSpPr>
            <a:spLocks noGrp="1"/>
          </p:cNvSpPr>
          <p:nvPr>
            <p:ph type="ftr" sz="quarter" idx="11"/>
          </p:nvPr>
        </p:nvSpPr>
        <p:spPr/>
        <p:txBody>
          <a:bodyPr/>
          <a:lstStyle>
            <a:extLst/>
          </a:lstStyle>
          <a:p>
            <a:endParaRPr lang="en-US"/>
          </a:p>
        </p:txBody>
      </p:sp>
      <p:sp>
        <p:nvSpPr>
          <p:cNvPr id="5" name="Номер слайда 4"/>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7EAF463A-BC7C-46EE-9F1E-7F377CCA4891}" type="datetimeFigureOut">
              <a:rPr lang="en-US" smtClean="0"/>
              <a:pPr/>
              <a:t>6/14/2018</a:t>
            </a:fld>
            <a:endParaRPr lang="en-US"/>
          </a:p>
        </p:txBody>
      </p:sp>
      <p:sp>
        <p:nvSpPr>
          <p:cNvPr id="3" name="Нижний колонтитул 2"/>
          <p:cNvSpPr>
            <a:spLocks noGrp="1"/>
          </p:cNvSpPr>
          <p:nvPr>
            <p:ph type="ftr" sz="quarter" idx="11"/>
          </p:nvPr>
        </p:nvSpPr>
        <p:spPr/>
        <p:txBody>
          <a:bodyPr/>
          <a:lstStyle>
            <a:extLst/>
          </a:lstStyle>
          <a:p>
            <a:endParaRPr lang="en-US"/>
          </a:p>
        </p:txBody>
      </p:sp>
      <p:sp>
        <p:nvSpPr>
          <p:cNvPr id="4" name="Номер слайда 3"/>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7EAF463A-BC7C-46EE-9F1E-7F377CCA4891}" type="datetimeFigureOut">
              <a:rPr lang="en-US" smtClean="0"/>
              <a:pPr/>
              <a:t>6/14/2018</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7EAF463A-BC7C-46EE-9F1E-7F377CCA4891}" type="datetimeFigureOut">
              <a:rPr lang="en-US" smtClean="0"/>
              <a:pPr/>
              <a:t>6/14/2018</a:t>
            </a:fld>
            <a:endParaRPr lang="en-US"/>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A483448D-3A78-4528-A469-B745A65DA480}" type="slidenum">
              <a:rPr lang="en-US" smtClean="0"/>
              <a:pPr/>
              <a:t>‹#›</a:t>
            </a:fld>
            <a:endParaRPr lang="en-US"/>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EAF463A-BC7C-46EE-9F1E-7F377CCA4891}" type="datetimeFigureOut">
              <a:rPr lang="en-US" smtClean="0"/>
              <a:pPr/>
              <a:t>6/14/2018</a:t>
            </a:fld>
            <a:endParaRPr lang="en-US"/>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11560" y="476672"/>
            <a:ext cx="7772400" cy="1199704"/>
          </a:xfrm>
        </p:spPr>
        <p:txBody>
          <a:bodyPr>
            <a:normAutofit/>
          </a:bodyPr>
          <a:lstStyle/>
          <a:p>
            <a:pPr algn="ctr"/>
            <a:r>
              <a:rPr lang="ru-RU" sz="3600" b="1" dirty="0" smtClean="0">
                <a:latin typeface="Arial" pitchFamily="34" charset="0"/>
                <a:cs typeface="Arial" pitchFamily="34" charset="0"/>
              </a:rPr>
              <a:t>Фрезерование в ортопедической стоматологии</a:t>
            </a:r>
            <a:endParaRPr lang="ru-RU" sz="3600" b="1" dirty="0">
              <a:latin typeface="Arial" pitchFamily="34" charset="0"/>
              <a:cs typeface="Arial" pitchFamily="34" charset="0"/>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616" y="1844824"/>
            <a:ext cx="6854750" cy="3888432"/>
          </a:xfrm>
          <a:prstGeom prst="rect">
            <a:avLst/>
          </a:prstGeom>
        </p:spPr>
      </p:pic>
    </p:spTree>
    <p:extLst>
      <p:ext uri="{BB962C8B-B14F-4D97-AF65-F5344CB8AC3E}">
        <p14:creationId xmlns:p14="http://schemas.microsoft.com/office/powerpoint/2010/main" val="2033033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548680"/>
            <a:ext cx="8229600" cy="5458611"/>
          </a:xfrm>
        </p:spPr>
        <p:txBody>
          <a:bodyPr/>
          <a:lstStyle/>
          <a:p>
            <a:r>
              <a:rPr lang="ru-RU" dirty="0"/>
              <a:t>Фиксация заготовки по всему периметру уменьшает величину погрешности</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864" y="1772816"/>
            <a:ext cx="2816200" cy="4224300"/>
          </a:xfrm>
          <a:prstGeom prst="rect">
            <a:avLst/>
          </a:prstGeom>
        </p:spPr>
      </p:pic>
    </p:spTree>
    <p:extLst>
      <p:ext uri="{BB962C8B-B14F-4D97-AF65-F5344CB8AC3E}">
        <p14:creationId xmlns:p14="http://schemas.microsoft.com/office/powerpoint/2010/main" val="1834363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332657"/>
            <a:ext cx="8229600" cy="1584176"/>
          </a:xfrm>
        </p:spPr>
        <p:txBody>
          <a:bodyPr>
            <a:normAutofit/>
          </a:bodyPr>
          <a:lstStyle/>
          <a:p>
            <a:r>
              <a:rPr lang="ru-RU" sz="2400" dirty="0">
                <a:latin typeface="Arial" pitchFamily="34" charset="0"/>
                <a:cs typeface="Arial" pitchFamily="34" charset="0"/>
              </a:rPr>
              <a:t>Фреза должна двигаться по замкнутой кривой. Этим сокращается время фрезерования и повышается его точность.</a:t>
            </a:r>
            <a:endParaRPr lang="ru-RU" sz="2400" dirty="0">
              <a:latin typeface="Arial" pitchFamily="34" charset="0"/>
              <a:cs typeface="Arial" pitchFamily="34"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92" y="1700808"/>
            <a:ext cx="7602984" cy="4250193"/>
          </a:xfrm>
          <a:prstGeom prst="rect">
            <a:avLst/>
          </a:prstGeom>
        </p:spPr>
      </p:pic>
    </p:spTree>
    <p:extLst>
      <p:ext uri="{BB962C8B-B14F-4D97-AF65-F5344CB8AC3E}">
        <p14:creationId xmlns:p14="http://schemas.microsoft.com/office/powerpoint/2010/main" val="356171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16632"/>
            <a:ext cx="8229600" cy="3672408"/>
          </a:xfrm>
        </p:spPr>
        <p:txBody>
          <a:bodyPr>
            <a:noAutofit/>
          </a:bodyPr>
          <a:lstStyle/>
          <a:p>
            <a:r>
              <a:rPr lang="ru-RU" sz="2400" dirty="0">
                <a:latin typeface="Arial" pitchFamily="34" charset="0"/>
                <a:cs typeface="Arial" pitchFamily="34" charset="0"/>
              </a:rPr>
              <a:t>В стратегии фрезерования должны быть строго согласованы: направление движения и скорость движения фрезы, скорость ее вращения, тип материала и толщина материала. Специальная компьютерная программа рассчитывает режимы фрезерования (диаметр, траекторию, скорость движения, частоту вращения фрезы. Хрупкие материалы должны обрабатываться на высокой скорости вращения фрезы, вязкие и пластичные материалы на низкой.</a:t>
            </a:r>
            <a:endParaRPr lang="ru-RU" sz="2400" dirty="0">
              <a:latin typeface="Arial" pitchFamily="34" charset="0"/>
              <a:cs typeface="Arial" pitchFamily="34"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55976" y="3717032"/>
            <a:ext cx="4572000" cy="2838450"/>
          </a:xfrm>
          <a:prstGeom prst="rect">
            <a:avLst/>
          </a:prstGeom>
        </p:spPr>
      </p:pic>
    </p:spTree>
    <p:extLst>
      <p:ext uri="{BB962C8B-B14F-4D97-AF65-F5344CB8AC3E}">
        <p14:creationId xmlns:p14="http://schemas.microsoft.com/office/powerpoint/2010/main" val="31862388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67544" y="260649"/>
            <a:ext cx="8229600" cy="3600399"/>
          </a:xfrm>
        </p:spPr>
        <p:txBody>
          <a:bodyPr>
            <a:normAutofit fontScale="92500" lnSpcReduction="10000"/>
          </a:bodyPr>
          <a:lstStyle/>
          <a:p>
            <a:r>
              <a:rPr lang="ru-RU" dirty="0"/>
              <a:t>CAD/CAM керамику наиболее часто используют именно в реставрационной стоматологии, поскольку внедрение подобного подхода значительно изменило ключевые клинические аспекты в данной практической отрасли. Большинство мостовидных конструкций, а также одиночных коронок в наше время изготавливается именно посредством CAD/CAM технологий с использованием новых видов керамических материалов.</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1880" y="3933056"/>
            <a:ext cx="5223012" cy="2658988"/>
          </a:xfrm>
          <a:prstGeom prst="rect">
            <a:avLst/>
          </a:prstGeom>
        </p:spPr>
      </p:pic>
    </p:spTree>
    <p:extLst>
      <p:ext uri="{BB962C8B-B14F-4D97-AF65-F5344CB8AC3E}">
        <p14:creationId xmlns:p14="http://schemas.microsoft.com/office/powerpoint/2010/main" val="4011946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79512" y="260648"/>
            <a:ext cx="8640960" cy="5616624"/>
          </a:xfrm>
        </p:spPr>
        <p:txBody>
          <a:bodyPr>
            <a:noAutofit/>
          </a:bodyPr>
          <a:lstStyle/>
          <a:p>
            <a:r>
              <a:rPr lang="ru-RU" sz="2400" b="1" dirty="0">
                <a:latin typeface="Arial" pitchFamily="34" charset="0"/>
                <a:cs typeface="Arial" pitchFamily="34" charset="0"/>
              </a:rPr>
              <a:t>Стекловидная керамика</a:t>
            </a:r>
            <a:endParaRPr lang="ru-RU" sz="2400" dirty="0">
              <a:latin typeface="Arial" pitchFamily="34" charset="0"/>
              <a:cs typeface="Arial" pitchFamily="34" charset="0"/>
            </a:endParaRPr>
          </a:p>
          <a:p>
            <a:r>
              <a:rPr lang="ru-RU" sz="2400" dirty="0">
                <a:latin typeface="Arial" pitchFamily="34" charset="0"/>
                <a:cs typeface="Arial" pitchFamily="34" charset="0"/>
              </a:rPr>
              <a:t>Стекловидная керамика является уникальным CAD/CAM материалом, который используется для изготовления вкладок, коронок и </a:t>
            </a:r>
            <a:r>
              <a:rPr lang="ru-RU" sz="2400" dirty="0" err="1">
                <a:latin typeface="Arial" pitchFamily="34" charset="0"/>
                <a:cs typeface="Arial" pitchFamily="34" charset="0"/>
              </a:rPr>
              <a:t>виниров</a:t>
            </a:r>
            <a:r>
              <a:rPr lang="ru-RU" sz="2400" dirty="0">
                <a:latin typeface="Arial" pitchFamily="34" charset="0"/>
                <a:cs typeface="Arial" pitchFamily="34" charset="0"/>
              </a:rPr>
              <a:t> вот уже на протяжении 30 лет. При адекватном использования данного рода материалов (должный алгоритм препарирования, адаптированный метод обработки керамики и надежный протокол </a:t>
            </a:r>
            <a:r>
              <a:rPr lang="ru-RU" sz="2400" dirty="0" err="1">
                <a:latin typeface="Arial" pitchFamily="34" charset="0"/>
                <a:cs typeface="Arial" pitchFamily="34" charset="0"/>
              </a:rPr>
              <a:t>бондинга</a:t>
            </a:r>
            <a:r>
              <a:rPr lang="ru-RU" sz="2400" dirty="0">
                <a:latin typeface="Arial" pitchFamily="34" charset="0"/>
                <a:cs typeface="Arial" pitchFamily="34" charset="0"/>
              </a:rPr>
              <a:t>), они обеспечивают достаточно высокий уровень клинического успеха и эстетической реабилитации. Однако в случаях с чрезмерно тонкими границами, несоответствием поверхностей и недостаточной адгезивной связью со структурой зуба, эффективность применения конструкций из стекловидной керамики оставляет желать лучшего. </a:t>
            </a:r>
            <a:endParaRPr lang="ru-RU" sz="2400" dirty="0">
              <a:latin typeface="Arial" pitchFamily="34" charset="0"/>
              <a:cs typeface="Arial" pitchFamily="34" charset="0"/>
            </a:endParaRPr>
          </a:p>
        </p:txBody>
      </p:sp>
    </p:spTree>
    <p:extLst>
      <p:ext uri="{BB962C8B-B14F-4D97-AF65-F5344CB8AC3E}">
        <p14:creationId xmlns:p14="http://schemas.microsoft.com/office/powerpoint/2010/main" val="23943483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332656"/>
            <a:ext cx="8229600" cy="3672409"/>
          </a:xfrm>
        </p:spPr>
        <p:txBody>
          <a:bodyPr>
            <a:normAutofit fontScale="92500" lnSpcReduction="20000"/>
          </a:bodyPr>
          <a:lstStyle/>
          <a:p>
            <a:r>
              <a:rPr lang="ru-RU" dirty="0">
                <a:latin typeface="Arial" pitchFamily="34" charset="0"/>
                <a:cs typeface="Arial" pitchFamily="34" charset="0"/>
              </a:rPr>
              <a:t> Для отдельных случаев более подходящими являются другие виды материалов, но для </a:t>
            </a:r>
            <a:r>
              <a:rPr lang="ru-RU" dirty="0" err="1">
                <a:latin typeface="Arial" pitchFamily="34" charset="0"/>
                <a:cs typeface="Arial" pitchFamily="34" charset="0"/>
              </a:rPr>
              <a:t>виниров</a:t>
            </a:r>
            <a:r>
              <a:rPr lang="ru-RU" dirty="0">
                <a:latin typeface="Arial" pitchFamily="34" charset="0"/>
                <a:cs typeface="Arial" pitchFamily="34" charset="0"/>
              </a:rPr>
              <a:t> лучшим материалом выбора остается стеклокерамика. Стекловидная керамика доступна в форме многослойных блоков, отличающихся оттенками цвета. Кроме того, ее можно дополнительно подкрасить или изменить оттенок путем наложения дополнительного слоя, что в большинстве случаев решает проблемы индивидуального подбора цвета будущей эстетической конструкции.</a:t>
            </a:r>
            <a:endParaRPr lang="ru-RU" dirty="0">
              <a:latin typeface="Arial" pitchFamily="34" charset="0"/>
              <a:cs typeface="Arial" pitchFamily="34" charset="0"/>
            </a:endParaRPr>
          </a:p>
        </p:txBody>
      </p:sp>
    </p:spTree>
    <p:extLst>
      <p:ext uri="{BB962C8B-B14F-4D97-AF65-F5344CB8AC3E}">
        <p14:creationId xmlns:p14="http://schemas.microsoft.com/office/powerpoint/2010/main" val="28534563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548680"/>
            <a:ext cx="8229600" cy="4104456"/>
          </a:xfrm>
        </p:spPr>
        <p:txBody>
          <a:bodyPr>
            <a:normAutofit/>
          </a:bodyPr>
          <a:lstStyle/>
          <a:p>
            <a:pPr marL="109728" indent="0">
              <a:buNone/>
            </a:pPr>
            <a:r>
              <a:rPr lang="ru-RU" sz="2400" b="1" dirty="0" err="1" smtClean="0">
                <a:latin typeface="Arial" pitchFamily="34" charset="0"/>
                <a:cs typeface="Arial" pitchFamily="34" charset="0"/>
              </a:rPr>
              <a:t>Нанокерамика</a:t>
            </a:r>
            <a:endParaRPr lang="ru-RU" sz="2400" b="1" dirty="0" smtClean="0">
              <a:latin typeface="Arial" pitchFamily="34" charset="0"/>
              <a:cs typeface="Arial" pitchFamily="34" charset="0"/>
            </a:endParaRPr>
          </a:p>
          <a:p>
            <a:pPr marL="109728" indent="0">
              <a:buNone/>
            </a:pPr>
            <a:r>
              <a:rPr lang="ru-RU" sz="2400" dirty="0" smtClean="0">
                <a:latin typeface="Arial" pitchFamily="34" charset="0"/>
                <a:cs typeface="Arial" pitchFamily="34" charset="0"/>
              </a:rPr>
              <a:t>Данная </a:t>
            </a:r>
            <a:r>
              <a:rPr lang="ru-RU" sz="2400" dirty="0">
                <a:latin typeface="Arial" pitchFamily="34" charset="0"/>
                <a:cs typeface="Arial" pitchFamily="34" charset="0"/>
              </a:rPr>
              <a:t>группа материалов сочетает в себе эластичность композитов и прочность керамических аналогов. </a:t>
            </a:r>
            <a:r>
              <a:rPr lang="ru-RU" sz="2400" dirty="0" err="1">
                <a:latin typeface="Arial" pitchFamily="34" charset="0"/>
                <a:cs typeface="Arial" pitchFamily="34" charset="0"/>
              </a:rPr>
              <a:t>Нанокерамику</a:t>
            </a:r>
            <a:r>
              <a:rPr lang="ru-RU" sz="2400" dirty="0">
                <a:latin typeface="Arial" pitchFamily="34" charset="0"/>
                <a:cs typeface="Arial" pitchFamily="34" charset="0"/>
              </a:rPr>
              <a:t> нельзя окрасить в печи, что ограничивает их использование для реставраций во фронтальной области, но для придания им соответствующего оттенка существуют целые реставрационные наборы, которые помогают достичь максимальной адаптации цвета. </a:t>
            </a:r>
            <a:endParaRPr lang="ru-RU" sz="2400" dirty="0">
              <a:latin typeface="Arial" pitchFamily="34" charset="0"/>
              <a:cs typeface="Arial" pitchFamily="34" charset="0"/>
            </a:endParaRPr>
          </a:p>
        </p:txBody>
      </p:sp>
    </p:spTree>
    <p:extLst>
      <p:ext uri="{BB962C8B-B14F-4D97-AF65-F5344CB8AC3E}">
        <p14:creationId xmlns:p14="http://schemas.microsoft.com/office/powerpoint/2010/main" val="24860831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51720" y="548680"/>
            <a:ext cx="5493594" cy="5242396"/>
          </a:xfrm>
        </p:spPr>
      </p:pic>
    </p:spTree>
    <p:extLst>
      <p:ext uri="{BB962C8B-B14F-4D97-AF65-F5344CB8AC3E}">
        <p14:creationId xmlns:p14="http://schemas.microsoft.com/office/powerpoint/2010/main" val="22397207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332656"/>
            <a:ext cx="8229600" cy="3816423"/>
          </a:xfrm>
        </p:spPr>
        <p:txBody>
          <a:bodyPr>
            <a:normAutofit fontScale="77500" lnSpcReduction="20000"/>
          </a:bodyPr>
          <a:lstStyle/>
          <a:p>
            <a:r>
              <a:rPr lang="ru-RU" b="1" dirty="0"/>
              <a:t>Цирконий</a:t>
            </a:r>
            <a:endParaRPr lang="ru-RU" dirty="0"/>
          </a:p>
          <a:p>
            <a:r>
              <a:rPr lang="ru-RU" sz="2800" dirty="0">
                <a:latin typeface="Arial" pitchFamily="34" charset="0"/>
                <a:cs typeface="Arial" pitchFamily="34" charset="0"/>
              </a:rPr>
              <a:t>Первоначально цирконий рассматривался только как материал для изготовления субструктуры ввиду своей высокой </a:t>
            </a:r>
            <a:r>
              <a:rPr lang="ru-RU" sz="2800" dirty="0" err="1">
                <a:latin typeface="Arial" pitchFamily="34" charset="0"/>
                <a:cs typeface="Arial" pitchFamily="34" charset="0"/>
              </a:rPr>
              <a:t>опаковости</a:t>
            </a:r>
            <a:r>
              <a:rPr lang="ru-RU" sz="2800" dirty="0">
                <a:latin typeface="Arial" pitchFamily="34" charset="0"/>
                <a:cs typeface="Arial" pitchFamily="34" charset="0"/>
              </a:rPr>
              <a:t>. Параметр прочности на изгиб у циркония аналогичный таковому у металлов, однако, при покрытии его более прозрачной керамикой возникает риск возникновения сколов в процессе функционирования. За последние десять лет производители все-таки добились того, что новые циркониевые материалы с адаптированными уровнями прозрачности могут быть использованы для изготовления эстетических коронок и мостов во фронтальной области. </a:t>
            </a:r>
          </a:p>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95936" y="3676248"/>
            <a:ext cx="5076056" cy="2972466"/>
          </a:xfrm>
          <a:prstGeom prst="rect">
            <a:avLst/>
          </a:prstGeom>
        </p:spPr>
      </p:pic>
    </p:spTree>
    <p:extLst>
      <p:ext uri="{BB962C8B-B14F-4D97-AF65-F5344CB8AC3E}">
        <p14:creationId xmlns:p14="http://schemas.microsoft.com/office/powerpoint/2010/main" val="29266370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260649"/>
            <a:ext cx="8229600" cy="5544615"/>
          </a:xfrm>
        </p:spPr>
        <p:txBody>
          <a:bodyPr>
            <a:noAutofit/>
          </a:bodyPr>
          <a:lstStyle/>
          <a:p>
            <a:r>
              <a:rPr lang="ru-RU" sz="2400" dirty="0">
                <a:latin typeface="Arial" pitchFamily="34" charset="0"/>
                <a:cs typeface="Arial" pitchFamily="34" charset="0"/>
              </a:rPr>
              <a:t>Циркониевые блоки для фрезерования в настоящее время имеют </a:t>
            </a:r>
            <a:r>
              <a:rPr lang="ru-RU" sz="2400" dirty="0" err="1">
                <a:latin typeface="Arial" pitchFamily="34" charset="0"/>
                <a:cs typeface="Arial" pitchFamily="34" charset="0"/>
              </a:rPr>
              <a:t>мультинабор</a:t>
            </a:r>
            <a:r>
              <a:rPr lang="ru-RU" sz="2400" dirty="0">
                <a:latin typeface="Arial" pitchFamily="34" charset="0"/>
                <a:cs typeface="Arial" pitchFamily="34" charset="0"/>
              </a:rPr>
              <a:t> оттенков, обеспечивая, таким образом, возможности для полноценного изготовления коронок более опаковых у десны и более прозрачных у режущего края. Как правило, чем материал циркония более эстетичен, тем он менее прочен, однако даже таких уровней прочности достаточно для того, чтобы мостовидные конструкции успешно функционировали во фронтальной области. Также преимуществом циркония является высокая сила его сцепления даже при использовании обычных цементов, но, в то же время, данные материалы довольно сложно фрезеровать и модифицировать при необходимости корректировки.</a:t>
            </a:r>
            <a:endParaRPr lang="ru-RU" sz="2400" dirty="0">
              <a:latin typeface="Arial" pitchFamily="34" charset="0"/>
              <a:cs typeface="Arial" pitchFamily="34" charset="0"/>
            </a:endParaRPr>
          </a:p>
        </p:txBody>
      </p:sp>
    </p:spTree>
    <p:extLst>
      <p:ext uri="{BB962C8B-B14F-4D97-AF65-F5344CB8AC3E}">
        <p14:creationId xmlns:p14="http://schemas.microsoft.com/office/powerpoint/2010/main" val="3587797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67544" y="332657"/>
            <a:ext cx="8229600" cy="3528391"/>
          </a:xfrm>
        </p:spPr>
        <p:txBody>
          <a:bodyPr>
            <a:normAutofit fontScale="92500"/>
          </a:bodyPr>
          <a:lstStyle/>
          <a:p>
            <a:r>
              <a:rPr lang="ru-RU" sz="2400" dirty="0">
                <a:latin typeface="Arial" pitchFamily="34" charset="0"/>
                <a:cs typeface="Arial" pitchFamily="34" charset="0"/>
              </a:rPr>
              <a:t>Изготовление с помощью компьютеров осуществляется двумя основными методами: методом вычитания, когда из целого блока материала удаляется все лишнее (например, фрезерованием) и методом добавления, когда объект выстраивается слой за слоем (быстрое </a:t>
            </a:r>
            <a:r>
              <a:rPr lang="ru-RU" sz="2400" dirty="0" err="1">
                <a:latin typeface="Arial" pitchFamily="34" charset="0"/>
                <a:cs typeface="Arial" pitchFamily="34" charset="0"/>
              </a:rPr>
              <a:t>прототипирование</a:t>
            </a:r>
            <a:r>
              <a:rPr lang="ru-RU" sz="2400" dirty="0">
                <a:latin typeface="Arial" pitchFamily="34" charset="0"/>
                <a:cs typeface="Arial" pitchFamily="34" charset="0"/>
              </a:rPr>
              <a:t>). Большинство современных систем основано на автоматизированном изготовлении каркасов протезов методом фрезерования и последующем ручном нанесении облицовочного материала.</a:t>
            </a:r>
            <a:endParaRPr lang="ru-RU" sz="2400" dirty="0">
              <a:latin typeface="Arial" pitchFamily="34" charset="0"/>
              <a:cs typeface="Arial" pitchFamily="34" charset="0"/>
            </a:endParaRPr>
          </a:p>
        </p:txBody>
      </p:sp>
    </p:spTree>
    <p:extLst>
      <p:ext uri="{BB962C8B-B14F-4D97-AF65-F5344CB8AC3E}">
        <p14:creationId xmlns:p14="http://schemas.microsoft.com/office/powerpoint/2010/main" val="6132068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260649"/>
            <a:ext cx="8229600" cy="3456383"/>
          </a:xfrm>
        </p:spPr>
        <p:txBody>
          <a:bodyPr>
            <a:noAutofit/>
          </a:bodyPr>
          <a:lstStyle/>
          <a:p>
            <a:r>
              <a:rPr lang="ru-RU" sz="2000" b="1" dirty="0">
                <a:latin typeface="Arial" pitchFamily="34" charset="0"/>
                <a:cs typeface="Arial" pitchFamily="34" charset="0"/>
              </a:rPr>
              <a:t>Процесс фрезеровки</a:t>
            </a:r>
            <a:endParaRPr lang="ru-RU" sz="2000" dirty="0">
              <a:latin typeface="Arial" pitchFamily="34" charset="0"/>
              <a:cs typeface="Arial" pitchFamily="34" charset="0"/>
            </a:endParaRPr>
          </a:p>
          <a:p>
            <a:r>
              <a:rPr lang="ru-RU" sz="2000" dirty="0">
                <a:latin typeface="Arial" pitchFamily="34" charset="0"/>
                <a:cs typeface="Arial" pitchFamily="34" charset="0"/>
              </a:rPr>
              <a:t>Все три категории CAD/CAM материалов (полимеры, металлы и керамики) могут быть обработаны технологией субтрактивного производства, при которой часть материала удаляется из монолитного блока или диска до тех пор, пока не будет достигнута запланированная форма будущей конструкции. Финальный вид коронки или моста достигается благодаря конечным процессам фрезерования или шлифования излишков материала, а в случае с металлами – посредством электроэрозионной обработки. Значительным преимуществом субтрактивного производства является то, что монолитные блоки и диски изготавливаются под промышленным контролем, поэтому в их качестве сомневаться не приходится.</a:t>
            </a:r>
          </a:p>
          <a:p>
            <a:endParaRPr lang="ru-RU" sz="2000" dirty="0">
              <a:latin typeface="Arial" pitchFamily="34" charset="0"/>
              <a:cs typeface="Arial" pitchFamily="34"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8024" y="4446940"/>
            <a:ext cx="3779912" cy="2381324"/>
          </a:xfrm>
          <a:prstGeom prst="rect">
            <a:avLst/>
          </a:prstGeom>
        </p:spPr>
      </p:pic>
    </p:spTree>
    <p:extLst>
      <p:ext uri="{BB962C8B-B14F-4D97-AF65-F5344CB8AC3E}">
        <p14:creationId xmlns:p14="http://schemas.microsoft.com/office/powerpoint/2010/main" val="40938149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476673"/>
            <a:ext cx="8229600" cy="4824536"/>
          </a:xfrm>
        </p:spPr>
        <p:txBody>
          <a:bodyPr>
            <a:normAutofit fontScale="77500" lnSpcReduction="20000"/>
          </a:bodyPr>
          <a:lstStyle/>
          <a:p>
            <a:r>
              <a:rPr lang="ru-RU" dirty="0">
                <a:latin typeface="Arial" pitchFamily="34" charset="0"/>
                <a:cs typeface="Arial" pitchFamily="34" charset="0"/>
              </a:rPr>
              <a:t>Кроме того, данный момент в отношении керамики помогает избежать возникновения дефектов, возникающих вследствие внутренних напряжений и усадки, спровоцированных природой процесса послойного нанесения. В случае с металлами, производство конструкций из монолитного блока исключает аспекты деформации материала в результате отливки при периодическом нагревании с последующим охлаждением. Таким образом, любой материал благодаря CAD/CAM технологиям может обеспечить получение более прочных и эстетических конструкций по сравнению с традиционными лабораторными методами изготовления вкладок, коронок или мостов. С другой стороны, существует целый спектр материалов, разработанных именно для CAD/CAM производства, которые не могут быть использованы в обычной лаборатории.</a:t>
            </a:r>
            <a:endParaRPr lang="ru-RU" dirty="0">
              <a:latin typeface="Arial" pitchFamily="34" charset="0"/>
              <a:cs typeface="Arial" pitchFamily="34" charset="0"/>
            </a:endParaRPr>
          </a:p>
        </p:txBody>
      </p:sp>
    </p:spTree>
    <p:extLst>
      <p:ext uri="{BB962C8B-B14F-4D97-AF65-F5344CB8AC3E}">
        <p14:creationId xmlns:p14="http://schemas.microsoft.com/office/powerpoint/2010/main" val="16897802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11760" y="1268760"/>
            <a:ext cx="5157710" cy="4525962"/>
          </a:xfrm>
        </p:spPr>
      </p:pic>
      <p:sp>
        <p:nvSpPr>
          <p:cNvPr id="3" name="Заголовок 2"/>
          <p:cNvSpPr>
            <a:spLocks noGrp="1"/>
          </p:cNvSpPr>
          <p:nvPr>
            <p:ph type="title"/>
          </p:nvPr>
        </p:nvSpPr>
        <p:spPr/>
        <p:txBody>
          <a:bodyPr/>
          <a:lstStyle/>
          <a:p>
            <a:r>
              <a:rPr lang="ru-RU" dirty="0">
                <a:effectLst/>
                <a:latin typeface="Arial" pitchFamily="34" charset="0"/>
                <a:cs typeface="Arial" pitchFamily="34" charset="0"/>
              </a:rPr>
              <a:t>Фрезерный станок </a:t>
            </a:r>
            <a:r>
              <a:rPr lang="en-US" dirty="0">
                <a:effectLst/>
                <a:latin typeface="Arial" pitchFamily="34" charset="0"/>
                <a:cs typeface="Arial" pitchFamily="34" charset="0"/>
              </a:rPr>
              <a:t>TS150</a:t>
            </a:r>
            <a:endParaRPr lang="ru-RU" dirty="0">
              <a:latin typeface="Arial" pitchFamily="34" charset="0"/>
              <a:cs typeface="Arial" pitchFamily="34" charset="0"/>
            </a:endParaRPr>
          </a:p>
        </p:txBody>
      </p:sp>
    </p:spTree>
    <p:extLst>
      <p:ext uri="{BB962C8B-B14F-4D97-AF65-F5344CB8AC3E}">
        <p14:creationId xmlns:p14="http://schemas.microsoft.com/office/powerpoint/2010/main" val="8136168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404664"/>
            <a:ext cx="8229600" cy="5112568"/>
          </a:xfrm>
        </p:spPr>
        <p:txBody>
          <a:bodyPr>
            <a:noAutofit/>
          </a:bodyPr>
          <a:lstStyle/>
          <a:p>
            <a:r>
              <a:rPr lang="ru-RU" sz="2400" dirty="0">
                <a:latin typeface="Arial" pitchFamily="34" charset="0"/>
                <a:cs typeface="Arial" pitchFamily="34" charset="0"/>
              </a:rPr>
              <a:t>Субтрактивный метод обработки, однако, может быть несколько неэкономичным, так как большая часть монолитного блока измельчается и стает непригодной для дальнейшего использования. Фрезерные боры, которые со временем изнашиваются, при длительном использовании также не обеспечивают достаточной точности. В случаях с керамикой, процесс фрезерования может провоцировать возникновение стрессов и трещин в структуре материала. Но, даже несмотря на такие недостатки CAD/CAM технологий, фрезерный метод изготовления конструкций является куда более точным и экономичным, чем обычный лабораторный метод изготовления реставраций.</a:t>
            </a:r>
            <a:endParaRPr lang="ru-RU" sz="2400" dirty="0">
              <a:latin typeface="Arial" pitchFamily="34" charset="0"/>
              <a:cs typeface="Arial" pitchFamily="34" charset="0"/>
            </a:endParaRPr>
          </a:p>
        </p:txBody>
      </p:sp>
    </p:spTree>
    <p:extLst>
      <p:ext uri="{BB962C8B-B14F-4D97-AF65-F5344CB8AC3E}">
        <p14:creationId xmlns:p14="http://schemas.microsoft.com/office/powerpoint/2010/main" val="14122919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3688" y="1412776"/>
            <a:ext cx="5458197" cy="4690807"/>
          </a:xfrm>
        </p:spPr>
      </p:pic>
      <p:sp>
        <p:nvSpPr>
          <p:cNvPr id="3" name="Заголовок 2"/>
          <p:cNvSpPr>
            <a:spLocks noGrp="1"/>
          </p:cNvSpPr>
          <p:nvPr>
            <p:ph type="title"/>
          </p:nvPr>
        </p:nvSpPr>
        <p:spPr/>
        <p:txBody>
          <a:bodyPr/>
          <a:lstStyle/>
          <a:p>
            <a:r>
              <a:rPr lang="en-US" dirty="0">
                <a:effectLst/>
                <a:latin typeface="Arial" pitchFamily="34" charset="0"/>
                <a:cs typeface="Arial" pitchFamily="34" charset="0"/>
              </a:rPr>
              <a:t>CEREC MC XL (</a:t>
            </a:r>
            <a:r>
              <a:rPr lang="en-US" dirty="0" err="1">
                <a:effectLst/>
                <a:latin typeface="Arial" pitchFamily="34" charset="0"/>
                <a:cs typeface="Arial" pitchFamily="34" charset="0"/>
              </a:rPr>
              <a:t>Sirona</a:t>
            </a:r>
            <a:r>
              <a:rPr lang="en-US" dirty="0">
                <a:effectLst/>
                <a:latin typeface="Arial" pitchFamily="34" charset="0"/>
                <a:cs typeface="Arial" pitchFamily="34" charset="0"/>
              </a:rPr>
              <a:t>)</a:t>
            </a:r>
            <a:endParaRPr lang="ru-RU" dirty="0">
              <a:latin typeface="Arial" pitchFamily="34" charset="0"/>
              <a:cs typeface="Arial" pitchFamily="34" charset="0"/>
            </a:endParaRPr>
          </a:p>
        </p:txBody>
      </p:sp>
    </p:spTree>
    <p:extLst>
      <p:ext uri="{BB962C8B-B14F-4D97-AF65-F5344CB8AC3E}">
        <p14:creationId xmlns:p14="http://schemas.microsoft.com/office/powerpoint/2010/main" val="19482057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67544" y="188640"/>
            <a:ext cx="8229600" cy="1584176"/>
          </a:xfrm>
        </p:spPr>
        <p:txBody>
          <a:bodyPr>
            <a:normAutofit fontScale="90000"/>
          </a:bodyPr>
          <a:lstStyle/>
          <a:p>
            <a:r>
              <a:rPr lang="ru-RU" sz="3200" dirty="0" smtClean="0">
                <a:effectLst/>
                <a:latin typeface="Arial" pitchFamily="34" charset="0"/>
                <a:cs typeface="Arial" pitchFamily="34" charset="0"/>
              </a:rPr>
              <a:t/>
            </a:r>
            <a:br>
              <a:rPr lang="ru-RU" sz="3200" dirty="0" smtClean="0">
                <a:effectLst/>
                <a:latin typeface="Arial" pitchFamily="34" charset="0"/>
                <a:cs typeface="Arial" pitchFamily="34" charset="0"/>
              </a:rPr>
            </a:br>
            <a:r>
              <a:rPr lang="ru-RU" sz="3200" dirty="0">
                <a:effectLst/>
                <a:latin typeface="Arial" pitchFamily="34" charset="0"/>
                <a:cs typeface="Arial" pitchFamily="34" charset="0"/>
              </a:rPr>
              <a:t/>
            </a:r>
            <a:br>
              <a:rPr lang="ru-RU" sz="3200" dirty="0">
                <a:effectLst/>
                <a:latin typeface="Arial" pitchFamily="34" charset="0"/>
                <a:cs typeface="Arial" pitchFamily="34" charset="0"/>
              </a:rPr>
            </a:br>
            <a:r>
              <a:rPr lang="ru-RU" sz="3200" dirty="0" smtClean="0">
                <a:effectLst/>
                <a:latin typeface="Arial" pitchFamily="34" charset="0"/>
                <a:cs typeface="Arial" pitchFamily="34" charset="0"/>
              </a:rPr>
              <a:t>Лазерный </a:t>
            </a:r>
            <a:r>
              <a:rPr lang="ru-RU" sz="3200" dirty="0">
                <a:effectLst/>
                <a:latin typeface="Arial" pitchFamily="34" charset="0"/>
                <a:cs typeface="Arial" pitchFamily="34" charset="0"/>
              </a:rPr>
              <a:t>станок </a:t>
            </a:r>
            <a:r>
              <a:rPr lang="en-US" sz="3200" dirty="0">
                <a:effectLst/>
                <a:latin typeface="Arial" pitchFamily="34" charset="0"/>
                <a:cs typeface="Arial" pitchFamily="34" charset="0"/>
              </a:rPr>
              <a:t>Dental Wings Laser Mill (DWLM)</a:t>
            </a:r>
            <a:br>
              <a:rPr lang="en-US" sz="3200" dirty="0">
                <a:effectLst/>
                <a:latin typeface="Arial" pitchFamily="34" charset="0"/>
                <a:cs typeface="Arial" pitchFamily="34" charset="0"/>
              </a:rPr>
            </a:br>
            <a:r>
              <a:rPr lang="en-US" sz="3200" dirty="0">
                <a:latin typeface="Arial" pitchFamily="34" charset="0"/>
                <a:cs typeface="Arial" pitchFamily="34" charset="0"/>
              </a:rPr>
              <a:t/>
            </a:r>
            <a:br>
              <a:rPr lang="en-US" sz="3200" dirty="0">
                <a:latin typeface="Arial" pitchFamily="34" charset="0"/>
                <a:cs typeface="Arial" pitchFamily="34" charset="0"/>
              </a:rPr>
            </a:br>
            <a:endParaRPr lang="ru-RU" sz="3200" dirty="0">
              <a:latin typeface="Arial" pitchFamily="34" charset="0"/>
              <a:cs typeface="Arial" pitchFamily="34"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1880" y="908720"/>
            <a:ext cx="4427984" cy="5479630"/>
          </a:xfrm>
          <a:prstGeom prst="rect">
            <a:avLst/>
          </a:prstGeom>
        </p:spPr>
      </p:pic>
    </p:spTree>
    <p:extLst>
      <p:ext uri="{BB962C8B-B14F-4D97-AF65-F5344CB8AC3E}">
        <p14:creationId xmlns:p14="http://schemas.microsoft.com/office/powerpoint/2010/main" val="30716212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0" y="2072481"/>
            <a:ext cx="6096000" cy="3343275"/>
          </a:xfrm>
        </p:spPr>
      </p:pic>
      <p:sp>
        <p:nvSpPr>
          <p:cNvPr id="3" name="Заголовок 2"/>
          <p:cNvSpPr>
            <a:spLocks noGrp="1"/>
          </p:cNvSpPr>
          <p:nvPr>
            <p:ph type="title"/>
          </p:nvPr>
        </p:nvSpPr>
        <p:spPr/>
        <p:txBody>
          <a:bodyPr/>
          <a:lstStyle/>
          <a:p>
            <a:r>
              <a:rPr lang="en-US" dirty="0" err="1">
                <a:effectLst/>
                <a:latin typeface="Arial" pitchFamily="34" charset="0"/>
                <a:cs typeface="Arial" pitchFamily="34" charset="0"/>
              </a:rPr>
              <a:t>PlanMill</a:t>
            </a:r>
            <a:r>
              <a:rPr lang="en-US" dirty="0">
                <a:effectLst/>
                <a:latin typeface="Arial" pitchFamily="34" charset="0"/>
                <a:cs typeface="Arial" pitchFamily="34" charset="0"/>
              </a:rPr>
              <a:t> 40 (</a:t>
            </a:r>
            <a:r>
              <a:rPr lang="en-US" dirty="0" err="1">
                <a:effectLst/>
                <a:latin typeface="Arial" pitchFamily="34" charset="0"/>
                <a:cs typeface="Arial" pitchFamily="34" charset="0"/>
              </a:rPr>
              <a:t>Planmeca</a:t>
            </a:r>
            <a:r>
              <a:rPr lang="en-US" dirty="0">
                <a:effectLst/>
                <a:latin typeface="Arial" pitchFamily="34" charset="0"/>
                <a:cs typeface="Arial" pitchFamily="34" charset="0"/>
              </a:rPr>
              <a:t>)</a:t>
            </a:r>
            <a:endParaRPr lang="ru-RU" dirty="0">
              <a:latin typeface="Arial" pitchFamily="34" charset="0"/>
              <a:cs typeface="Arial" pitchFamily="34" charset="0"/>
            </a:endParaRPr>
          </a:p>
        </p:txBody>
      </p:sp>
    </p:spTree>
    <p:extLst>
      <p:ext uri="{BB962C8B-B14F-4D97-AF65-F5344CB8AC3E}">
        <p14:creationId xmlns:p14="http://schemas.microsoft.com/office/powerpoint/2010/main" val="26500723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620689"/>
            <a:ext cx="8229600" cy="4680520"/>
          </a:xfrm>
        </p:spPr>
        <p:txBody>
          <a:bodyPr>
            <a:normAutofit/>
          </a:bodyPr>
          <a:lstStyle/>
          <a:p>
            <a:r>
              <a:rPr lang="ru-RU" sz="2400" dirty="0">
                <a:latin typeface="Arial" pitchFamily="34" charset="0"/>
                <a:cs typeface="Arial" pitchFamily="34" charset="0"/>
              </a:rPr>
              <a:t>Аддитивный метод изготовления конструкций используется преимущественно при работе с пластмассами или металлами. Данный процесс предусматривает нанесение тонких слоев (толщиной около 30 мкм) материала для воссоздания адекватного трехмерного объекта. Подобный метод производства может быть реализован посредством разных технологий: трехмерного </a:t>
            </a:r>
            <a:r>
              <a:rPr lang="ru-RU" sz="2400" dirty="0" err="1">
                <a:latin typeface="Arial" pitchFamily="34" charset="0"/>
                <a:cs typeface="Arial" pitchFamily="34" charset="0"/>
              </a:rPr>
              <a:t>принтинга</a:t>
            </a:r>
            <a:r>
              <a:rPr lang="ru-RU" sz="2400" dirty="0">
                <a:latin typeface="Arial" pitchFamily="34" charset="0"/>
                <a:cs typeface="Arial" pitchFamily="34" charset="0"/>
              </a:rPr>
              <a:t>, </a:t>
            </a:r>
            <a:r>
              <a:rPr lang="ru-RU" sz="2400" dirty="0" err="1">
                <a:latin typeface="Arial" pitchFamily="34" charset="0"/>
                <a:cs typeface="Arial" pitchFamily="34" charset="0"/>
              </a:rPr>
              <a:t>стереолитографии</a:t>
            </a:r>
            <a:r>
              <a:rPr lang="ru-RU" sz="2400" dirty="0">
                <a:latin typeface="Arial" pitchFamily="34" charset="0"/>
                <a:cs typeface="Arial" pitchFamily="34" charset="0"/>
              </a:rPr>
              <a:t> и лазерной сварки.</a:t>
            </a:r>
            <a:endParaRPr lang="ru-RU" sz="2400" dirty="0">
              <a:latin typeface="Arial" pitchFamily="34" charset="0"/>
              <a:cs typeface="Arial" pitchFamily="34" charset="0"/>
            </a:endParaRPr>
          </a:p>
        </p:txBody>
      </p:sp>
    </p:spTree>
    <p:extLst>
      <p:ext uri="{BB962C8B-B14F-4D97-AF65-F5344CB8AC3E}">
        <p14:creationId xmlns:p14="http://schemas.microsoft.com/office/powerpoint/2010/main" val="16610894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476672"/>
            <a:ext cx="8229600" cy="5530619"/>
          </a:xfrm>
        </p:spPr>
        <p:txBody>
          <a:bodyPr>
            <a:normAutofit/>
          </a:bodyPr>
          <a:lstStyle/>
          <a:p>
            <a:r>
              <a:rPr lang="ru-RU" sz="2400" dirty="0">
                <a:latin typeface="Arial" pitchFamily="34" charset="0"/>
                <a:cs typeface="Arial" pitchFamily="34" charset="0"/>
              </a:rPr>
              <a:t>Метод формирования жидкой межфазной границы (</a:t>
            </a:r>
            <a:r>
              <a:rPr lang="en-US" sz="2400" dirty="0">
                <a:latin typeface="Arial" pitchFamily="34" charset="0"/>
                <a:cs typeface="Arial" pitchFamily="34" charset="0"/>
              </a:rPr>
              <a:t>continuous liquid interface production - CLIP) </a:t>
            </a:r>
            <a:r>
              <a:rPr lang="ru-RU" sz="2400" dirty="0">
                <a:latin typeface="Arial" pitchFamily="34" charset="0"/>
                <a:cs typeface="Arial" pitchFamily="34" charset="0"/>
              </a:rPr>
              <a:t>в среде CAD/CAM технологий, обеспечивающим уникальную точность и эффективность. Конечный продукт при данной технологии производится из "бассейна жидкости" посредством воссоздания некой межфазной границы. В случаях с 3D печатью,</a:t>
            </a:r>
            <a:endParaRPr lang="ru-RU" sz="2400" dirty="0">
              <a:latin typeface="Arial" pitchFamily="34" charset="0"/>
              <a:cs typeface="Arial" pitchFamily="34" charset="0"/>
            </a:endParaRPr>
          </a:p>
        </p:txBody>
      </p:sp>
    </p:spTree>
    <p:extLst>
      <p:ext uri="{BB962C8B-B14F-4D97-AF65-F5344CB8AC3E}">
        <p14:creationId xmlns:p14="http://schemas.microsoft.com/office/powerpoint/2010/main" val="9106436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620688"/>
            <a:ext cx="8229600" cy="5386603"/>
          </a:xfrm>
        </p:spPr>
        <p:txBody>
          <a:bodyPr>
            <a:normAutofit/>
          </a:bodyPr>
          <a:lstStyle/>
          <a:p>
            <a:r>
              <a:rPr lang="ru-RU" sz="2400" dirty="0">
                <a:latin typeface="Arial" pitchFamily="34" charset="0"/>
                <a:cs typeface="Arial" pitchFamily="34" charset="0"/>
              </a:rPr>
              <a:t>С возможностью печати пластмасс разного цвета он становится все более эффективным для изготовления монолитных пластмассовых протезов. Относительно коронок и мостов, вышеупомянутые методы являются без преувеличения революционными, поскольку позволяют использовать материалы с максимально улучшенными механическими свойствами, индивидуализировать и адаптировать конструкцию, а также исключают недостаток субтрактивного метода – наличие огромного количества дорогих, но не пригодных для дальнейшего производства отходов.</a:t>
            </a:r>
            <a:endParaRPr lang="ru-RU" sz="2400" dirty="0">
              <a:latin typeface="Arial" pitchFamily="34" charset="0"/>
              <a:cs typeface="Arial" pitchFamily="34" charset="0"/>
            </a:endParaRPr>
          </a:p>
        </p:txBody>
      </p:sp>
    </p:spTree>
    <p:extLst>
      <p:ext uri="{BB962C8B-B14F-4D97-AF65-F5344CB8AC3E}">
        <p14:creationId xmlns:p14="http://schemas.microsoft.com/office/powerpoint/2010/main" val="3161154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539552" y="188641"/>
            <a:ext cx="8229600" cy="4464496"/>
          </a:xfrm>
        </p:spPr>
        <p:txBody>
          <a:bodyPr>
            <a:normAutofit/>
          </a:bodyPr>
          <a:lstStyle/>
          <a:p>
            <a:r>
              <a:rPr lang="ru-RU" sz="2400" dirty="0">
                <a:latin typeface="Arial" pitchFamily="34" charset="0"/>
                <a:cs typeface="Arial" pitchFamily="34" charset="0"/>
              </a:rPr>
              <a:t>CAD/CAM — это аббревиатура, которая расшифровывается как </a:t>
            </a:r>
            <a:r>
              <a:rPr lang="ru-RU" sz="2400" b="1" dirty="0" err="1">
                <a:latin typeface="Arial" pitchFamily="34" charset="0"/>
                <a:cs typeface="Arial" pitchFamily="34" charset="0"/>
              </a:rPr>
              <a:t>computer-aided</a:t>
            </a:r>
            <a:r>
              <a:rPr lang="ru-RU" sz="2400" b="1" dirty="0">
                <a:latin typeface="Arial" pitchFamily="34" charset="0"/>
                <a:cs typeface="Arial" pitchFamily="34" charset="0"/>
              </a:rPr>
              <a:t> </a:t>
            </a:r>
            <a:r>
              <a:rPr lang="ru-RU" sz="2400" b="1" dirty="0" err="1">
                <a:latin typeface="Arial" pitchFamily="34" charset="0"/>
                <a:cs typeface="Arial" pitchFamily="34" charset="0"/>
              </a:rPr>
              <a:t>design</a:t>
            </a:r>
            <a:r>
              <a:rPr lang="ru-RU" sz="2400" b="1" dirty="0">
                <a:latin typeface="Arial" pitchFamily="34" charset="0"/>
                <a:cs typeface="Arial" pitchFamily="34" charset="0"/>
              </a:rPr>
              <a:t>/</a:t>
            </a:r>
            <a:r>
              <a:rPr lang="ru-RU" sz="2400" b="1" dirty="0" err="1">
                <a:latin typeface="Arial" pitchFamily="34" charset="0"/>
                <a:cs typeface="Arial" pitchFamily="34" charset="0"/>
              </a:rPr>
              <a:t>drafting</a:t>
            </a:r>
            <a:r>
              <a:rPr lang="ru-RU" sz="2400" b="1" dirty="0">
                <a:latin typeface="Arial" pitchFamily="34" charset="0"/>
                <a:cs typeface="Arial" pitchFamily="34" charset="0"/>
              </a:rPr>
              <a:t> и </a:t>
            </a:r>
            <a:r>
              <a:rPr lang="ru-RU" sz="2400" b="1" dirty="0" err="1">
                <a:latin typeface="Arial" pitchFamily="34" charset="0"/>
                <a:cs typeface="Arial" pitchFamily="34" charset="0"/>
              </a:rPr>
              <a:t>computer-aided</a:t>
            </a:r>
            <a:r>
              <a:rPr lang="ru-RU" sz="2400" b="1" dirty="0">
                <a:latin typeface="Arial" pitchFamily="34" charset="0"/>
                <a:cs typeface="Arial" pitchFamily="34" charset="0"/>
              </a:rPr>
              <a:t> </a:t>
            </a:r>
            <a:r>
              <a:rPr lang="ru-RU" sz="2400" b="1" dirty="0" err="1">
                <a:latin typeface="Arial" pitchFamily="34" charset="0"/>
                <a:cs typeface="Arial" pitchFamily="34" charset="0"/>
              </a:rPr>
              <a:t>manufacturing</a:t>
            </a:r>
            <a:r>
              <a:rPr lang="ru-RU" sz="2400" dirty="0">
                <a:latin typeface="Arial" pitchFamily="34" charset="0"/>
                <a:cs typeface="Arial" pitchFamily="34" charset="0"/>
              </a:rPr>
              <a:t>, что дословно переводится как компьютерная помощь в дизайне, разработке и компьютерная помощь в производстве</a:t>
            </a:r>
            <a:endParaRPr lang="ru-RU" sz="2400" dirty="0">
              <a:latin typeface="Arial" pitchFamily="34" charset="0"/>
              <a:cs typeface="Arial" pitchFamily="34" charset="0"/>
            </a:endParaRPr>
          </a:p>
        </p:txBody>
      </p:sp>
    </p:spTree>
    <p:extLst>
      <p:ext uri="{BB962C8B-B14F-4D97-AF65-F5344CB8AC3E}">
        <p14:creationId xmlns:p14="http://schemas.microsoft.com/office/powerpoint/2010/main" val="4053754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476672"/>
            <a:ext cx="8229600" cy="5530619"/>
          </a:xfrm>
        </p:spPr>
        <p:txBody>
          <a:bodyPr>
            <a:normAutofit fontScale="92500" lnSpcReduction="20000"/>
          </a:bodyPr>
          <a:lstStyle/>
          <a:p>
            <a:r>
              <a:rPr lang="ru-RU" b="1" dirty="0">
                <a:latin typeface="Arial" pitchFamily="34" charset="0"/>
                <a:cs typeface="Arial" pitchFamily="34" charset="0"/>
              </a:rPr>
              <a:t>Заключение</a:t>
            </a:r>
            <a:endParaRPr lang="ru-RU" dirty="0">
              <a:latin typeface="Arial" pitchFamily="34" charset="0"/>
              <a:cs typeface="Arial" pitchFamily="34" charset="0"/>
            </a:endParaRPr>
          </a:p>
          <a:p>
            <a:r>
              <a:rPr lang="ru-RU" dirty="0">
                <a:latin typeface="Arial" pitchFamily="34" charset="0"/>
                <a:cs typeface="Arial" pitchFamily="34" charset="0"/>
              </a:rPr>
              <a:t>CAD/CAM материалы продолжают быстро развиваться и совершенствоваться, обеспечивая стоматологов новыми более эффективными возможностями для лечения пациентов. Поэтому врачи должны быть осведомлены о спектре доступных материалов, чтобы обеспечить индивидуализированный подход к каждой клинической ситуации. Несомненно, существующие материалы будут и впредь развиваться, инициируя возникновения новых методов CAD/CAM производства, а поэтому мониторинг динамики прогресса и совершенствования обеспечит более адаптивный поход к выбору алгоритма лечения каждого отдельного пациента</a:t>
            </a:r>
          </a:p>
          <a:p>
            <a:endParaRPr lang="ru-RU" dirty="0">
              <a:latin typeface="Arial" pitchFamily="34" charset="0"/>
              <a:cs typeface="Arial" pitchFamily="34" charset="0"/>
            </a:endParaRPr>
          </a:p>
        </p:txBody>
      </p:sp>
    </p:spTree>
    <p:extLst>
      <p:ext uri="{BB962C8B-B14F-4D97-AF65-F5344CB8AC3E}">
        <p14:creationId xmlns:p14="http://schemas.microsoft.com/office/powerpoint/2010/main" val="22390298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3688" y="620688"/>
            <a:ext cx="6042483" cy="4525962"/>
          </a:xfrm>
        </p:spPr>
      </p:pic>
    </p:spTree>
    <p:extLst>
      <p:ext uri="{BB962C8B-B14F-4D97-AF65-F5344CB8AC3E}">
        <p14:creationId xmlns:p14="http://schemas.microsoft.com/office/powerpoint/2010/main" val="3453850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79512" y="20216"/>
            <a:ext cx="8445624" cy="3336776"/>
          </a:xfrm>
        </p:spPr>
        <p:txBody>
          <a:bodyPr>
            <a:normAutofit fontScale="92500" lnSpcReduction="10000"/>
          </a:bodyPr>
          <a:lstStyle/>
          <a:p>
            <a:r>
              <a:rPr lang="ru-RU" sz="2400" dirty="0">
                <a:latin typeface="Arial" pitchFamily="34" charset="0"/>
                <a:cs typeface="Arial" pitchFamily="34" charset="0"/>
              </a:rPr>
              <a:t>Перспективность CAD/CAM-технологии в стоматологии заключается в том, что она позволяет изготовить конструкции зубных протезов в одно посещение, практически на глазах у пациента и при этом обойтись без зубного техника. Главное преимущество данной методики заключено в способе обработки материала для реставрации - так называемая холодная обработка. Холодная обработка (фрезерование) является более щадящей и позволяет сохранить заданные свойства материала неизменными.</a:t>
            </a:r>
            <a:endParaRPr lang="ru-RU" sz="2400" dirty="0">
              <a:latin typeface="Arial" pitchFamily="34" charset="0"/>
              <a:cs typeface="Arial" pitchFamily="34"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95368" y="3100184"/>
            <a:ext cx="4777713" cy="3394648"/>
          </a:xfrm>
          <a:prstGeom prst="rect">
            <a:avLst/>
          </a:prstGeom>
        </p:spPr>
      </p:pic>
    </p:spTree>
    <p:extLst>
      <p:ext uri="{BB962C8B-B14F-4D97-AF65-F5344CB8AC3E}">
        <p14:creationId xmlns:p14="http://schemas.microsoft.com/office/powerpoint/2010/main" val="2529723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07504" y="188640"/>
            <a:ext cx="8424936" cy="3281576"/>
          </a:xfrm>
        </p:spPr>
        <p:txBody>
          <a:bodyPr>
            <a:normAutofit fontScale="92500"/>
          </a:bodyPr>
          <a:lstStyle/>
          <a:p>
            <a:r>
              <a:rPr lang="ru-RU" sz="2400" dirty="0">
                <a:latin typeface="Arial" pitchFamily="34" charset="0"/>
                <a:cs typeface="Arial" pitchFamily="34" charset="0"/>
              </a:rPr>
              <a:t>Каждый из этапов CAD/CAM производства стоматологических конструкций (будь то сбор цифровых данных, их обработка адаптированным программным обеспечением или непосредственно процесс изготовления протеза или коронки) продолжает независимо развиваться и совершенствоваться, обеспечивая, таким образом, еще большую точность и эффективность ортопедических работ, изготовленных методом цифрового моделирования и фрезерования.</a:t>
            </a:r>
            <a:endParaRPr lang="ru-RU" sz="2400" dirty="0">
              <a:latin typeface="Arial" pitchFamily="34" charset="0"/>
              <a:cs typeface="Arial" pitchFamily="34"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0072" y="3140968"/>
            <a:ext cx="3542144" cy="3384376"/>
          </a:xfrm>
          <a:prstGeom prst="rect">
            <a:avLst/>
          </a:prstGeom>
        </p:spPr>
      </p:pic>
    </p:spTree>
    <p:extLst>
      <p:ext uri="{BB962C8B-B14F-4D97-AF65-F5344CB8AC3E}">
        <p14:creationId xmlns:p14="http://schemas.microsoft.com/office/powerpoint/2010/main" val="1704428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79512" y="260648"/>
            <a:ext cx="8507288" cy="3600400"/>
          </a:xfrm>
        </p:spPr>
        <p:txBody>
          <a:bodyPr>
            <a:normAutofit fontScale="85000" lnSpcReduction="20000"/>
          </a:bodyPr>
          <a:lstStyle/>
          <a:p>
            <a:pPr fontAlgn="base"/>
            <a:r>
              <a:rPr lang="ru-RU" dirty="0">
                <a:latin typeface="Arial" pitchFamily="34" charset="0"/>
                <a:cs typeface="Arial" pitchFamily="34" charset="0"/>
              </a:rPr>
              <a:t>К особым преимуществам фрезеровальных CAD/CAM систем относятся более высокая точность (краевое прилегание составляет до 20-30 мкм), возможность использования тех материалов, что недоступны традиционным технологиям, высокая производительность, компактность оборудования.</a:t>
            </a:r>
          </a:p>
          <a:p>
            <a:pPr fontAlgn="base"/>
            <a:r>
              <a:rPr lang="ru-RU" dirty="0">
                <a:latin typeface="Arial" pitchFamily="34" charset="0"/>
                <a:cs typeface="Arial" pitchFamily="34" charset="0"/>
              </a:rPr>
              <a:t>CAD\CAM системы изготовления зубных протезов уже давно перестали быть только интересными научными разработками, доказав свою практическую эффективность. Они открывают новые уникальные возможности в ортопедической стоматологии</a:t>
            </a:r>
          </a:p>
          <a:p>
            <a:endParaRPr lang="ru-RU" dirty="0">
              <a:latin typeface="Arial" pitchFamily="34" charset="0"/>
              <a:cs typeface="Arial" pitchFamily="34"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1920" y="3649568"/>
            <a:ext cx="5031738" cy="2599730"/>
          </a:xfrm>
          <a:prstGeom prst="rect">
            <a:avLst/>
          </a:prstGeom>
        </p:spPr>
      </p:pic>
    </p:spTree>
    <p:extLst>
      <p:ext uri="{BB962C8B-B14F-4D97-AF65-F5344CB8AC3E}">
        <p14:creationId xmlns:p14="http://schemas.microsoft.com/office/powerpoint/2010/main" val="1740392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260649"/>
            <a:ext cx="8229600" cy="3312367"/>
          </a:xfrm>
        </p:spPr>
        <p:txBody>
          <a:bodyPr>
            <a:noAutofit/>
          </a:bodyPr>
          <a:lstStyle/>
          <a:p>
            <a:r>
              <a:rPr lang="ru-RU" sz="2400" dirty="0">
                <a:latin typeface="Arial" pitchFamily="34" charset="0"/>
                <a:cs typeface="Arial" pitchFamily="34" charset="0"/>
              </a:rPr>
              <a:t>Стратегия фрезерования. Важной характеристикой применяемых для CAM фрезерования станков является количество степеней свободы при обработке детали. Используемые в стоматологии станки бывают 3, 4 и 5 осевыми. Чем больше степеней свободы, тем большей сложности деталь может быть изготовлена.</a:t>
            </a:r>
            <a:endParaRPr lang="ru-RU" sz="2400" b="1" dirty="0">
              <a:latin typeface="Arial" pitchFamily="34" charset="0"/>
              <a:cs typeface="Arial" pitchFamily="34"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9832" y="3140967"/>
            <a:ext cx="5673699" cy="3171691"/>
          </a:xfrm>
          <a:prstGeom prst="rect">
            <a:avLst/>
          </a:prstGeom>
        </p:spPr>
      </p:pic>
    </p:spTree>
    <p:extLst>
      <p:ext uri="{BB962C8B-B14F-4D97-AF65-F5344CB8AC3E}">
        <p14:creationId xmlns:p14="http://schemas.microsoft.com/office/powerpoint/2010/main" val="3579406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476672"/>
            <a:ext cx="8229600" cy="5530619"/>
          </a:xfrm>
        </p:spPr>
        <p:txBody>
          <a:bodyPr>
            <a:normAutofit/>
          </a:bodyPr>
          <a:lstStyle/>
          <a:p>
            <a:pPr fontAlgn="base"/>
            <a:r>
              <a:rPr lang="ru-RU" sz="2400" dirty="0">
                <a:latin typeface="Arial" pitchFamily="34" charset="0"/>
                <a:cs typeface="Arial" pitchFamily="34" charset="0"/>
              </a:rPr>
              <a:t>Для точного и эффективного фрезерования имеют значение такие характеристики, как шаг смещения заготовки и фрезы, характер удержания заготовки, количество заготовок, которое может быть обработано в автоматическом режиме.</a:t>
            </a:r>
          </a:p>
          <a:p>
            <a:pPr fontAlgn="base"/>
            <a:r>
              <a:rPr lang="ru-RU" sz="2400" dirty="0">
                <a:latin typeface="Arial" pitchFamily="34" charset="0"/>
                <a:cs typeface="Arial" pitchFamily="34" charset="0"/>
              </a:rPr>
              <a:t>Чем меньше шаг смещения, тем больше точность фрезерования. Современные станки обеспечивают шаг смещения до 0.5 мкм</a:t>
            </a:r>
          </a:p>
          <a:p>
            <a:endParaRPr lang="ru-RU" sz="2400" dirty="0">
              <a:latin typeface="Arial" pitchFamily="34" charset="0"/>
              <a:cs typeface="Arial" pitchFamily="34" charset="0"/>
            </a:endParaRPr>
          </a:p>
        </p:txBody>
      </p:sp>
    </p:spTree>
    <p:extLst>
      <p:ext uri="{BB962C8B-B14F-4D97-AF65-F5344CB8AC3E}">
        <p14:creationId xmlns:p14="http://schemas.microsoft.com/office/powerpoint/2010/main" val="4146338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332657"/>
            <a:ext cx="8229600" cy="3816424"/>
          </a:xfrm>
        </p:spPr>
        <p:txBody>
          <a:bodyPr>
            <a:normAutofit/>
          </a:bodyPr>
          <a:lstStyle/>
          <a:p>
            <a:r>
              <a:rPr lang="ru-RU" sz="2400" dirty="0">
                <a:latin typeface="Arial" pitchFamily="34" charset="0"/>
                <a:cs typeface="Arial" pitchFamily="34" charset="0"/>
              </a:rPr>
              <a:t>Заготовка для фрезерования может удерживаться разными способами. Учитывая достаточно большие размеры заготовок, уместно предположить, что одностороннее удержание заготовки предопределяет большую величину возможной погрешности фрезерования детали на стороне удаленной от точки фиксации в держателе.</a:t>
            </a:r>
            <a:endParaRPr lang="ru-RU" sz="2400" dirty="0">
              <a:latin typeface="Arial" pitchFamily="34" charset="0"/>
              <a:cs typeface="Arial" pitchFamily="34" charset="0"/>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9952" y="3068960"/>
            <a:ext cx="4104456" cy="3078342"/>
          </a:xfrm>
          <a:prstGeom prst="rect">
            <a:avLst/>
          </a:prstGeom>
        </p:spPr>
      </p:pic>
    </p:spTree>
    <p:extLst>
      <p:ext uri="{BB962C8B-B14F-4D97-AF65-F5344CB8AC3E}">
        <p14:creationId xmlns:p14="http://schemas.microsoft.com/office/powerpoint/2010/main" val="2664681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УНИСА нпвс">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МУНИСА нпвс</Template>
  <TotalTime>81</TotalTime>
  <Words>1306</Words>
  <Application>Microsoft Office PowerPoint</Application>
  <PresentationFormat>Экран (4:3)</PresentationFormat>
  <Paragraphs>36</Paragraphs>
  <Slides>31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31</vt:i4>
      </vt:variant>
    </vt:vector>
  </HeadingPairs>
  <TitlesOfParts>
    <vt:vector size="32" baseType="lpstr">
      <vt:lpstr>МУНИСА нпвс</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Фрезерный станок TS150</vt:lpstr>
      <vt:lpstr>Презентация PowerPoint</vt:lpstr>
      <vt:lpstr>CEREC MC XL (Sirona)</vt:lpstr>
      <vt:lpstr>  Лазерный станок Dental Wings Laser Mill (DWLM)  </vt:lpstr>
      <vt:lpstr>PlanMill 40 (Planmeca)</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Рахматулло</dc:creator>
  <cp:lastModifiedBy>Рахматулло</cp:lastModifiedBy>
  <cp:revision>8</cp:revision>
  <dcterms:created xsi:type="dcterms:W3CDTF">2018-06-14T15:40:45Z</dcterms:created>
  <dcterms:modified xsi:type="dcterms:W3CDTF">2018-06-14T17:01:48Z</dcterms:modified>
</cp:coreProperties>
</file>