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93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59" r:id="rId12"/>
    <p:sldId id="261" r:id="rId13"/>
    <p:sldId id="294" r:id="rId14"/>
    <p:sldId id="262" r:id="rId15"/>
    <p:sldId id="295" r:id="rId16"/>
    <p:sldId id="263" r:id="rId17"/>
    <p:sldId id="264" r:id="rId18"/>
    <p:sldId id="296" r:id="rId19"/>
    <p:sldId id="265" r:id="rId20"/>
    <p:sldId id="266" r:id="rId21"/>
    <p:sldId id="297" r:id="rId22"/>
    <p:sldId id="267" r:id="rId23"/>
    <p:sldId id="268" r:id="rId24"/>
    <p:sldId id="279" r:id="rId25"/>
    <p:sldId id="298" r:id="rId26"/>
    <p:sldId id="269" r:id="rId27"/>
    <p:sldId id="299" r:id="rId28"/>
    <p:sldId id="270" r:id="rId29"/>
    <p:sldId id="280" r:id="rId30"/>
    <p:sldId id="271" r:id="rId31"/>
    <p:sldId id="272" r:id="rId32"/>
    <p:sldId id="300" r:id="rId33"/>
    <p:sldId id="274" r:id="rId34"/>
    <p:sldId id="275" r:id="rId35"/>
    <p:sldId id="276" r:id="rId36"/>
    <p:sldId id="301" r:id="rId37"/>
    <p:sldId id="277" r:id="rId38"/>
    <p:sldId id="302" r:id="rId39"/>
    <p:sldId id="278" r:id="rId40"/>
    <p:sldId id="290" r:id="rId41"/>
    <p:sldId id="291" r:id="rId42"/>
    <p:sldId id="292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9/5/2017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9/5/2017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9/5/2017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medlib.ru/ru/book/ISBN9785970436424.html" TargetMode="External"/><Relationship Id="rId2" Type="http://schemas.openxmlformats.org/officeDocument/2006/relationships/hyperlink" Target="http://www.studmedlib.ru/ru/book/ISBN9785970436417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edcollegelib.ru/book/ISBN9785970429334.html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241300"/>
            <a:ext cx="7766936" cy="1625600"/>
          </a:xfrm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Федеральное государственное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бюджетное образовательное учреждение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высшего образования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«Красноярский государственный медицинский университет имени профессора В.Ф.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Войно-Ясенецкого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 Министерства здравоохранения и социального развития Российской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Федерации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6" y="2956920"/>
            <a:ext cx="8144933" cy="1236820"/>
          </a:xfrm>
        </p:spPr>
        <p:txBody>
          <a:bodyPr>
            <a:normAutofit fontScale="92500"/>
          </a:bodyPr>
          <a:lstStyle/>
          <a:p>
            <a:pPr marL="457200" algn="ctr">
              <a:lnSpc>
                <a:spcPct val="115000"/>
              </a:lnSpc>
            </a:pP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и химический </a:t>
            </a:r>
            <a:r>
              <a:rPr lang="ru-RU" sz="3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клетки</a:t>
            </a:r>
            <a:r>
              <a:rPr lang="ru-RU" sz="3600" b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49387" y="2263001"/>
            <a:ext cx="294702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ru-RU" sz="1600" b="1" kern="0" cap="small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Компьютерная лекция</a:t>
            </a:r>
            <a:r>
              <a:rPr lang="ru-RU" sz="3000" b="1" kern="0" cap="small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kern="0" cap="small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en-US" sz="1600" b="1" kern="0" cap="small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84500" y="4193740"/>
            <a:ext cx="6096000" cy="5878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400" b="1" kern="0" cap="small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Дисциплина «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Основы микробиологии и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иммунологии</a:t>
            </a:r>
            <a:r>
              <a:rPr lang="ru-RU" sz="1400" b="1" kern="0" cap="small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1400" b="1" kern="0" cap="small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kern="0" cap="small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Специальность: «Сестринское дело»</a:t>
            </a:r>
            <a:endParaRPr lang="ru-RU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8013700" y="5708650"/>
            <a:ext cx="39973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 преподаватель дисциплины</a:t>
            </a:r>
          </a:p>
          <a:p>
            <a:pPr algn="ctr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alt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Основы микробиологии и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иммунологии</a:t>
            </a:r>
            <a:r>
              <a:rPr lang="ru-RU" alt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alt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Донгузова Елена </a:t>
            </a:r>
            <a:r>
              <a:rPr lang="ru-RU" alt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alt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вгеньевна</a:t>
            </a:r>
            <a:endParaRPr lang="ru-RU" alt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77286" y="6077982"/>
            <a:ext cx="1757020" cy="4816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Красноярск 2017 г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39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600" y="84589"/>
            <a:ext cx="6096000" cy="213904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0340" algn="just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 патогенным для человека спирохетам относятся представители следующих родов: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Treponema - возбудители сифилиса. </a:t>
            </a:r>
          </a:p>
          <a:p>
            <a:pPr indent="180340" algn="just">
              <a:lnSpc>
                <a:spcPct val="150000"/>
              </a:lnSpc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solidFill>
                <a:prstClr val="black"/>
              </a:solidFill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://diseasespictures.com/wp-content/uploads/2012/12/Primary-Syphilis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100" y="0"/>
            <a:ext cx="4932828" cy="38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vaccineinformation.org/photos/smaliac002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930399"/>
            <a:ext cx="6007100" cy="294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625371" y="6261101"/>
            <a:ext cx="54624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Leptospira - возбудители лептоспирозов.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0500" y="4922104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Borre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ia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возбудители возвратного тифа эпидемического, эндемического.</a:t>
            </a:r>
          </a:p>
        </p:txBody>
      </p:sp>
      <p:pic>
        <p:nvPicPr>
          <p:cNvPr id="7174" name="Picture 6" descr="http://www.kuzbass-fair.ru/gde.php?cvruy=dobmube/atenolol-nikomed-instrukciya-po-primeneniyu-61843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706" y="3908322"/>
            <a:ext cx="3607594" cy="227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80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80184" y="265212"/>
            <a:ext cx="66028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40" marR="20320" indent="207010" algn="ctr">
              <a:spcAft>
                <a:spcPts val="0"/>
              </a:spcAft>
            </a:pP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Химический состав бактерий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3700" y="911543"/>
            <a:ext cx="11277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" marR="20320" indent="207010" algn="just">
              <a:spcAft>
                <a:spcPts val="0"/>
              </a:spcAft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Важнейшими элементами являются </a:t>
            </a:r>
            <a:r>
              <a:rPr lang="ru-RU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органогены:</a:t>
            </a:r>
          </a:p>
          <a:p>
            <a:pPr marL="574040" marR="20320" indent="-5715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углерод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ru-RU" sz="36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4040" marR="20320" indent="-5715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водород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ru-RU" sz="36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4040" marR="20320" indent="-5715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кислород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ru-RU" sz="36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4040" marR="20320" indent="-5715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азот </a:t>
            </a:r>
          </a:p>
          <a:p>
            <a:pPr marL="2540" marR="20320" algn="just">
              <a:spcAft>
                <a:spcPts val="0"/>
              </a:spcAft>
            </a:pP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используются 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построения сложных органических веществ: </a:t>
            </a:r>
            <a:endParaRPr lang="ru-RU" sz="36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4040" marR="20320" indent="-5715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Белков</a:t>
            </a:r>
          </a:p>
          <a:p>
            <a:pPr marL="574040" marR="20320" indent="-5715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Углеводов</a:t>
            </a:r>
          </a:p>
          <a:p>
            <a:pPr marL="574040" marR="20320" indent="-5715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Липидов </a:t>
            </a:r>
            <a:endParaRPr lang="ru-RU" sz="3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45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13055" y="112812"/>
            <a:ext cx="95549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Значение воды в жизнедеятельности клетки 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5600" y="1048772"/>
            <a:ext cx="113411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" marR="20320" indent="207010" algn="just">
              <a:spcAft>
                <a:spcPts val="0"/>
              </a:spcAft>
            </a:pP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Вода 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микробной клетке находится в </a:t>
            </a: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свободном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состоянии как самостоятельное соединение, но большая часть ее </a:t>
            </a: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связана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 различными химическими компонентами 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клетки:</a:t>
            </a:r>
          </a:p>
          <a:p>
            <a:pPr marL="574040" marR="20320" indent="-5715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белками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ru-RU" sz="36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4040" marR="20320" indent="-5715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углеводами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ru-RU" sz="36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4040" marR="20320" indent="-5715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липидами </a:t>
            </a:r>
            <a:endParaRPr lang="ru-RU" sz="3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4040" marR="20320" indent="-5715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входит 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состав клеточных структур. 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69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4000" y="496144"/>
            <a:ext cx="115062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" marR="20320" lvl="0" algn="ctr"/>
            <a:r>
              <a:rPr lang="ru-RU" sz="4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Функция воды</a:t>
            </a:r>
          </a:p>
          <a:p>
            <a:pPr marL="574040" marR="20320" lvl="0" indent="-571500" algn="just">
              <a:buFont typeface="Arial" panose="020B0604020202020204" pitchFamily="34" charset="0"/>
              <a:buChar char="•"/>
            </a:pPr>
            <a:r>
              <a:rPr lang="ru-RU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Свободная </a:t>
            </a:r>
            <a:r>
              <a:rPr lang="ru-RU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вода принимает участие в химических реакциях, протекающих в клетке.</a:t>
            </a:r>
          </a:p>
          <a:p>
            <a:pPr marL="574040" marR="20320" lvl="0" indent="-571500" algn="just">
              <a:buFont typeface="Arial" panose="020B0604020202020204" pitchFamily="34" charset="0"/>
              <a:buChar char="•"/>
            </a:pPr>
            <a:r>
              <a:rPr lang="ru-RU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Является растворителем различных химических соединений, </a:t>
            </a:r>
          </a:p>
          <a:p>
            <a:pPr marL="574040" marR="20320" lvl="0" indent="-571500" algn="just">
              <a:buFont typeface="Arial" panose="020B0604020202020204" pitchFamily="34" charset="0"/>
              <a:buChar char="•"/>
            </a:pPr>
            <a:r>
              <a:rPr lang="ru-RU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Служит дисперсной средой для коллоидов. </a:t>
            </a:r>
          </a:p>
        </p:txBody>
      </p:sp>
    </p:spTree>
    <p:extLst>
      <p:ext uri="{BB962C8B-B14F-4D97-AF65-F5344CB8AC3E}">
        <p14:creationId xmlns:p14="http://schemas.microsoft.com/office/powerpoint/2010/main" val="323072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7500" y="784543"/>
            <a:ext cx="113538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" marR="20320" indent="207010" algn="just">
              <a:spcAft>
                <a:spcPts val="0"/>
              </a:spcAft>
            </a:pP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Белки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делятся на простые белки - </a:t>
            </a: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протеины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сложные -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протеиды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32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40" marR="20320" indent="207010" algn="just">
              <a:spcAft>
                <a:spcPts val="0"/>
              </a:spcAft>
            </a:pPr>
            <a:endParaRPr lang="ru-RU" sz="32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40" marR="20320" indent="207010" algn="just">
              <a:spcAft>
                <a:spcPts val="0"/>
              </a:spcAft>
            </a:pP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Большое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значение в жизнедеятельности клетки имеют </a:t>
            </a: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нуклеопротеиды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соединение белка с нуклеиновыми кислотами (ДНК и РНК</a:t>
            </a:r>
            <a:r>
              <a:rPr lang="ru-RU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  <a:endParaRPr lang="ru-RU" sz="3200" i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40" marR="20320" indent="207010" algn="just">
              <a:spcAft>
                <a:spcPts val="0"/>
              </a:spcAft>
            </a:pPr>
            <a:endParaRPr lang="ru-RU" sz="32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40" marR="20320" algn="just">
              <a:spcAft>
                <a:spcPts val="0"/>
              </a:spcAft>
            </a:pP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микробной клетке содержатся в не значительных количествах </a:t>
            </a:r>
          </a:p>
          <a:p>
            <a:pPr marL="459740" marR="2032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липопротеиды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ru-RU" sz="32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9740" marR="2032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гликопротеиды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ru-RU" sz="32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9740" marR="2032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хромопротеиды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20891" y="138212"/>
            <a:ext cx="14863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Белки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6031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9400" y="0"/>
            <a:ext cx="117475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" marR="20320" lvl="0" indent="207010" algn="just"/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Белки распределены </a:t>
            </a:r>
            <a:endParaRPr lang="ru-RU" sz="36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9740" marR="20320" lvl="0" indent="-457200" algn="just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цитоплазме, </a:t>
            </a:r>
            <a:endParaRPr lang="ru-RU" sz="36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9740" marR="20320" lvl="0" indent="-457200" algn="just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нуклеоиде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</a:p>
          <a:p>
            <a:pPr marL="459740" marR="20320" lvl="0" indent="-457200" algn="just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входят 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состав структуры клеточной стенки. </a:t>
            </a:r>
          </a:p>
          <a:p>
            <a:pPr marL="2540" marR="20320" lvl="0" indent="207010" algn="just"/>
            <a:endParaRPr lang="ru-RU" sz="36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40" marR="20320" lvl="0" indent="207010" algn="just"/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 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белкам принадлежат ферменты, многие токсины (яды микроорганизмов). </a:t>
            </a:r>
          </a:p>
          <a:p>
            <a:pPr marL="2540" marR="20320" lvl="0" indent="207010" algn="just"/>
            <a:endParaRPr lang="ru-RU" sz="36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40" marR="20320" lvl="0" indent="207010" algn="just"/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Видовая 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специфичность микроорганизмов зависит от количественного и качественного состава белковых веществ. </a:t>
            </a:r>
            <a:endParaRPr lang="ru-RU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86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7800" y="133003"/>
            <a:ext cx="114427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" marR="20320" indent="207010" algn="just">
              <a:spcAft>
                <a:spcPts val="0"/>
              </a:spcAft>
            </a:pP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Нуклеиновые </a:t>
            </a:r>
            <a:r>
              <a:rPr lang="ru-RU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кислоты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574040" marR="20320" indent="-5715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ДНК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содержится в 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нуклеоиде 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обусловливает генетические свойства микроорганизмов. </a:t>
            </a:r>
            <a:endParaRPr lang="ru-RU" sz="36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4040" marR="20320" indent="-5715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РНК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принимает участие в биосинтезе клеточных белков, содержится в </a:t>
            </a:r>
            <a:r>
              <a:rPr lang="ru-RU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нуклеоиде</a:t>
            </a:r>
            <a:r>
              <a:rPr lang="ru-RU" sz="36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цитоплазме. </a:t>
            </a:r>
            <a:endParaRPr lang="ru-RU" sz="36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40" marR="20320" indent="207010" algn="just">
              <a:spcAft>
                <a:spcPts val="0"/>
              </a:spcAft>
            </a:pPr>
            <a:endParaRPr lang="ru-RU" sz="36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40" marR="20320" indent="207010" algn="just">
              <a:spcAft>
                <a:spcPts val="0"/>
              </a:spcAft>
            </a:pP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Общее 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количество нуклеиновых 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кислот 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колеблется от 10 до 30% сухого вещества микробной клетки и зависит от ее вида и возраста. 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6700" y="191294"/>
            <a:ext cx="115443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" marR="20320" indent="207010" algn="just">
              <a:spcAft>
                <a:spcPts val="0"/>
              </a:spcAft>
            </a:pPr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Углеводы</a:t>
            </a: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(12-18% сухого вещества) используются микробной клеткой в качестве источника энергии и </a:t>
            </a:r>
            <a:r>
              <a:rPr 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углерода</a:t>
            </a: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4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40" marR="20320" indent="207010" algn="just">
              <a:spcAft>
                <a:spcPts val="0"/>
              </a:spcAft>
            </a:pPr>
            <a:endParaRPr lang="ru-RU" sz="4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40" marR="20320" indent="207010" algn="just">
              <a:spcAft>
                <a:spcPts val="0"/>
              </a:spcAft>
            </a:pPr>
            <a:r>
              <a:rPr 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 </a:t>
            </a: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них состоят многие структурные компоненты клетки (клеточная оболочка, капсула и другие). </a:t>
            </a:r>
            <a:endParaRPr lang="ru-RU" sz="4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40" marR="20320" indent="207010" algn="just">
              <a:spcAft>
                <a:spcPts val="0"/>
              </a:spcAft>
            </a:pPr>
            <a:endParaRPr lang="ru-RU" sz="4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40" marR="20320" indent="207010" algn="just">
              <a:spcAft>
                <a:spcPts val="0"/>
              </a:spcAft>
            </a:pPr>
            <a:r>
              <a:rPr 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Углеводы </a:t>
            </a: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входят также в состав </a:t>
            </a:r>
            <a:r>
              <a:rPr lang="ru-RU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тейхоевой</a:t>
            </a: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кислоты, характерной для грамположительных бактерий. </a:t>
            </a:r>
            <a:endParaRPr lang="ru-RU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47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4000" y="141000"/>
            <a:ext cx="113919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" marR="20320" lvl="0" indent="207010" algn="just"/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Клетки микроорганизмов содержат </a:t>
            </a:r>
            <a:endParaRPr lang="ru-RU" sz="4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40" marR="20320" lvl="0" indent="207010" algn="just"/>
            <a:r>
              <a:rPr lang="ru-RU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простые</a:t>
            </a:r>
            <a:r>
              <a:rPr 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(моно- и дисахариды) </a:t>
            </a:r>
          </a:p>
          <a:p>
            <a:pPr marL="2540" marR="20320" lvl="0" indent="207010" algn="just"/>
            <a:r>
              <a:rPr lang="ru-RU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высокомолекулярные</a:t>
            </a:r>
            <a:r>
              <a:rPr 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(полисахариды) углеводы. </a:t>
            </a:r>
            <a:endParaRPr lang="ru-RU" sz="4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40" marR="20320" lvl="0" indent="207010" algn="just"/>
            <a:endParaRPr lang="ru-RU" sz="4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40" marR="20320" lvl="0" indent="207010" algn="just"/>
            <a:r>
              <a:rPr 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 </a:t>
            </a: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ряда бактерий могут быть </a:t>
            </a:r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включения</a:t>
            </a: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по химическому составу напоминающие </a:t>
            </a:r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гликоген и крахмал</a:t>
            </a: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они играют роль запасных питательных веществ в клетке.</a:t>
            </a:r>
            <a:endParaRPr lang="ru-RU" sz="4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14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300" y="400616"/>
            <a:ext cx="113919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" marR="20320" indent="207010" algn="just">
              <a:spcAft>
                <a:spcPts val="0"/>
              </a:spcAft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Липиды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(0,2-40% сухого вещества) являются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необходимыми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компонентами цитоплазматической мембраны и клеточной стенки, они участвуют в энергетическом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обмене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32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40" marR="20320" indent="207010" algn="just">
              <a:spcAft>
                <a:spcPts val="0"/>
              </a:spcAft>
            </a:pP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некоторых микробных клетках липиды выполняют роль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запасных веществ. </a:t>
            </a:r>
            <a:endParaRPr lang="ru-RU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40" marR="20320" indent="207010"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Липиды состоят в основном из </a:t>
            </a:r>
            <a:endParaRPr lang="ru-RU" sz="32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9740" marR="2032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нейтральных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жиров, </a:t>
            </a:r>
            <a:endParaRPr lang="ru-RU" sz="32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9740" marR="2032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жирных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кислот, </a:t>
            </a:r>
            <a:endParaRPr lang="ru-RU" sz="32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9740" marR="2032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фосфолипидов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40" marR="20320" indent="207010" algn="just">
              <a:spcAft>
                <a:spcPts val="0"/>
              </a:spcAft>
            </a:pP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Общее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количество их зависит от возраста и вида микроорганизма. 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66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4000" y="296470"/>
            <a:ext cx="10312400" cy="1818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План: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Деление бактерий по форме клетки</a:t>
            </a: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Строение бактериальной клетки</a:t>
            </a:r>
            <a:endParaRPr lang="ru-R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70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6700" y="515372"/>
            <a:ext cx="114427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" marR="20320" indent="207010" algn="ctr">
              <a:spcAft>
                <a:spcPts val="0"/>
              </a:spcAft>
            </a:pP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Минеральные вещества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6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40" marR="20320" indent="207010" algn="just">
              <a:spcAft>
                <a:spcPts val="0"/>
              </a:spcAft>
            </a:pPr>
            <a:r>
              <a:rPr lang="ru-RU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Фосфор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входит в состав нуклеиновых кислот, 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фосфолипидов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многих ферментов, а также АТФ (аденозин­трифосфорной кислоты), которая является 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аккумулятором 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энергии в клетке. </a:t>
            </a:r>
            <a:endParaRPr lang="ru-RU" sz="36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40" marR="20320" indent="207010" algn="just">
              <a:spcAft>
                <a:spcPts val="0"/>
              </a:spcAft>
            </a:pPr>
            <a:endParaRPr lang="ru-RU" sz="36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40" marR="20320" indent="207010" algn="just">
              <a:spcAft>
                <a:spcPts val="0"/>
              </a:spcAft>
            </a:pPr>
            <a:r>
              <a:rPr lang="ru-RU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Натрий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участвует в поддержании осмотического давления в клетке. </a:t>
            </a:r>
            <a:endParaRPr lang="ru-RU" sz="36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40" marR="20320" indent="207010" algn="just">
              <a:spcAft>
                <a:spcPts val="0"/>
              </a:spcAft>
            </a:pPr>
            <a:endParaRPr lang="ru-RU" sz="36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40" marR="20320" indent="207010" algn="just">
              <a:spcAft>
                <a:spcPts val="0"/>
              </a:spcAft>
            </a:pPr>
            <a:r>
              <a:rPr lang="ru-RU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Железо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содержится в дыхательных ферментах. </a:t>
            </a:r>
            <a:endParaRPr lang="ru-RU" sz="36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14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4000" y="162967"/>
            <a:ext cx="116840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" marR="20320" lvl="0" indent="207010" algn="just"/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Магний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входит в состав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рибонуклеата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магния, который локализован на поверхности грамположительных бактерий. </a:t>
            </a: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48260" lvl="0" indent="207010" algn="just"/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развития микроорганизмов необходимы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микроэлементы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содержащиеся в клетке в очень малых количествах. </a:t>
            </a:r>
            <a:endParaRPr lang="ru-RU" sz="32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48260" lvl="0" indent="207010" algn="just"/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ним относят </a:t>
            </a:r>
            <a:endParaRPr lang="ru-RU" sz="32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48260" lvl="0" indent="-457200" algn="just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Кобальт, </a:t>
            </a:r>
          </a:p>
          <a:p>
            <a:pPr marL="457200" marR="48260" lvl="0" indent="-457200" algn="just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Марганец, </a:t>
            </a:r>
          </a:p>
          <a:p>
            <a:pPr marL="457200" marR="48260" lvl="0" indent="-457200" algn="just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Медь, </a:t>
            </a:r>
          </a:p>
          <a:p>
            <a:pPr marL="457200" marR="48260" lvl="0" indent="-457200" algn="just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Хром, </a:t>
            </a:r>
          </a:p>
          <a:p>
            <a:pPr marL="457200" marR="48260" lvl="0" indent="-457200" algn="just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Цинк, </a:t>
            </a:r>
          </a:p>
          <a:p>
            <a:pPr marL="457200" marR="48260" lvl="0" indent="-457200" algn="just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Молибден.</a:t>
            </a:r>
          </a:p>
          <a:p>
            <a:pPr marR="48260" lvl="0" indent="207010" algn="just"/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Микроэлементы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участвуют в синтезе некоторых ферментов и активируют их. </a:t>
            </a: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13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25422" y="0"/>
            <a:ext cx="5725157" cy="660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80340" algn="ctr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Строение бактериальной клетки</a:t>
            </a:r>
            <a:endParaRPr lang="ru-RU" sz="3200" dirty="0">
              <a:effectLst/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567283"/>
            <a:ext cx="655320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ctr"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Обязательными органоидами являются: </a:t>
            </a:r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нуклеоид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цитоплазма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32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цитоплазматическая 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мембрана.</a:t>
            </a:r>
            <a:endParaRPr lang="ru-RU" sz="3200" b="1" dirty="0"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ctr"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Необязательными (второстепенными) структурными элементами являются: </a:t>
            </a:r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включения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32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псула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8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споры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8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пили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8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жгутики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effectLst/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://old.tdmu.edu.ua/www/tables/014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324" y="882303"/>
            <a:ext cx="5553101" cy="4524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48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9100" y="285403"/>
            <a:ext cx="5105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центре бактериальной клетки находится 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нуклеоид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представленное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чаще всего одной хромосомой кольцевидной формы. 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uchebilka.ru/pars_docs/refs/68/67393/67393_html_13743a9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900" y="285404"/>
            <a:ext cx="6273799" cy="374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9099" y="4117370"/>
            <a:ext cx="116585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Состоит из двухцепочечной нити ДНК. </a:t>
            </a:r>
            <a:endParaRPr lang="ru-RU" sz="36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Нуклеоид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отделен от цитоплазмы ядерной мембраной.</a:t>
            </a:r>
            <a:endParaRPr lang="ru-RU" sz="4000" dirty="0">
              <a:solidFill>
                <a:prstClr val="black"/>
              </a:solidFill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07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biofile.ru/pic/sj-02-7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647" y="830262"/>
            <a:ext cx="3632752" cy="499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3999" y="346755"/>
            <a:ext cx="797560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Цитоплазма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сложная коллоидная система, содержащая 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различные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включения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метаболического 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происхождения:</a:t>
            </a:r>
          </a:p>
          <a:p>
            <a:pPr lvl="0" indent="180340" algn="just">
              <a:buFont typeface="Arial" pitchFamily="34" charset="0"/>
              <a:buChar char="•"/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зерна </a:t>
            </a:r>
            <a:r>
              <a:rPr lang="ru-RU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волютина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36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180340" algn="just">
              <a:buFont typeface="Arial" pitchFamily="34" charset="0"/>
              <a:buChar char="•"/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гликогена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36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180340" algn="just">
              <a:buFont typeface="Arial" pitchFamily="34" charset="0"/>
              <a:buChar char="•"/>
            </a:pPr>
            <a:r>
              <a:rPr lang="ru-RU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гранулезы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lvl="0" algn="just"/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рибосомы </a:t>
            </a:r>
          </a:p>
          <a:p>
            <a:pPr lvl="0" algn="just"/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белоксинтезирующей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системы, </a:t>
            </a:r>
            <a:endParaRPr lang="ru-RU" sz="36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плазмиды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вненуклеоидное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ДНК), </a:t>
            </a:r>
            <a:endParaRPr lang="ru-RU" sz="36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64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099" y="221238"/>
            <a:ext cx="820054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340" algn="just">
              <a:buFont typeface="Arial" pitchFamily="34" charset="0"/>
              <a:buChar char="•"/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Мезосомы (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образуются в результате инвагинации цитоплазматической мембраны в цитоплазму, </a:t>
            </a:r>
            <a:endParaRPr lang="ru-RU" sz="36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Функции: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участвуют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энергетическом обмене, спорообразовании, </a:t>
            </a:r>
            <a:endParaRPr lang="ru-RU" sz="36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формировании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межклеточной перегородки при делении).</a:t>
            </a:r>
            <a:endParaRPr lang="ru-RU" sz="3600" dirty="0">
              <a:solidFill>
                <a:prstClr val="black"/>
              </a:solidFill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6" descr="http://biofile.ru/pic/sj-02-7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647" y="830262"/>
            <a:ext cx="3632752" cy="499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94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7800" y="254338"/>
            <a:ext cx="665155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ctr">
              <a:spcAft>
                <a:spcPts val="0"/>
              </a:spcAft>
            </a:pPr>
            <a:r>
              <a:rPr lang="ru-RU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Цитоплазматическая 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мембрана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spcAft>
                <a:spcPts val="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ограничивает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наружной стороны цитоплазму, имеет трехслойное строение и выполняет ряд важнейших 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функций: </a:t>
            </a:r>
          </a:p>
          <a:p>
            <a:pPr indent="180340" algn="ctr">
              <a:spcAft>
                <a:spcPts val="0"/>
              </a:spcAft>
              <a:buFont typeface="Arial" pitchFamily="34" charset="0"/>
              <a:buChar char="•"/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барьерную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(создает и поддерживает осмотическое давление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3074" name="Picture 2" descr="http://cellstructure.pbworks.com/f/cytoplasm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900" y="89238"/>
            <a:ext cx="4311650" cy="37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mypresentation.ru/documents/82d9637b291287c5b9587e5da241cf0b/img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17" b="23327"/>
          <a:stretch/>
        </p:blipFill>
        <p:spPr bwMode="auto">
          <a:xfrm>
            <a:off x="6829350" y="2998596"/>
            <a:ext cx="5362649" cy="340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25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3199" y="0"/>
            <a:ext cx="662615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340" algn="just">
              <a:buFont typeface="Arial" pitchFamily="34" charset="0"/>
              <a:buChar char="•"/>
            </a:pP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энергетическую (содержит многие ферментные 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системы: </a:t>
            </a:r>
          </a:p>
          <a:p>
            <a:pPr lvl="0" indent="180340" algn="just">
              <a:buFont typeface="Arial" pitchFamily="34" charset="0"/>
              <a:buChar char="•"/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дыхательные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36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180340" algn="just">
              <a:buFont typeface="Arial" pitchFamily="34" charset="0"/>
              <a:buChar char="•"/>
            </a:pPr>
            <a:r>
              <a:rPr lang="ru-RU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окислительно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-восстановительные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осуществляет перенос электронов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 algn="just"/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180340" algn="just">
              <a:buFont typeface="Arial" pitchFamily="34" charset="0"/>
              <a:buChar char="•"/>
            </a:pP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транспортную (перенос различных веществ в клетку и из клетки).</a:t>
            </a:r>
            <a:endParaRPr lang="ru-RU" sz="2800" dirty="0">
              <a:solidFill>
                <a:prstClr val="black"/>
              </a:solidFill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4" descr="http://mypresentation.ru/documents/82d9637b291287c5b9587e5da241cf0b/img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17" b="23327"/>
          <a:stretch/>
        </p:blipFill>
        <p:spPr bwMode="auto">
          <a:xfrm>
            <a:off x="6829351" y="0"/>
            <a:ext cx="5362649" cy="420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42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900" y="124411"/>
            <a:ext cx="559835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Клеточная стенка </a:t>
            </a:r>
            <a:endParaRPr lang="en-US" sz="3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spcAft>
                <a:spcPts val="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составе - два основных слоя, из которых наружный - более 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пластичный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внутренний - 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ригидный</a:t>
            </a: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indent="180340" algn="just"/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Функции: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обеспечивает механическую защиту и постоянную форму 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клеток</a:t>
            </a: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http://player.myshared.ru/543848/data/images/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257" y="124411"/>
            <a:ext cx="6123743" cy="3164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5899" y="4406900"/>
            <a:ext cx="115189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340" algn="just"/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Основное химическое соединение клеточной стенки, которое специфично только для бактерий - </a:t>
            </a: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пептидогликан (</a:t>
            </a:r>
            <a:r>
              <a:rPr lang="ru-RU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муреиновые</a:t>
            </a: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кислоты). </a:t>
            </a:r>
          </a:p>
        </p:txBody>
      </p:sp>
    </p:spTree>
    <p:extLst>
      <p:ext uri="{BB962C8B-B14F-4D97-AF65-F5344CB8AC3E}">
        <p14:creationId xmlns:p14="http://schemas.microsoft.com/office/powerpoint/2010/main" val="936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1450" y="3065244"/>
            <a:ext cx="1186815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340" algn="just"/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Стенка грамположительных бактерий после окраски по </a:t>
            </a:r>
            <a:r>
              <a:rPr lang="ru-RU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Граму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сохраняет комплекс йода с </a:t>
            </a:r>
            <a:r>
              <a:rPr lang="ru-RU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генциановым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фиолетовым (окрашены в сине-фиолетовый цвет), грамотрицательные бактерии теряют этот комплекс и соответствующий цвет после обработки спиртом и окрашены в розовый цвет за счет </a:t>
            </a:r>
            <a:r>
              <a:rPr lang="ru-RU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докрашивания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фуксином.</a:t>
            </a:r>
            <a:endParaRPr lang="ru-RU" sz="4000" dirty="0">
              <a:solidFill>
                <a:prstClr val="black"/>
              </a:solidFill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2400" y="325656"/>
            <a:ext cx="6908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340" algn="ctr"/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соответствии с ним выделяют две большие </a:t>
            </a:r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группы:</a:t>
            </a:r>
          </a:p>
          <a:p>
            <a:pPr marL="571500" lvl="0" indent="-571500" algn="ctr">
              <a:buFont typeface="Arial" panose="020B0604020202020204" pitchFamily="34" charset="0"/>
              <a:buChar char="•"/>
            </a:pPr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грамположительные </a:t>
            </a: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грам</a:t>
            </a:r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+)</a:t>
            </a:r>
          </a:p>
          <a:p>
            <a:pPr marL="571500" lvl="0" indent="-571500" algn="ctr">
              <a:buFont typeface="Arial" panose="020B0604020202020204" pitchFamily="34" charset="0"/>
              <a:buChar char="•"/>
            </a:pPr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грамотрицательные </a:t>
            </a: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грам</a:t>
            </a: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-) бактерии. </a:t>
            </a:r>
          </a:p>
        </p:txBody>
      </p:sp>
      <p:pic>
        <p:nvPicPr>
          <p:cNvPr id="6146" name="Picture 2" descr="http://medicine-live.ru/atlas/micro/samples/m15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200" y="0"/>
            <a:ext cx="5069442" cy="3065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84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4180" y="294640"/>
            <a:ext cx="1117715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Деление 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бактерий по форме клетки</a:t>
            </a: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Бактерии -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это одноклеточные организмы, лишенные хлорофилла. 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Средние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размеры бактериальной клетки 2-6 мкм. 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Размеры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форма клеток бактерий, присущие микроорганизмам определённого вида, которые могут изменятся под влиянием разных факторов.</a:t>
            </a:r>
            <a:endParaRPr lang="ru-R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13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900" y="209203"/>
            <a:ext cx="70231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ctr">
              <a:spcAft>
                <a:spcPts val="0"/>
              </a:spcAft>
            </a:pP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Особенности клеточной стенки грамположительных бактерий</a:t>
            </a:r>
            <a:endParaRPr lang="ru-RU" sz="3600" dirty="0"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Мощная, толстая, несложно организованная клеточная стенка, в составе которой преобладают пептидогликан и </a:t>
            </a:r>
            <a:r>
              <a:rPr lang="ru-RU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тейхоевые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кислоты, нет </a:t>
            </a:r>
            <a:r>
              <a:rPr lang="ru-RU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липополисахаридов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(ЛПС), часто нет диаминопимелиновой кислоты.</a:t>
            </a:r>
            <a:endParaRPr lang="ru-RU" sz="3600" dirty="0">
              <a:effectLst/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://shkolnie.ru/pars_docs/refs/38/37124/37124_html_5cd9431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460" y="325656"/>
            <a:ext cx="4701109" cy="514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99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7800" y="939359"/>
            <a:ext cx="6654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spcAft>
                <a:spcPts val="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Клеточная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стенка значительно тоньше, 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содержит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ЛПС, липопротеины, фосфолипиды, диаминопимелиновую кислоту. 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spcAft>
                <a:spcPts val="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Имеется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внешняя мембрана, поэтому клеточная стенка трехслойная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://ok-t.ru/img/baza5/Kurs-lekcij-po-mikrobiologii-1383118464.files/image00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29"/>
          <a:stretch/>
        </p:blipFill>
        <p:spPr bwMode="auto">
          <a:xfrm>
            <a:off x="6832600" y="482601"/>
            <a:ext cx="522211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36800" y="66830"/>
            <a:ext cx="73533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340"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Особенности клеточной стенки грамотрицательных бактерий</a:t>
            </a:r>
            <a:endParaRPr lang="ru-RU" sz="2400" dirty="0">
              <a:solidFill>
                <a:prstClr val="black"/>
              </a:solidFill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06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26474"/>
            <a:ext cx="66548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340" algn="just"/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обработке грамположительных бактерий ферментами, разрушающими </a:t>
            </a:r>
            <a:r>
              <a:rPr lang="ru-RU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пептидогликан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возникают полностью лишенные клеточной стенки структуры - 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протопласты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2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180340" algn="just"/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180340" algn="just"/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Обработка грамотрицательных бактерий лизоцимом разрушает только слой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пептидогликана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не разрушая полностью внешней мембраны; такие структуры называют </a:t>
            </a:r>
            <a:r>
              <a:rPr lang="ru-RU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сферопластами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200" dirty="0">
              <a:solidFill>
                <a:prstClr val="black"/>
              </a:solidFill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://ok-t.ru/img/baza5/Kurs-lekcij-po-mikrobiologii-1383118464.files/image00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29"/>
          <a:stretch/>
        </p:blipFill>
        <p:spPr bwMode="auto">
          <a:xfrm>
            <a:off x="6832600" y="482601"/>
            <a:ext cx="522211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2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9400" y="898595"/>
            <a:ext cx="761418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spcAft>
                <a:spcPts val="0"/>
              </a:spcAft>
            </a:pP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Капсула 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или слизистый слой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составляет оболочку ряда бактерий. </a:t>
            </a:r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ctr">
              <a:spcAft>
                <a:spcPts val="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Выделяют:</a:t>
            </a: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микрокапсулу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выявляемую при электронной микроскопии в виде слоя </a:t>
            </a:r>
            <a:r>
              <a:rPr lang="ru-RU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микрофибрилл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макрокапсулу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обнаруживаемую при световой микроскопии. </a:t>
            </a:r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9400" y="202168"/>
            <a:ext cx="108077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340"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поверхностным структурам бактерий (необязательным), относятся капсула, жгутики, микроворсинки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prstClr val="black"/>
              </a:solidFill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http://tolk.in.ua/photos/biologicheskaya_entsiklopediya/stroenie_i_himicheskiy_sostav_bakterialnoy_kletki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586" y="1033165"/>
            <a:ext cx="4177764" cy="314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0500" y="4795897"/>
            <a:ext cx="11785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340" algn="ctr"/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Капсула является защитной структурой (прежде всего от высыхания) </a:t>
            </a:r>
          </a:p>
          <a:p>
            <a:pPr lvl="0" indent="180340" algn="ctr"/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Капсула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чаще состоит из полисахаридов, реже - из полипептидов.</a:t>
            </a:r>
            <a:endParaRPr lang="ru-RU" sz="3600" dirty="0">
              <a:solidFill>
                <a:prstClr val="black"/>
              </a:solidFill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25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-45136"/>
            <a:ext cx="6604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ctr"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Жгутики.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spcAft>
                <a:spcPts val="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расположению и количеству жгутиков выделяют ряд форм бактерий:</a:t>
            </a:r>
            <a:endParaRPr lang="ru-RU" sz="3200" dirty="0"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Монотрихи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имеют один полярный жгутик.</a:t>
            </a:r>
            <a:endParaRPr lang="ru-RU" sz="3200" dirty="0"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ru-RU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Лофотрихи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имеют полярно расположенный пучок жгутиков.</a:t>
            </a:r>
            <a:endParaRPr lang="ru-RU" sz="3200" dirty="0"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Амфитрихи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имеют жгутики по диаметрально противоположным полюсам.</a:t>
            </a:r>
            <a:endParaRPr lang="ru-RU" sz="3200" dirty="0"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Перитрихи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имеют жгутики по всему периметру бактериальной клетки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http://static.diffen.com/uploadz/d/da/Flagella-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671" y="160337"/>
            <a:ext cx="4936803" cy="497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01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900" y="152738"/>
            <a:ext cx="6477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spcAft>
                <a:spcPts val="0"/>
              </a:spcAft>
            </a:pP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Фимбрии или реснички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короткие нити, в большом количестве окружающую бактериальную клетку, с помощью которых бактерии прикрепляются к субстратам (например, к поверхности слизистых оболочек). 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ctr">
              <a:spcAft>
                <a:spcPts val="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Таким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образом, фимбрии 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являются факторами адгезии и колонизации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https://im3-tub-ru.yandex.net/i?id=2e55f35f0c6e181ffeeaed7a4a47198f&amp;n=33&amp;h=1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432012"/>
            <a:ext cx="5191125" cy="519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09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zbio.net/pictures/conjug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93836"/>
            <a:ext cx="3352800" cy="519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94100" y="93836"/>
            <a:ext cx="83947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340" algn="ctr"/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4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-пили (фактор фертильности)</a:t>
            </a:r>
            <a:r>
              <a:rPr lang="ru-RU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аппарат конъюгации бактерий, встречаются в небольшом количестве в виде тонких белковых ворсинок.</a:t>
            </a:r>
            <a:endParaRPr lang="ru-RU" sz="4800" dirty="0">
              <a:solidFill>
                <a:prstClr val="black"/>
              </a:solidFill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92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300" y="184057"/>
            <a:ext cx="588327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ctr">
              <a:spcAft>
                <a:spcPts val="0"/>
              </a:spcAft>
            </a:pPr>
            <a:r>
              <a:rPr lang="ru-RU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Эндоспоры </a:t>
            </a:r>
            <a:endParaRPr lang="ru-RU" sz="4000" dirty="0"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spcAft>
                <a:spcPts val="0"/>
              </a:spcAft>
            </a:pP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Спорообразование - способ сохранения определенных видов бактерий в неблагоприятных условиях среды. </a:t>
            </a:r>
            <a:endParaRPr lang="ru-RU" sz="4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http://otvet.imgsmail.ru/download/01edd1a26fd0b18eece9107d06f5c0e6_i-204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0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2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4000" y="224641"/>
            <a:ext cx="11785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340" algn="just"/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Эндоспоры образуются в цитоплазме, </a:t>
            </a:r>
            <a:endParaRPr lang="ru-RU" sz="36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180340" algn="just"/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представляют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собой 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клетки: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низкой метаболической активностью 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высокой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устойчивостью (резистентностью) к высушиванию, </a:t>
            </a:r>
            <a:endParaRPr lang="ru-RU" sz="36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еагирующие на действие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химических факторов, </a:t>
            </a:r>
            <a:endParaRPr lang="ru-RU" sz="36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высокую температуру</a:t>
            </a:r>
            <a:endParaRPr lang="ru-RU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других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неблагоприятных факторов окружающей среды. </a:t>
            </a:r>
          </a:p>
        </p:txBody>
      </p:sp>
    </p:spTree>
    <p:extLst>
      <p:ext uri="{BB962C8B-B14F-4D97-AF65-F5344CB8AC3E}">
        <p14:creationId xmlns:p14="http://schemas.microsoft.com/office/powerpoint/2010/main" val="296078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4500" y="361603"/>
            <a:ext cx="1084580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Контрольные вопросы:</a:t>
            </a:r>
            <a:endParaRPr lang="ru-RU" sz="2800" dirty="0"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Какие органоиды относятся к обязательным в бактериальной клетке?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Какие органоиды относятся к необязательным в бактериальной клетке?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чем заключаются отличия между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грам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и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грам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бактериями?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Перечислите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грам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бактерии.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Перечислите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грам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бактерии.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Какова функция спор у бактерий?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33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7000" y="270555"/>
            <a:ext cx="11226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размеры микроорганизмов весьма разнообразны.</a:t>
            </a:r>
            <a:endParaRPr lang="ru-RU" sz="3200" dirty="0">
              <a:solidFill>
                <a:prstClr val="black"/>
              </a:solidFill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50000"/>
              </a:lnSpc>
            </a:pPr>
            <a:r>
              <a:rPr lang="ru-RU" sz="3200" u="sng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форме выделяют следующие основные группы микроорганизмов:</a:t>
            </a:r>
            <a:endParaRPr lang="ru-RU" sz="3200" dirty="0">
              <a:solidFill>
                <a:prstClr val="black"/>
              </a:solidFill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50000"/>
              </a:lnSpc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Шаровидные или кокки</a:t>
            </a:r>
            <a:endParaRPr lang="ru-RU" sz="3200" dirty="0">
              <a:solidFill>
                <a:prstClr val="black"/>
              </a:solidFill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50000"/>
              </a:lnSpc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Палочковидные</a:t>
            </a:r>
            <a:endParaRPr lang="ru-RU" sz="3200" dirty="0">
              <a:solidFill>
                <a:prstClr val="black"/>
              </a:solidFill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50000"/>
              </a:lnSpc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Извитые</a:t>
            </a:r>
            <a:endParaRPr lang="ru-RU" sz="3200" dirty="0">
              <a:solidFill>
                <a:prstClr val="black"/>
              </a:solidFill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www.novayagazeta-ug.ru/system/files/news/01-2015/paloch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2892582"/>
            <a:ext cx="5676900" cy="396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player.myshared.ru/815027/data/images/img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275" y="4695824"/>
            <a:ext cx="2162175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28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500" y="148422"/>
            <a:ext cx="11684000" cy="53313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Рекомендуемая литература</a:t>
            </a:r>
            <a:endParaRPr lang="ru-RU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Учебно-методическое и информационное обеспечение учебной дисциплины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Основная литература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Основы микробиологии и иммунологии : учебник / ред. В. В. Зверев, Е. В. Буданова. - 8-е изд., стер. - М. : Академия, 2014. - 281 с.</a:t>
            </a:r>
          </a:p>
          <a:p>
            <a:pPr marL="457200" algn="just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44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1645900" cy="6188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/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Дополнительная литература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SzPts val="1200"/>
              <a:buFont typeface="+mj-lt"/>
              <a:buAutoNum type="arabicPeriod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Медицинская микробиология, вирусология и иммунология [Электронный ресурс] : учебник : в 2 т. / ред. В. В. Зверев, М. Н. Бойченко. - М. : ГЭОТАР-Медиа, 2016. - Т. 1. - 448 с. Режим доступа: </a:t>
            </a:r>
            <a:r>
              <a:rPr lang="ru-RU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http://www.studmedlib.ru/ru/book/ISBN9785970436417.html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SzPts val="1200"/>
              <a:buFont typeface="+mj-lt"/>
              <a:buAutoNum type="arabicPeriod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Медицинская микробиология, вирусология и иммунология [Электронный ресурс] : учебник : в 2 т. / ред. В. В. Зверев, М. Н. Бойченко. - М. : ГЭОТАР-Медиа, 2016. - Т. 2. - 480 с. Режим доступа: </a:t>
            </a:r>
            <a:r>
              <a:rPr lang="ru-RU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http://www.studmedlib.ru/ru/book/ISBN9785970436424.html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SzPts val="1200"/>
              <a:buFont typeface="+mj-lt"/>
              <a:buAutoNum type="arabicPeriod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Черкес, Ф. К. Микробиология : учебник / Ф. К. Черкес, Л. Б. Богоявленская, Н. А. Бельская ; ред. Ф. К. Черкес. - Стер. изд. - М. : Альянс, 2014. - 512 с.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SzPts val="1200"/>
              <a:buFont typeface="+mj-lt"/>
              <a:buAutoNum type="arabicPeriod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Основы микробиологии и иммунологии [Электронный ресурс] : учеб. для мед. училищ и колледжей / ред. В. В. Зверев, М. Н. Бойченко. - М. : ГЭОТАР-Медиа, 2014. - 368 с. Режим доступа: </a:t>
            </a:r>
            <a:r>
              <a:rPr lang="ru-RU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http://www.medcollegelib.ru/book/ISBN9785970429334.html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79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8300" y="221152"/>
            <a:ext cx="8585200" cy="4586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Электронные ресурсы: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ЭБС КрасГМУ «Colibris»;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ЭБС Консультант студента ВУЗ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ЭБС Консультант студента Колледж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ЭМБ Консультант врача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ЭБС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Айбукс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ЭБС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Букап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ЭБС Лань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ЭБС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Юрайт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СПС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КонсультантПлюс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НЭБ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eLibrary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10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9700" y="199241"/>
            <a:ext cx="113665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u="sng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Кокковидные бактерии (кокки)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характеру взаиморасположения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после деления подразделяются на ряд вариантов:</a:t>
            </a:r>
            <a:endParaRPr lang="ru-RU" sz="3200" dirty="0">
              <a:solidFill>
                <a:prstClr val="black"/>
              </a:solidFill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FontTx/>
              <a:buAutoNum type="arabicPeriod"/>
            </a:pP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Микрококки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2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Диплококки.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Стрептококки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>
              <a:solidFill>
                <a:prstClr val="black"/>
              </a:solidFill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ds03.infourok.ru/uploads/ex/0c87/0000200e-0925bcd3/img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7" t="15001" r="55833" b="44074"/>
          <a:stretch/>
        </p:blipFill>
        <p:spPr bwMode="auto">
          <a:xfrm>
            <a:off x="139700" y="0"/>
            <a:ext cx="11924953" cy="680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fs1.ppt4web.ru/images/2966/58593/640/img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8" t="5087" r="16927" b="11580"/>
          <a:stretch/>
        </p:blipFill>
        <p:spPr bwMode="auto">
          <a:xfrm>
            <a:off x="393700" y="-20232"/>
            <a:ext cx="11112500" cy="687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fs1.ppt4web.ru/images/2966/58593/640/img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" t="23497" r="8929" b="15392"/>
          <a:stretch/>
        </p:blipFill>
        <p:spPr bwMode="auto">
          <a:xfrm>
            <a:off x="105113" y="54176"/>
            <a:ext cx="12055452" cy="656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95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decel="100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600" y="239490"/>
            <a:ext cx="406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50000"/>
              </a:lnSpc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Тетракокки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50000"/>
              </a:lnSpc>
            </a:pP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50000"/>
              </a:lnSpc>
            </a:pP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50000"/>
              </a:lnSpc>
            </a:pP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50000"/>
              </a:lnSpc>
            </a:pP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50000"/>
              </a:lnSpc>
            </a:pP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50000"/>
              </a:lnSpc>
            </a:pP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50000"/>
              </a:lnSpc>
            </a:pP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intranet.tdmu.edu.ua/data/kafedra/internal/micbio/classes_stud/ru/med/lik/ptn/%D0%BC%D0%B8%D0%BA%D1%80%D0%BE%D0%B1%D0%B8%D0%BE%D0%BB%D0%BE%D0%B3%D0%B8%D1%8F,%20%D0%B2%D0%B8%D1%80%D1%83%D1%81%D0%BE%D0%BB%D0%BE%D0%B3%D0%B8%D1%8F%20%D0%B8%20%D0%B8%D0%BC%D0%BC%D1%83%D0%BD%D0%BE%D0%BB%D0%BE%D0%B3%D0%B8%D1%8F/2/01%20%D0%9E%D1%80%D0%B3%D0%B0%D0%BD%D0%B8%D0%B7%D0%B0%D1%86%D0%B8%D1%8F%20%20%D0%B1%D0%B0%D0%BA%D1%82%D0%B5%D1%80%D0%B8%D0%BE%D0%BB%D0%BE%D0%B3%D0%B8%D1%87%D0%B5%D1%81%D0%BA%D0%BE%D0%B9%20%20%D0%BB%D0%B0%D0%B1%D0%BE%D1%80%D0%B0%D1%82%D0%BE%D1%80%D0%B8%D0%B8.files/image0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818897"/>
            <a:ext cx="33909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76700" y="296118"/>
            <a:ext cx="7848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50000"/>
              </a:lnSpc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Сарцины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50000"/>
              </a:lnSpc>
            </a:pP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50000"/>
              </a:lnSpc>
            </a:pP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50000"/>
              </a:lnSpc>
            </a:pP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50000"/>
              </a:lnSpc>
            </a:pP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50000"/>
              </a:lnSpc>
            </a:pP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50000"/>
              </a:lnSpc>
            </a:pP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50000"/>
              </a:lnSpc>
            </a:pP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50000"/>
              </a:lnSpc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6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Стафилококки     </a:t>
            </a:r>
            <a:endParaRPr lang="ru-RU" sz="2800" dirty="0">
              <a:solidFill>
                <a:prstClr val="black"/>
              </a:solidFill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2" name="Picture 6" descr="http://classconnection.s3.amazonaws.com/325/flashcards/3951325/jpg/300px-tetrads-1418A121BBA2448D3B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239490"/>
            <a:ext cx="4749800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plushealth.ru/sites/default/files/u244/1_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050" y="3288209"/>
            <a:ext cx="470535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46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rpp.nashaucheba.ru/pars_docs/refs/95/94795/img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762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0500" y="190500"/>
            <a:ext cx="4381500" cy="6477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u="sng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Палочковидные формы микроорганизмов:</a:t>
            </a:r>
            <a:endParaRPr lang="ru-RU" sz="2800" dirty="0">
              <a:solidFill>
                <a:prstClr val="black"/>
              </a:solidFill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50000"/>
              </a:lnSpc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Бактерии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палочки, не образующие спор.</a:t>
            </a:r>
            <a:endParaRPr lang="ru-RU" sz="2800" dirty="0">
              <a:solidFill>
                <a:prstClr val="black"/>
              </a:solidFill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50000"/>
              </a:lnSpc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Бациллы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аэробные спорообразующие микробы. Диаметр споры обычно не превышает размера (ширины)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клетки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(эндоспоры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800" dirty="0">
              <a:solidFill>
                <a:prstClr val="black"/>
              </a:solidFill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24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058" y="241638"/>
            <a:ext cx="66409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50000"/>
              </a:lnSpc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4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Клостридии</a:t>
            </a: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анаэробные спорообразующие микробы. </a:t>
            </a:r>
            <a:endParaRPr lang="ru-RU" sz="4400" dirty="0">
              <a:solidFill>
                <a:prstClr val="black"/>
              </a:solidFill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://pancreatit.info/wp-content/uploads/2014/03/Clostridium-diffici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958" y="0"/>
            <a:ext cx="4785424" cy="2806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mediad.publicbroadcasting.net/p/shared/npr/201202/1465862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52" y="3301326"/>
            <a:ext cx="5466260" cy="30734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avisforli.it/images/00717/tetano_lar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260" y="2806700"/>
            <a:ext cx="5591174" cy="38299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769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6700" y="448811"/>
            <a:ext cx="52959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Извитые формы </a:t>
            </a:r>
            <a:r>
              <a:rPr lang="ru-RU" sz="3200" u="sng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микроорганизмов</a:t>
            </a:r>
            <a:r>
              <a:rPr lang="ru-RU" sz="32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lnSpc>
                <a:spcPct val="150000"/>
              </a:lnSpc>
              <a:buFontTx/>
              <a:buAutoNum type="arabicPeriod"/>
            </a:pP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Спириллы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342900" indent="-342900" algn="just">
              <a:lnSpc>
                <a:spcPct val="150000"/>
              </a:lnSpc>
              <a:buFontTx/>
              <a:buAutoNum type="arabicPeriod"/>
            </a:pP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Спирохеты</a:t>
            </a: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46" name="Picture 2" descr="http://images.fineartamerica.com/images-medium-large/1-spirillum-bacteria-artwork-sciep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666" y="1"/>
            <a:ext cx="6519333" cy="4889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blob.freent.de/contentblob/3419210/teaserImg847x565/die-sechs-schlimmsten-geschlechtskrankheiten-syphil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07312"/>
            <a:ext cx="5994400" cy="34506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5703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279</TotalTime>
  <Words>1346</Words>
  <Application>Microsoft Office PowerPoint</Application>
  <PresentationFormat>Широкоэкранный</PresentationFormat>
  <Paragraphs>235</Paragraphs>
  <Slides>42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9" baseType="lpstr">
      <vt:lpstr>Antiqua</vt:lpstr>
      <vt:lpstr>Arial</vt:lpstr>
      <vt:lpstr>Calibri</vt:lpstr>
      <vt:lpstr>Times New Roman</vt:lpstr>
      <vt:lpstr>Trebuchet MS</vt:lpstr>
      <vt:lpstr>Wingdings 3</vt:lpstr>
      <vt:lpstr>Грань</vt:lpstr>
      <vt:lpstr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Министерства здравоохранения и социального развития Российской Федерации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образовательное учреждение  высшего профессионального образования «Красноярский государственный медицинский университет имени профессора В.Ф. Войно-Ясенецкого» Министерства здравоохранения и социального развития Российской Федерации</dc:title>
  <dc:creator>Max</dc:creator>
  <cp:lastModifiedBy>Home</cp:lastModifiedBy>
  <cp:revision>26</cp:revision>
  <dcterms:created xsi:type="dcterms:W3CDTF">2015-09-06T01:57:55Z</dcterms:created>
  <dcterms:modified xsi:type="dcterms:W3CDTF">2017-09-05T12:26:38Z</dcterms:modified>
</cp:coreProperties>
</file>