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256" r:id="rId2"/>
    <p:sldId id="257" r:id="rId3"/>
    <p:sldId id="286" r:id="rId4"/>
    <p:sldId id="287" r:id="rId5"/>
    <p:sldId id="293" r:id="rId6"/>
    <p:sldId id="288" r:id="rId7"/>
    <p:sldId id="260" r:id="rId8"/>
    <p:sldId id="262" r:id="rId9"/>
    <p:sldId id="289" r:id="rId10"/>
    <p:sldId id="294" r:id="rId11"/>
    <p:sldId id="304" r:id="rId12"/>
    <p:sldId id="302" r:id="rId13"/>
    <p:sldId id="303" r:id="rId14"/>
    <p:sldId id="290" r:id="rId15"/>
    <p:sldId id="300" r:id="rId16"/>
    <p:sldId id="298" r:id="rId17"/>
    <p:sldId id="265" r:id="rId18"/>
    <p:sldId id="296" r:id="rId19"/>
    <p:sldId id="297" r:id="rId20"/>
    <p:sldId id="301" r:id="rId21"/>
    <p:sldId id="266" r:id="rId22"/>
    <p:sldId id="299"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DB"/>
    <a:srgbClr val="DB8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5" d="100"/>
          <a:sy n="115" d="100"/>
        </p:scale>
        <p:origin x="39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B3BEF-99D9-47ED-B625-7435509611D9}" type="datetimeFigureOut">
              <a:rPr lang="ru-RU" smtClean="0"/>
              <a:t>04.02.2024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6C035-575C-4D55-8994-2B47B05EA495}" type="slidenum">
              <a:rPr lang="ru-RU" smtClean="0"/>
              <a:t>‹#›</a:t>
            </a:fld>
            <a:endParaRPr lang="ru-RU"/>
          </a:p>
        </p:txBody>
      </p:sp>
    </p:spTree>
    <p:extLst>
      <p:ext uri="{BB962C8B-B14F-4D97-AF65-F5344CB8AC3E}">
        <p14:creationId xmlns:p14="http://schemas.microsoft.com/office/powerpoint/2010/main" val="287190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8</a:t>
            </a:fld>
            <a:endParaRPr lang="ru-RU" dirty="0"/>
          </a:p>
        </p:txBody>
      </p:sp>
    </p:spTree>
    <p:extLst>
      <p:ext uri="{BB962C8B-B14F-4D97-AF65-F5344CB8AC3E}">
        <p14:creationId xmlns:p14="http://schemas.microsoft.com/office/powerpoint/2010/main" val="339891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9</a:t>
            </a:fld>
            <a:endParaRPr lang="ru-RU" dirty="0"/>
          </a:p>
        </p:txBody>
      </p:sp>
    </p:spTree>
    <p:extLst>
      <p:ext uri="{BB962C8B-B14F-4D97-AF65-F5344CB8AC3E}">
        <p14:creationId xmlns:p14="http://schemas.microsoft.com/office/powerpoint/2010/main" val="149912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10</a:t>
            </a:fld>
            <a:endParaRPr lang="ru-RU" dirty="0"/>
          </a:p>
        </p:txBody>
      </p:sp>
    </p:spTree>
    <p:extLst>
      <p:ext uri="{BB962C8B-B14F-4D97-AF65-F5344CB8AC3E}">
        <p14:creationId xmlns:p14="http://schemas.microsoft.com/office/powerpoint/2010/main" val="114656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14</a:t>
            </a:fld>
            <a:endParaRPr lang="ru-RU" dirty="0"/>
          </a:p>
        </p:txBody>
      </p:sp>
    </p:spTree>
    <p:extLst>
      <p:ext uri="{BB962C8B-B14F-4D97-AF65-F5344CB8AC3E}">
        <p14:creationId xmlns:p14="http://schemas.microsoft.com/office/powerpoint/2010/main" val="296108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B6C035-575C-4D55-8994-2B47B05EA495}" type="slidenum">
              <a:rPr lang="ru-RU" smtClean="0"/>
              <a:t>16</a:t>
            </a:fld>
            <a:endParaRPr lang="ru-RU" dirty="0"/>
          </a:p>
        </p:txBody>
      </p:sp>
    </p:spTree>
    <p:extLst>
      <p:ext uri="{BB962C8B-B14F-4D97-AF65-F5344CB8AC3E}">
        <p14:creationId xmlns:p14="http://schemas.microsoft.com/office/powerpoint/2010/main" val="13521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91743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6B80FC9-4DD4-49BC-86F8-E631F90E9C41}" type="datetimeFigureOut">
              <a:rPr lang="ru-RU" smtClean="0"/>
              <a:t>04.02.2024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285405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939740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91018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257353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427903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306108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3993403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81508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9663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5552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6B80FC9-4DD4-49BC-86F8-E631F90E9C41}" type="datetimeFigureOut">
              <a:rPr lang="ru-RU" smtClean="0"/>
              <a:t>04.02.2024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82769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6B80FC9-4DD4-49BC-86F8-E631F90E9C41}" type="datetimeFigureOut">
              <a:rPr lang="ru-RU" smtClean="0"/>
              <a:t>04.02.2024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0392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58337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179065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86B80FC9-4DD4-49BC-86F8-E631F90E9C41}" type="datetimeFigureOut">
              <a:rPr lang="ru-RU" smtClean="0"/>
              <a:t>04.02.2024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256763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6B80FC9-4DD4-49BC-86F8-E631F90E9C41}" type="datetimeFigureOut">
              <a:rPr lang="ru-RU" smtClean="0"/>
              <a:t>04.02.2024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301CDC-9E98-40F0-AD51-0443BBEF08B4}" type="slidenum">
              <a:rPr lang="ru-RU" smtClean="0"/>
              <a:t>‹#›</a:t>
            </a:fld>
            <a:endParaRPr lang="ru-RU"/>
          </a:p>
        </p:txBody>
      </p:sp>
    </p:spTree>
    <p:extLst>
      <p:ext uri="{BB962C8B-B14F-4D97-AF65-F5344CB8AC3E}">
        <p14:creationId xmlns:p14="http://schemas.microsoft.com/office/powerpoint/2010/main" val="379469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B80FC9-4DD4-49BC-86F8-E631F90E9C41}" type="datetimeFigureOut">
              <a:rPr lang="ru-RU" smtClean="0"/>
              <a:t>04.02.2024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301CDC-9E98-40F0-AD51-0443BBEF08B4}" type="slidenum">
              <a:rPr lang="ru-RU" smtClean="0"/>
              <a:t>‹#›</a:t>
            </a:fld>
            <a:endParaRPr lang="ru-RU"/>
          </a:p>
        </p:txBody>
      </p:sp>
    </p:spTree>
    <p:extLst>
      <p:ext uri="{BB962C8B-B14F-4D97-AF65-F5344CB8AC3E}">
        <p14:creationId xmlns:p14="http://schemas.microsoft.com/office/powerpoint/2010/main" val="3458688625"/>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videntvidnoe.ru/stati/311-lechenie-vyvikha-chelyusti-metod-gippokra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7DF41-9B92-945B-1B9E-B56B606E5A0C}"/>
              </a:ext>
            </a:extLst>
          </p:cNvPr>
          <p:cNvSpPr>
            <a:spLocks noGrp="1"/>
          </p:cNvSpPr>
          <p:nvPr>
            <p:ph type="ctrTitle"/>
          </p:nvPr>
        </p:nvSpPr>
        <p:spPr>
          <a:xfrm>
            <a:off x="1144875" y="-697488"/>
            <a:ext cx="10058400" cy="3566160"/>
          </a:xfrm>
        </p:spPr>
        <p:txBody>
          <a:bodyPr/>
          <a:lstStyle/>
          <a:p>
            <a:pPr marL="0" marR="0" lvl="0" indent="0" algn="ctr" defTabSz="914400" rtl="0" eaLnBrk="1" fontAlgn="auto" latinLnBrk="0" hangingPunct="1">
              <a:lnSpc>
                <a:spcPct val="90000"/>
              </a:lnSpc>
              <a:spcBef>
                <a:spcPts val="1000"/>
              </a:spcBef>
              <a:spcAft>
                <a:spcPts val="0"/>
              </a:spcAft>
              <a:tabLst/>
              <a:defRPr/>
            </a:pPr>
            <a:r>
              <a:rPr kumimoji="0" lang="ru-RU" sz="2000" b="0" i="0" u="none" strike="noStrike" kern="1200" cap="none" spc="0" normalizeH="0" baseline="0" noProof="0" dirty="0">
                <a:ln>
                  <a:noFill/>
                </a:ln>
                <a:solidFill>
                  <a:schemeClr val="tx1"/>
                </a:solidFill>
                <a:effectLst/>
                <a:uLnTx/>
                <a:uFillTx/>
                <a:ea typeface="+mn-ea"/>
                <a:cs typeface="Segoe UI Light" panose="020B0502040204020203" pitchFamily="34"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br>
              <a:rPr kumimoji="0" lang="ru-RU" sz="2000" b="0" i="0" u="none" strike="noStrike" kern="1200" cap="none" spc="0" normalizeH="0" baseline="0" noProof="0" dirty="0">
                <a:ln>
                  <a:noFill/>
                </a:ln>
                <a:solidFill>
                  <a:schemeClr val="tx1"/>
                </a:solidFill>
                <a:effectLst/>
                <a:uLnTx/>
                <a:uFillTx/>
                <a:ea typeface="+mn-ea"/>
                <a:cs typeface="Segoe UI Light" panose="020B0502040204020203" pitchFamily="34" charset="0"/>
              </a:rPr>
            </a:br>
            <a:r>
              <a:rPr kumimoji="0" lang="ru-RU" sz="2000" b="0" i="0" u="none" strike="noStrike" kern="1200" cap="none" spc="0" normalizeH="0" baseline="0" noProof="0" dirty="0">
                <a:ln>
                  <a:noFill/>
                </a:ln>
                <a:solidFill>
                  <a:schemeClr val="tx1"/>
                </a:solidFill>
                <a:effectLst/>
                <a:uLnTx/>
                <a:uFillTx/>
                <a:ea typeface="+mn-ea"/>
                <a:cs typeface="Segoe UI Light" panose="020B0502040204020203" pitchFamily="34" charset="0"/>
              </a:rPr>
              <a:t>Министерства здравоохранения Российской Федерации </a:t>
            </a:r>
            <a:br>
              <a:rPr kumimoji="0" lang="ru-RU" sz="2000" b="0" i="0" u="none" strike="noStrike" kern="1200" cap="none" spc="0" normalizeH="0" baseline="0" noProof="0" dirty="0">
                <a:ln>
                  <a:noFill/>
                </a:ln>
                <a:solidFill>
                  <a:schemeClr val="tx1"/>
                </a:solidFill>
                <a:effectLst/>
                <a:uLnTx/>
                <a:uFillTx/>
                <a:ea typeface="+mn-ea"/>
                <a:cs typeface="Segoe UI Light" panose="020B0502040204020203" pitchFamily="34" charset="0"/>
              </a:rPr>
            </a:br>
            <a:r>
              <a:rPr kumimoji="0" lang="ru-RU" sz="2000" b="0" i="0" u="none" strike="noStrike" kern="1200" cap="none" spc="0" normalizeH="0" baseline="0" noProof="0" dirty="0">
                <a:ln>
                  <a:noFill/>
                </a:ln>
                <a:solidFill>
                  <a:schemeClr val="tx1"/>
                </a:solidFill>
                <a:effectLst/>
                <a:uLnTx/>
                <a:uFillTx/>
                <a:ea typeface="+mn-ea"/>
                <a:cs typeface="Segoe UI Light" panose="020B0502040204020203" pitchFamily="34" charset="0"/>
              </a:rPr>
              <a:t>Кафедра стоматологии ИПО </a:t>
            </a:r>
            <a:r>
              <a:rPr kumimoji="0" lang="ru" sz="20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Segoe UI Light" panose="020B0502040204020203" pitchFamily="34" charset="0"/>
              </a:rPr>
              <a:t/>
            </a:r>
            <a:br>
              <a:rPr kumimoji="0" lang="ru" sz="2000" b="0" i="0" u="none" strike="noStrike" kern="1200" cap="none" spc="0" normalizeH="0" baseline="0" noProof="0" dirty="0">
                <a:ln>
                  <a:noFill/>
                </a:ln>
                <a:solidFill>
                  <a:schemeClr val="tx1"/>
                </a:solidFill>
                <a:effectLst/>
                <a:uLnTx/>
                <a:uFillTx/>
                <a:latin typeface="Segoe UI Light" panose="020B0502040204020203" pitchFamily="34" charset="0"/>
                <a:ea typeface="+mn-ea"/>
                <a:cs typeface="Segoe UI Light" panose="020B0502040204020203" pitchFamily="34" charset="0"/>
              </a:rPr>
            </a:br>
            <a:endParaRPr lang="ru-RU" dirty="0">
              <a:solidFill>
                <a:schemeClr val="tx1"/>
              </a:solidFill>
            </a:endParaRPr>
          </a:p>
        </p:txBody>
      </p:sp>
      <p:sp>
        <p:nvSpPr>
          <p:cNvPr id="5" name="TextBox 4">
            <a:extLst>
              <a:ext uri="{FF2B5EF4-FFF2-40B4-BE49-F238E27FC236}">
                <a16:creationId xmlns:a16="http://schemas.microsoft.com/office/drawing/2014/main" id="{7F9D1E46-D488-D58D-4855-1928D725D27F}"/>
              </a:ext>
            </a:extLst>
          </p:cNvPr>
          <p:cNvSpPr txBox="1"/>
          <p:nvPr/>
        </p:nvSpPr>
        <p:spPr>
          <a:xfrm>
            <a:off x="5564171" y="4502755"/>
            <a:ext cx="6094428" cy="1477328"/>
          </a:xfrm>
          <a:prstGeom prst="rect">
            <a:avLst/>
          </a:prstGeom>
          <a:noFill/>
        </p:spPr>
        <p:txBody>
          <a:bodyPr wrap="square">
            <a:spAutoFit/>
          </a:bodyPr>
          <a:lstStyle/>
          <a:p>
            <a:pPr algn="ctr"/>
            <a:r>
              <a:rPr lang="ru-RU" dirty="0"/>
              <a:t>Выполнил ординатор </a:t>
            </a:r>
          </a:p>
          <a:p>
            <a:pPr algn="ctr"/>
            <a:r>
              <a:rPr lang="ru-RU" dirty="0"/>
              <a:t>кафедры стоматологии ИПО </a:t>
            </a:r>
          </a:p>
          <a:p>
            <a:pPr algn="ctr"/>
            <a:r>
              <a:rPr lang="ru-RU" dirty="0"/>
              <a:t>по специальности  «стоматология хирургическая»</a:t>
            </a:r>
          </a:p>
          <a:p>
            <a:pPr algn="ctr"/>
            <a:r>
              <a:rPr lang="ru-RU" dirty="0"/>
              <a:t>Ахмедов Анар Ильгар оглы</a:t>
            </a:r>
          </a:p>
          <a:p>
            <a:pPr algn="ctr"/>
            <a:r>
              <a:rPr lang="ru-RU" dirty="0"/>
              <a:t>рецензент КМН, Доцент Дуж Анатолий Николаевич</a:t>
            </a:r>
          </a:p>
        </p:txBody>
      </p:sp>
      <p:sp>
        <p:nvSpPr>
          <p:cNvPr id="6" name="TextBox 5">
            <a:extLst>
              <a:ext uri="{FF2B5EF4-FFF2-40B4-BE49-F238E27FC236}">
                <a16:creationId xmlns:a16="http://schemas.microsoft.com/office/drawing/2014/main" id="{8CCF8DA2-9E22-4A9A-6490-74DB21183667}"/>
              </a:ext>
            </a:extLst>
          </p:cNvPr>
          <p:cNvSpPr txBox="1"/>
          <p:nvPr/>
        </p:nvSpPr>
        <p:spPr>
          <a:xfrm>
            <a:off x="5242240" y="6423143"/>
            <a:ext cx="2010487" cy="338554"/>
          </a:xfrm>
          <a:prstGeom prst="rect">
            <a:avLst/>
          </a:prstGeom>
          <a:noFill/>
        </p:spPr>
        <p:txBody>
          <a:bodyPr wrap="none" rtlCol="0">
            <a:spAutoFit/>
          </a:bodyPr>
          <a:lstStyle/>
          <a:p>
            <a:r>
              <a:rPr lang="ru-RU" sz="1600" dirty="0">
                <a:latin typeface="+mj-lt"/>
              </a:rPr>
              <a:t>Красноярск, 202</a:t>
            </a:r>
            <a:r>
              <a:rPr lang="en-US" sz="1600" dirty="0">
                <a:latin typeface="+mj-lt"/>
              </a:rPr>
              <a:t>3</a:t>
            </a:r>
            <a:endParaRPr lang="ru-RU" sz="1600" dirty="0">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83265060"/>
              </p:ext>
            </p:extLst>
          </p:nvPr>
        </p:nvGraphicFramePr>
        <p:xfrm>
          <a:off x="3355026" y="2733485"/>
          <a:ext cx="5547905" cy="961454"/>
        </p:xfrm>
        <a:graphic>
          <a:graphicData uri="http://schemas.openxmlformats.org/drawingml/2006/table">
            <a:tbl>
              <a:tblPr firstRow="1" firstCol="1" bandRow="1">
                <a:tableStyleId>{5C22544A-7EE6-4342-B048-85BDC9FD1C3A}</a:tableStyleId>
              </a:tblPr>
              <a:tblGrid>
                <a:gridCol w="5547905">
                  <a:extLst>
                    <a:ext uri="{9D8B030D-6E8A-4147-A177-3AD203B41FA5}">
                      <a16:colId xmlns:a16="http://schemas.microsoft.com/office/drawing/2014/main" val="20000"/>
                    </a:ext>
                  </a:extLst>
                </a:gridCol>
              </a:tblGrid>
              <a:tr h="874238">
                <a:tc>
                  <a:txBody>
                    <a:bodyPr/>
                    <a:lstStyle/>
                    <a:p>
                      <a:pPr>
                        <a:lnSpc>
                          <a:spcPct val="107000"/>
                        </a:lnSpc>
                        <a:spcAft>
                          <a:spcPts val="0"/>
                        </a:spcAft>
                      </a:pPr>
                      <a:r>
                        <a:rPr lang="ru-RU" sz="2000" b="1" kern="1200" dirty="0">
                          <a:solidFill>
                            <a:schemeClr val="lt1"/>
                          </a:solidFill>
                          <a:effectLst/>
                          <a:latin typeface="+mn-lt"/>
                          <a:ea typeface="+mn-ea"/>
                          <a:cs typeface="+mn-cs"/>
                        </a:rPr>
                        <a:t>Вывих нижней челюсти.</a:t>
                      </a:r>
                    </a:p>
                    <a:p>
                      <a:pPr>
                        <a:lnSpc>
                          <a:spcPct val="107000"/>
                        </a:lnSpc>
                        <a:spcAft>
                          <a:spcPts val="0"/>
                        </a:spcAft>
                      </a:pPr>
                      <a:r>
                        <a:rPr lang="ru-RU" sz="2000" b="1" kern="1200" dirty="0">
                          <a:solidFill>
                            <a:schemeClr val="lt1"/>
                          </a:solidFill>
                          <a:effectLst/>
                          <a:latin typeface="+mn-lt"/>
                          <a:ea typeface="+mn-ea"/>
                          <a:cs typeface="+mn-cs"/>
                        </a:rPr>
                        <a:t>Классификация, клиника, диагностика, лечение.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431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1666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B0375C-422C-9896-79DD-445FB7884783}"/>
              </a:ext>
            </a:extLst>
          </p:cNvPr>
          <p:cNvSpPr>
            <a:spLocks noGrp="1"/>
          </p:cNvSpPr>
          <p:nvPr>
            <p:ph type="title"/>
          </p:nvPr>
        </p:nvSpPr>
        <p:spPr/>
        <p:txBody>
          <a:bodyPr/>
          <a:lstStyle/>
          <a:p>
            <a:r>
              <a:rPr lang="ru-RU" b="1" dirty="0">
                <a:solidFill>
                  <a:schemeClr val="bg2">
                    <a:lumMod val="20000"/>
                    <a:lumOff val="80000"/>
                  </a:schemeClr>
                </a:solidFill>
              </a:rPr>
              <a:t>Клиническая картина</a:t>
            </a:r>
            <a:endParaRPr lang="ru-RU" dirty="0">
              <a:solidFill>
                <a:schemeClr val="bg2">
                  <a:lumMod val="20000"/>
                  <a:lumOff val="80000"/>
                </a:schemeClr>
              </a:solidFill>
            </a:endParaRPr>
          </a:p>
        </p:txBody>
      </p:sp>
      <p:sp>
        <p:nvSpPr>
          <p:cNvPr id="5" name="Прямоугольник 4"/>
          <p:cNvSpPr/>
          <p:nvPr/>
        </p:nvSpPr>
        <p:spPr>
          <a:xfrm>
            <a:off x="646110" y="1504603"/>
            <a:ext cx="11088690" cy="2708434"/>
          </a:xfrm>
          <a:prstGeom prst="rect">
            <a:avLst/>
          </a:prstGeom>
        </p:spPr>
        <p:txBody>
          <a:bodyPr wrap="square">
            <a:spAutoFit/>
          </a:bodyPr>
          <a:lstStyle/>
          <a:p>
            <a:r>
              <a:rPr lang="ru-RU" sz="1700" dirty="0">
                <a:latin typeface="Arial" panose="020B0604020202020204" pitchFamily="34" charset="0"/>
                <a:cs typeface="Arial" panose="020B0604020202020204" pitchFamily="34" charset="0"/>
              </a:rPr>
              <a:t>При </a:t>
            </a:r>
            <a:r>
              <a:rPr lang="ru-RU" sz="1700" dirty="0">
                <a:solidFill>
                  <a:srgbClr val="00B050"/>
                </a:solidFill>
                <a:latin typeface="Arial" panose="020B0604020202020204" pitchFamily="34" charset="0"/>
                <a:cs typeface="Arial" panose="020B0604020202020204" pitchFamily="34" charset="0"/>
              </a:rPr>
              <a:t>двустороннем переднем вывихе </a:t>
            </a:r>
            <a:r>
              <a:rPr lang="ru-RU" sz="1700" dirty="0">
                <a:latin typeface="Arial" panose="020B0604020202020204" pitchFamily="34" charset="0"/>
                <a:cs typeface="Arial" panose="020B0604020202020204" pitchFamily="34" charset="0"/>
              </a:rPr>
              <a:t>рот больного открыт, под­бородок выдвинут вперед и опущен вниз, попытки закрыть рот вызывают или усиливают боль в области височно-нижнечелюстного сустава. Речь невнятная, разжевывание пищи невозможно, слюнотечение. Лицо удлинено. Щеки уплощены и напряжены. Жевательные мышцы резко со­кращены и вытягиваются в виде валиков. Впереди козелков ушей мягкие ткани западают, а под скуловой дугой прощупываются небольшие возвышения - вывихнутые головки нижней челюсти. Если исследовать пальцами наружные слуховые проходы, то головки мыщелковых отростков не прощупываются. Задний край нижней челюсти вместо вертикального положения приобретает косое направление. Как уже сказано ранее, у больного рот открыт, контактируют только послед­ние моляры. При пальпации (со стороны полости рта) переднего края ветви нижней челюсти оп­ределяется сместившийся кпереди и книзу (выступающий) венечный отросток. </a:t>
            </a:r>
          </a:p>
        </p:txBody>
      </p:sp>
    </p:spTree>
    <p:extLst>
      <p:ext uri="{BB962C8B-B14F-4D97-AF65-F5344CB8AC3E}">
        <p14:creationId xmlns:p14="http://schemas.microsoft.com/office/powerpoint/2010/main" val="219050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B444797-E879-F7A7-6F30-0F76080B2B84}"/>
              </a:ext>
            </a:extLst>
          </p:cNvPr>
          <p:cNvSpPr/>
          <p:nvPr/>
        </p:nvSpPr>
        <p:spPr>
          <a:xfrm>
            <a:off x="599279" y="1951672"/>
            <a:ext cx="10993441" cy="2677656"/>
          </a:xfrm>
          <a:prstGeom prst="rect">
            <a:avLst/>
          </a:prstGeom>
        </p:spPr>
        <p:txBody>
          <a:bodyPr wrap="square">
            <a:spAutoFit/>
          </a:bodyPr>
          <a:lstStyle/>
          <a:p>
            <a:r>
              <a:rPr lang="ru-RU" sz="2400" dirty="0">
                <a:solidFill>
                  <a:srgbClr val="FFFF00"/>
                </a:solidFill>
                <a:latin typeface="Arial" panose="020B0604020202020204" pitchFamily="34" charset="0"/>
              </a:rPr>
              <a:t>При </a:t>
            </a:r>
            <a:r>
              <a:rPr lang="ru-RU" sz="2400" b="1" dirty="0">
                <a:solidFill>
                  <a:schemeClr val="bg2">
                    <a:lumMod val="60000"/>
                    <a:lumOff val="40000"/>
                  </a:schemeClr>
                </a:solidFill>
                <a:latin typeface="Arial" panose="020B0604020202020204" pitchFamily="34" charset="0"/>
              </a:rPr>
              <a:t>одностороннем переднем вывихе</a:t>
            </a:r>
            <a:r>
              <a:rPr lang="ru-RU" sz="2400" b="1" dirty="0">
                <a:solidFill>
                  <a:srgbClr val="FFFF00"/>
                </a:solidFill>
                <a:latin typeface="Arial" panose="020B0604020202020204" pitchFamily="34" charset="0"/>
              </a:rPr>
              <a:t> </a:t>
            </a:r>
            <a:r>
              <a:rPr lang="ru-RU" sz="2400" dirty="0">
                <a:solidFill>
                  <a:srgbClr val="FFFF00"/>
                </a:solidFill>
                <a:latin typeface="Arial" panose="020B0604020202020204" pitchFamily="34" charset="0"/>
              </a:rPr>
              <a:t>рот больного полуоткрыт, подбородок выдвинут вперед и смещен в здоровую сторону. У </a:t>
            </a:r>
            <a:r>
              <a:rPr lang="ru-RU" sz="2400" dirty="0" err="1">
                <a:solidFill>
                  <a:srgbClr val="FFFF00"/>
                </a:solidFill>
                <a:latin typeface="Arial" panose="020B0604020202020204" pitchFamily="34" charset="0"/>
              </a:rPr>
              <a:t>козелка</a:t>
            </a:r>
            <a:r>
              <a:rPr lang="ru-RU" sz="2400" dirty="0">
                <a:solidFill>
                  <a:srgbClr val="FFFF00"/>
                </a:solidFill>
                <a:latin typeface="Arial" panose="020B0604020202020204" pitchFamily="34" charset="0"/>
              </a:rPr>
              <a:t> уха западают мягкие ткани, а под скуловой ду­гой (на стороне вывиха) - выпячиваются (вывихнутая суставная головка нижней челюсти). Сус­тавная головка на стороне поражения не пальпируется в наружном слуховом проходе. Прикус открытый. Из всех движений нижней челюсти возможно лишь небольшое открывание рта.</a:t>
            </a:r>
            <a:endParaRPr lang="ru-RU" sz="2400" dirty="0">
              <a:solidFill>
                <a:srgbClr val="FFFF00"/>
              </a:solidFill>
            </a:endParaRPr>
          </a:p>
        </p:txBody>
      </p:sp>
    </p:spTree>
    <p:extLst>
      <p:ext uri="{BB962C8B-B14F-4D97-AF65-F5344CB8AC3E}">
        <p14:creationId xmlns:p14="http://schemas.microsoft.com/office/powerpoint/2010/main" val="80562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FE95E06-7D73-80C8-213C-1419DBDBC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35" y="1536878"/>
            <a:ext cx="11672730" cy="4842657"/>
          </a:xfrm>
          <a:prstGeom prst="rect">
            <a:avLst/>
          </a:prstGeom>
        </p:spPr>
      </p:pic>
    </p:spTree>
    <p:extLst>
      <p:ext uri="{BB962C8B-B14F-4D97-AF65-F5344CB8AC3E}">
        <p14:creationId xmlns:p14="http://schemas.microsoft.com/office/powerpoint/2010/main" val="78335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E26E251-2206-46A1-2DA6-B5F7A3B28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75" y="1307859"/>
            <a:ext cx="9720788" cy="5316421"/>
          </a:xfrm>
          <a:prstGeom prst="rect">
            <a:avLst/>
          </a:prstGeom>
        </p:spPr>
      </p:pic>
    </p:spTree>
    <p:extLst>
      <p:ext uri="{BB962C8B-B14F-4D97-AF65-F5344CB8AC3E}">
        <p14:creationId xmlns:p14="http://schemas.microsoft.com/office/powerpoint/2010/main" val="401347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42925" y="457202"/>
            <a:ext cx="9744075" cy="3139321"/>
          </a:xfrm>
          <a:prstGeom prst="rect">
            <a:avLst/>
          </a:prstGeom>
        </p:spPr>
        <p:txBody>
          <a:bodyPr wrap="square">
            <a:spAutoFit/>
          </a:bodyPr>
          <a:lstStyle/>
          <a:p>
            <a:r>
              <a:rPr lang="ru-RU" sz="2200" b="1" dirty="0">
                <a:solidFill>
                  <a:srgbClr val="00B0F0"/>
                </a:solidFill>
                <a:latin typeface="Arial" panose="020B0604020202020204" pitchFamily="34" charset="0"/>
              </a:rPr>
              <a:t>Задний вывих нижней челюсти</a:t>
            </a:r>
            <a:r>
              <a:rPr lang="ru-RU" sz="2200" b="1" dirty="0">
                <a:solidFill>
                  <a:schemeClr val="tx2"/>
                </a:solidFill>
                <a:latin typeface="Arial" panose="020B0604020202020204" pitchFamily="34" charset="0"/>
              </a:rPr>
              <a:t>. </a:t>
            </a:r>
            <a:r>
              <a:rPr lang="ru-RU" sz="2200" dirty="0">
                <a:solidFill>
                  <a:schemeClr val="tx2"/>
                </a:solidFill>
                <a:latin typeface="Arial" panose="020B0604020202020204" pitchFamily="34" charset="0"/>
              </a:rPr>
              <a:t>Наблюдается сведение челюстей, подбородок смещен кзади. Нижние резцы, а при их отсутствии - альвеолярный отросток фронтального отдела ниж­ней челюсти упирается в слизистую оболочку неба. Между зубами - антагонистами контакта нет. Речь невнятная. Движения челюстей невыполнимы. Головка нижней челюсти пальпируется впе­реди сосцевидного отростка височной кости. Из-за смещения нижней челюсти кзади и западения языка может возникнуть затрудненное дыхание. Больные находятся в вынужденном положении - с опущенной кпереди головой.</a:t>
            </a:r>
            <a:endParaRPr lang="ru-RU" sz="2200" dirty="0">
              <a:solidFill>
                <a:schemeClr val="tx2"/>
              </a:solidFill>
            </a:endParaRPr>
          </a:p>
        </p:txBody>
      </p:sp>
      <p:pic>
        <p:nvPicPr>
          <p:cNvPr id="2" name="Рисунок 1">
            <a:extLst>
              <a:ext uri="{FF2B5EF4-FFF2-40B4-BE49-F238E27FC236}">
                <a16:creationId xmlns:a16="http://schemas.microsoft.com/office/drawing/2014/main" id="{6E9869F3-B59E-921C-9EDB-8E9143FDE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378" y="3679574"/>
            <a:ext cx="3207243" cy="2721224"/>
          </a:xfrm>
          <a:prstGeom prst="rect">
            <a:avLst/>
          </a:prstGeom>
        </p:spPr>
      </p:pic>
    </p:spTree>
    <p:extLst>
      <p:ext uri="{BB962C8B-B14F-4D97-AF65-F5344CB8AC3E}">
        <p14:creationId xmlns:p14="http://schemas.microsoft.com/office/powerpoint/2010/main" val="199874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77F0951A-101F-3A17-7524-C006794B242F}"/>
              </a:ext>
            </a:extLst>
          </p:cNvPr>
          <p:cNvSpPr>
            <a:spLocks noGrp="1"/>
          </p:cNvSpPr>
          <p:nvPr>
            <p:ph idx="1"/>
          </p:nvPr>
        </p:nvSpPr>
        <p:spPr>
          <a:xfrm>
            <a:off x="719359" y="841988"/>
            <a:ext cx="8946541" cy="3139321"/>
          </a:xfrm>
          <a:prstGeom prst="rect">
            <a:avLst/>
          </a:prstGeom>
        </p:spPr>
        <p:txBody>
          <a:bodyPr wrap="square">
            <a:spAutoFit/>
          </a:bodyPr>
          <a:lstStyle/>
          <a:p>
            <a:r>
              <a:rPr lang="ru-RU" sz="2200" b="1" dirty="0">
                <a:solidFill>
                  <a:srgbClr val="00B0F0"/>
                </a:solidFill>
              </a:rPr>
              <a:t>Привычный вывих нижней челюсти</a:t>
            </a:r>
            <a:r>
              <a:rPr lang="ru-RU" sz="2200" b="1" dirty="0"/>
              <a:t> </a:t>
            </a:r>
            <a:r>
              <a:rPr lang="ru-RU" sz="2200" dirty="0"/>
              <a:t>возникает у людей с уплощенной суставной голов­кой (при полиартритах, деформирующих артрозах и т.д.) или плоском суставном бугорке, при слабости связывающего аппарата и растяжении суставной капсулы. В момент, когда головки нижней челюсти скачкообразно перемещаются через вершину суставных бугорков, появляются щелчки, которые четко определяются на слух. Данные вывихи часто вправляются больными са­мостоятельно. Привычные вывихи могут привести к развитию травматического артрита.</a:t>
            </a:r>
          </a:p>
        </p:txBody>
      </p:sp>
      <p:pic>
        <p:nvPicPr>
          <p:cNvPr id="6" name="Рисунок 5">
            <a:extLst>
              <a:ext uri="{FF2B5EF4-FFF2-40B4-BE49-F238E27FC236}">
                <a16:creationId xmlns:a16="http://schemas.microsoft.com/office/drawing/2014/main" id="{D5D32C51-24C5-7FCD-3A97-9329C7725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469" y="4276659"/>
            <a:ext cx="3953744" cy="2280086"/>
          </a:xfrm>
          <a:prstGeom prst="rect">
            <a:avLst/>
          </a:prstGeom>
        </p:spPr>
      </p:pic>
    </p:spTree>
    <p:extLst>
      <p:ext uri="{BB962C8B-B14F-4D97-AF65-F5344CB8AC3E}">
        <p14:creationId xmlns:p14="http://schemas.microsoft.com/office/powerpoint/2010/main" val="332778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B0375C-422C-9896-79DD-445FB7884783}"/>
              </a:ext>
            </a:extLst>
          </p:cNvPr>
          <p:cNvSpPr>
            <a:spLocks noGrp="1"/>
          </p:cNvSpPr>
          <p:nvPr>
            <p:ph type="title"/>
          </p:nvPr>
        </p:nvSpPr>
        <p:spPr/>
        <p:txBody>
          <a:bodyPr/>
          <a:lstStyle/>
          <a:p>
            <a:r>
              <a:rPr lang="ru-RU" b="1" dirty="0">
                <a:solidFill>
                  <a:schemeClr val="bg2">
                    <a:lumMod val="20000"/>
                    <a:lumOff val="80000"/>
                  </a:schemeClr>
                </a:solidFill>
              </a:rPr>
              <a:t>Диагностика</a:t>
            </a:r>
            <a:endParaRPr lang="ru-RU" dirty="0">
              <a:solidFill>
                <a:schemeClr val="bg2">
                  <a:lumMod val="20000"/>
                  <a:lumOff val="80000"/>
                </a:schemeClr>
              </a:solidFill>
            </a:endParaRPr>
          </a:p>
        </p:txBody>
      </p:sp>
      <p:sp>
        <p:nvSpPr>
          <p:cNvPr id="4" name="Прямоугольник 3"/>
          <p:cNvSpPr/>
          <p:nvPr/>
        </p:nvSpPr>
        <p:spPr>
          <a:xfrm>
            <a:off x="733425" y="1352550"/>
            <a:ext cx="9317409" cy="2462213"/>
          </a:xfrm>
          <a:prstGeom prst="rect">
            <a:avLst/>
          </a:prstGeom>
        </p:spPr>
        <p:txBody>
          <a:bodyPr wrap="square">
            <a:spAutoFit/>
          </a:bodyPr>
          <a:lstStyle/>
          <a:p>
            <a:r>
              <a:rPr lang="ru-RU" sz="1400" dirty="0"/>
              <a:t>Для распознавания вывиха нижней челюсти, как правило, достаточно внешнего осмотра и </a:t>
            </a:r>
            <a:r>
              <a:rPr lang="ru-RU" sz="1400" dirty="0" err="1"/>
              <a:t>пальпаторного</a:t>
            </a:r>
            <a:r>
              <a:rPr lang="ru-RU" sz="1400" dirty="0"/>
              <a:t> обследования. Вместе с тем, уточняющая и дифференциальная диагностика невозможны без рентгенографии ВНЧС, а в сложных случаях – без КЛКТ или КТ височно-нижнечелюстного сустава. При переднем вывихе нижней челюсти на боковых рентгенограммах определяется свободная суставная впадина, смещение головки челюсти кпереди от суставного бугорка; при заднем вывихе – суставная головка, сместившись кзади, занимает положение под нижней стенкой костного слухового прохода, между нижнечелюстной ямкой и сосцевидным отростком.</a:t>
            </a:r>
          </a:p>
          <a:p>
            <a:endParaRPr lang="ru-RU" sz="1400" dirty="0"/>
          </a:p>
          <a:p>
            <a:r>
              <a:rPr lang="ru-RU" sz="1400" dirty="0"/>
              <a:t>Полученные клинико-рентгенологические данные позволяют дифференцировать вывих нижней челюсти от перелома мыщелкового отростка.</a:t>
            </a:r>
          </a:p>
        </p:txBody>
      </p:sp>
      <p:pic>
        <p:nvPicPr>
          <p:cNvPr id="6" name="Рисунок 5"/>
          <p:cNvPicPr>
            <a:picLocks noChangeAspect="1"/>
          </p:cNvPicPr>
          <p:nvPr/>
        </p:nvPicPr>
        <p:blipFill>
          <a:blip r:embed="rId3"/>
          <a:stretch>
            <a:fillRect/>
          </a:stretch>
        </p:blipFill>
        <p:spPr>
          <a:xfrm>
            <a:off x="2162175" y="3962400"/>
            <a:ext cx="7162800" cy="2667000"/>
          </a:xfrm>
          <a:prstGeom prst="rect">
            <a:avLst/>
          </a:prstGeom>
        </p:spPr>
      </p:pic>
    </p:spTree>
    <p:extLst>
      <p:ext uri="{BB962C8B-B14F-4D97-AF65-F5344CB8AC3E}">
        <p14:creationId xmlns:p14="http://schemas.microsoft.com/office/powerpoint/2010/main" val="259122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CE76F-7D28-9740-C9A4-98522B5728CE}"/>
              </a:ext>
            </a:extLst>
          </p:cNvPr>
          <p:cNvSpPr>
            <a:spLocks noGrp="1"/>
          </p:cNvSpPr>
          <p:nvPr>
            <p:ph type="title"/>
          </p:nvPr>
        </p:nvSpPr>
        <p:spPr/>
        <p:txBody>
          <a:bodyPr/>
          <a:lstStyle/>
          <a:p>
            <a:r>
              <a:rPr lang="ru-RU" altLang="ru-RU" b="1" dirty="0">
                <a:solidFill>
                  <a:schemeClr val="accent4">
                    <a:lumMod val="60000"/>
                    <a:lumOff val="40000"/>
                  </a:schemeClr>
                </a:solidFill>
              </a:rPr>
              <a:t>Лечение</a:t>
            </a:r>
          </a:p>
        </p:txBody>
      </p:sp>
      <p:sp>
        <p:nvSpPr>
          <p:cNvPr id="4" name="Прямоугольник 3"/>
          <p:cNvSpPr/>
          <p:nvPr/>
        </p:nvSpPr>
        <p:spPr>
          <a:xfrm>
            <a:off x="646111" y="1543051"/>
            <a:ext cx="9610725" cy="3293209"/>
          </a:xfrm>
          <a:prstGeom prst="rect">
            <a:avLst/>
          </a:prstGeom>
        </p:spPr>
        <p:txBody>
          <a:bodyPr wrap="square">
            <a:spAutoFit/>
          </a:bodyPr>
          <a:lstStyle/>
          <a:p>
            <a:r>
              <a:rPr lang="ru-RU" sz="1600" dirty="0"/>
              <a:t>При вывихе нижней челюсти доврачебная помощь заключается в наложении фиксирующей (подбородочно-теменной) марлевой повязки для создания покоя сустава.</a:t>
            </a:r>
          </a:p>
          <a:p>
            <a:endParaRPr lang="ru-RU" sz="1600" dirty="0"/>
          </a:p>
          <a:p>
            <a:r>
              <a:rPr lang="ru-RU" sz="1600" dirty="0"/>
              <a:t>Врачебная помощь заключается во вправлении вывиха. Вправление переднего вывиха преследует цель - расслабить жевательную мускулатуру, а затем сместить суставную головку нижней челюсти книзу и кзади от суставного бугорка. Грубые манипуляции при вправлении вы­виха приводят к дополнительной травме сустава, повреждению капсулы, связок сосудов и нер­вов. Вывихи нижней челюсти сопровождаются рефлекторной контрактурой жевательных мышц. М.Д. Дубов (1969) предлагает снимать мышечную контрактуру при помощи местной анестезии. </a:t>
            </a:r>
            <a:r>
              <a:rPr lang="ru-RU" sz="1600" dirty="0" err="1"/>
              <a:t>Вкол</a:t>
            </a:r>
            <a:r>
              <a:rPr lang="ru-RU" sz="1600" dirty="0"/>
              <a:t> иглы делают под нижним краем скуловой дуги кпереди от головки нижней челюсти. Через вырезку нижней челюсти проникают в мягкие ткани на глубину 2-2.5 см и выпускают раствор, ис­пользуемый для местной анестезии.</a:t>
            </a:r>
          </a:p>
        </p:txBody>
      </p:sp>
    </p:spTree>
    <p:extLst>
      <p:ext uri="{BB962C8B-B14F-4D97-AF65-F5344CB8AC3E}">
        <p14:creationId xmlns:p14="http://schemas.microsoft.com/office/powerpoint/2010/main" val="9015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CE76F-7D28-9740-C9A4-98522B5728CE}"/>
              </a:ext>
            </a:extLst>
          </p:cNvPr>
          <p:cNvSpPr>
            <a:spLocks noGrp="1"/>
          </p:cNvSpPr>
          <p:nvPr>
            <p:ph type="title"/>
          </p:nvPr>
        </p:nvSpPr>
        <p:spPr/>
        <p:txBody>
          <a:bodyPr/>
          <a:lstStyle/>
          <a:p>
            <a:r>
              <a:rPr lang="ru-RU" altLang="ru-RU" b="1" dirty="0">
                <a:solidFill>
                  <a:schemeClr val="accent4">
                    <a:lumMod val="60000"/>
                    <a:lumOff val="40000"/>
                  </a:schemeClr>
                </a:solidFill>
              </a:rPr>
              <a:t>Лечение</a:t>
            </a:r>
          </a:p>
        </p:txBody>
      </p:sp>
      <p:sp>
        <p:nvSpPr>
          <p:cNvPr id="4" name="Прямоугольник 3"/>
          <p:cNvSpPr/>
          <p:nvPr/>
        </p:nvSpPr>
        <p:spPr>
          <a:xfrm>
            <a:off x="646111" y="1350017"/>
            <a:ext cx="10767264" cy="954107"/>
          </a:xfrm>
          <a:prstGeom prst="rect">
            <a:avLst/>
          </a:prstGeom>
        </p:spPr>
        <p:txBody>
          <a:bodyPr wrap="square">
            <a:spAutoFit/>
          </a:bodyPr>
          <a:lstStyle/>
          <a:p>
            <a:r>
              <a:rPr lang="ru-RU" sz="1400" dirty="0"/>
              <a:t>При наличии метастазов в регионарные лимфатические узлы проводят также комбинированное лечение — предоперационную лучевую терапию и операции фасциально-футлярного иссечения клетчатки шеи или </a:t>
            </a:r>
            <a:r>
              <a:rPr lang="ru-RU" sz="1400" dirty="0" err="1"/>
              <a:t>Крайля</a:t>
            </a:r>
            <a:r>
              <a:rPr lang="ru-RU" sz="1400" dirty="0"/>
              <a:t>.</a:t>
            </a:r>
          </a:p>
          <a:p>
            <a:r>
              <a:rPr lang="ru-RU" sz="1400" dirty="0"/>
              <a:t>Прогноз для жизни неблагоприятный вследствие поздней обращаемости больных в лечебное учреждение.</a:t>
            </a:r>
          </a:p>
          <a:p>
            <a:r>
              <a:rPr lang="ru-RU" sz="1400" dirty="0"/>
              <a:t>Операции на путях регионарного метастазирования. Целью операций является устранение регионарных метастазов с клетчаткой шеи. </a:t>
            </a:r>
          </a:p>
        </p:txBody>
      </p:sp>
      <p:pic>
        <p:nvPicPr>
          <p:cNvPr id="5" name="Picture 2" descr="https://medotvet.com/wp-content/uploads/2015/12/risunok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375" y="2613226"/>
            <a:ext cx="5845250" cy="379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2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CE76F-7D28-9740-C9A4-98522B5728CE}"/>
              </a:ext>
            </a:extLst>
          </p:cNvPr>
          <p:cNvSpPr>
            <a:spLocks noGrp="1"/>
          </p:cNvSpPr>
          <p:nvPr>
            <p:ph type="title"/>
          </p:nvPr>
        </p:nvSpPr>
        <p:spPr/>
        <p:txBody>
          <a:bodyPr/>
          <a:lstStyle/>
          <a:p>
            <a:r>
              <a:rPr lang="ru-RU" sz="2800" b="1" dirty="0"/>
              <a:t>Методы вправления вывихов нижней челюсти</a:t>
            </a:r>
            <a:endParaRPr lang="ru-RU" altLang="ru-RU" sz="2800" b="1" dirty="0">
              <a:solidFill>
                <a:schemeClr val="accent4">
                  <a:lumMod val="60000"/>
                  <a:lumOff val="40000"/>
                </a:schemeClr>
              </a:solidFill>
            </a:endParaRPr>
          </a:p>
        </p:txBody>
      </p:sp>
      <p:sp>
        <p:nvSpPr>
          <p:cNvPr id="3" name="Прямоугольник 2"/>
          <p:cNvSpPr/>
          <p:nvPr/>
        </p:nvSpPr>
        <p:spPr>
          <a:xfrm>
            <a:off x="646111" y="1152983"/>
            <a:ext cx="9593264" cy="1323439"/>
          </a:xfrm>
          <a:prstGeom prst="rect">
            <a:avLst/>
          </a:prstGeom>
        </p:spPr>
        <p:txBody>
          <a:bodyPr wrap="square">
            <a:spAutoFit/>
          </a:bodyPr>
          <a:lstStyle/>
          <a:p>
            <a:r>
              <a:rPr lang="ru-RU" sz="1600" dirty="0">
                <a:solidFill>
                  <a:schemeClr val="accent4">
                    <a:lumMod val="75000"/>
                  </a:schemeClr>
                </a:solidFill>
              </a:rPr>
              <a:t>Метод ГЛ. </a:t>
            </a:r>
            <a:r>
              <a:rPr lang="ru-RU" sz="1600" dirty="0" err="1">
                <a:solidFill>
                  <a:schemeClr val="accent4">
                    <a:lumMod val="75000"/>
                  </a:schemeClr>
                </a:solidFill>
              </a:rPr>
              <a:t>Блехмана</a:t>
            </a:r>
            <a:r>
              <a:rPr lang="ru-RU" sz="1600" dirty="0"/>
              <a:t> </a:t>
            </a:r>
            <a:r>
              <a:rPr lang="ru-RU" sz="1600" dirty="0">
                <a:solidFill>
                  <a:schemeClr val="accent4">
                    <a:lumMod val="75000"/>
                  </a:schemeClr>
                </a:solidFill>
              </a:rPr>
              <a:t>(1953) </a:t>
            </a:r>
            <a:r>
              <a:rPr lang="ru-RU" sz="1600" dirty="0"/>
              <a:t>врач определяет в преддверии полости рта место нахожде­ния венечных отростков (при вывихе они выступают). Указательными пальцами надавливает на них в направлении вниз и кзади. Возникаемое при этом болевое ощущение приводит к рефлек­торному расслаблению жевательной мускулатуры и перемещению суставной головки в правиль­ное положение, т.е. происходит вправление челюсти.</a:t>
            </a:r>
          </a:p>
        </p:txBody>
      </p:sp>
      <p:sp>
        <p:nvSpPr>
          <p:cNvPr id="5" name="Прямоугольник 4"/>
          <p:cNvSpPr/>
          <p:nvPr/>
        </p:nvSpPr>
        <p:spPr>
          <a:xfrm>
            <a:off x="646111" y="2627253"/>
            <a:ext cx="9336459" cy="2554545"/>
          </a:xfrm>
          <a:prstGeom prst="rect">
            <a:avLst/>
          </a:prstGeom>
        </p:spPr>
        <p:txBody>
          <a:bodyPr wrap="square">
            <a:spAutoFit/>
          </a:bodyPr>
          <a:lstStyle/>
          <a:p>
            <a:r>
              <a:rPr lang="ru-RU" sz="1600" dirty="0">
                <a:solidFill>
                  <a:schemeClr val="accent4">
                    <a:lumMod val="75000"/>
                  </a:schemeClr>
                </a:solidFill>
              </a:rPr>
              <a:t>Метод Ю.Д. Гершуни (1982</a:t>
            </a:r>
            <a:r>
              <a:rPr lang="ru-RU" sz="1600" dirty="0"/>
              <a:t>) - заключается в том, что </a:t>
            </a:r>
            <a:r>
              <a:rPr lang="ru-RU" sz="1600" dirty="0" err="1"/>
              <a:t>пальпаторно</a:t>
            </a:r>
            <a:r>
              <a:rPr lang="ru-RU" sz="1600" dirty="0"/>
              <a:t> через кожу щек, не­сколько ниже скуловых костей, определяют положение верхушек венечных отростков, которые особенно легко выявляются у худощавых больных, и надавливают на них большими пальцами рук в направлении вниз и назад.</a:t>
            </a:r>
          </a:p>
          <a:p>
            <a:endParaRPr lang="ru-RU" sz="1600" dirty="0"/>
          </a:p>
          <a:p>
            <a:r>
              <a:rPr lang="ru-RU" sz="1600" dirty="0"/>
              <a:t>К положительным сторонам этого способа можно отнести следующее: вправление осуще­ствляется без введения пальцев в рот больного, что особенно важно в случаях, когда врач не имеет возможности вымыть руки; не требуется прилагать больших физических усилий; отпадает необходимость в ассистенте; вправление может быть осуществлено быстро и просто при любом положении больного (сидя, стоя, лежа на земле или на полу) и в любых условиях.</a:t>
            </a:r>
          </a:p>
        </p:txBody>
      </p:sp>
    </p:spTree>
    <p:extLst>
      <p:ext uri="{BB962C8B-B14F-4D97-AF65-F5344CB8AC3E}">
        <p14:creationId xmlns:p14="http://schemas.microsoft.com/office/powerpoint/2010/main" val="363948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F0288B-953F-ACEC-62B6-35646F6A4522}"/>
              </a:ext>
            </a:extLst>
          </p:cNvPr>
          <p:cNvSpPr>
            <a:spLocks noGrp="1"/>
          </p:cNvSpPr>
          <p:nvPr>
            <p:ph type="title"/>
          </p:nvPr>
        </p:nvSpPr>
        <p:spPr/>
        <p:txBody>
          <a:bodyPr/>
          <a:lstStyle/>
          <a:p>
            <a:r>
              <a:rPr lang="ru-RU" b="1" dirty="0">
                <a:solidFill>
                  <a:schemeClr val="tx1">
                    <a:lumMod val="50000"/>
                    <a:lumOff val="50000"/>
                  </a:schemeClr>
                </a:solidFill>
              </a:rPr>
              <a:t>Цель</a:t>
            </a:r>
          </a:p>
        </p:txBody>
      </p:sp>
      <p:sp>
        <p:nvSpPr>
          <p:cNvPr id="3" name="Объект 2">
            <a:extLst>
              <a:ext uri="{FF2B5EF4-FFF2-40B4-BE49-F238E27FC236}">
                <a16:creationId xmlns:a16="http://schemas.microsoft.com/office/drawing/2014/main" id="{576F06EE-90A3-F8F1-C83E-D13431D6D061}"/>
              </a:ext>
            </a:extLst>
          </p:cNvPr>
          <p:cNvSpPr>
            <a:spLocks noGrp="1"/>
          </p:cNvSpPr>
          <p:nvPr>
            <p:ph idx="1"/>
          </p:nvPr>
        </p:nvSpPr>
        <p:spPr/>
        <p:txBody>
          <a:bodyPr>
            <a:normAutofit/>
          </a:bodyPr>
          <a:lstStyle/>
          <a:p>
            <a:r>
              <a:rPr lang="ru-RU" b="1" dirty="0">
                <a:solidFill>
                  <a:schemeClr val="lt1"/>
                </a:solidFill>
              </a:rPr>
              <a:t>Изучить определение, клинику, диагностику и классификацию вывихов нижней челюсти</a:t>
            </a:r>
          </a:p>
          <a:p>
            <a:r>
              <a:rPr lang="ru-RU" sz="2400" b="1" dirty="0">
                <a:solidFill>
                  <a:schemeClr val="lt1"/>
                </a:solidFill>
              </a:rPr>
              <a:t>Изучить методы лечения вывихов нижней челюсти</a:t>
            </a:r>
            <a:endParaRPr lang="ru-RU" sz="2400" dirty="0"/>
          </a:p>
        </p:txBody>
      </p:sp>
      <p:sp>
        <p:nvSpPr>
          <p:cNvPr id="5" name="AutoShape 2" descr="https://sident.kh.ua/wp-content/uploads/2013/05/01-posle-implantazii.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sident.kh.ua/wp-content/uploads/2013/05/01-posle-implantazii.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mykaleidoscope.ru/x/uploads/posts/2022-10/1666240394_35-mykaleidoscope-ru-p-lyubopitstvo-emotsiya-oboi-45.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96596" y="3974987"/>
            <a:ext cx="3527770" cy="235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2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EC9176E4-F3F6-7D05-8586-BA811A4BDA28}"/>
              </a:ext>
            </a:extLst>
          </p:cNvPr>
          <p:cNvSpPr>
            <a:spLocks noGrp="1"/>
          </p:cNvSpPr>
          <p:nvPr>
            <p:ph idx="1"/>
          </p:nvPr>
        </p:nvSpPr>
        <p:spPr>
          <a:xfrm>
            <a:off x="364939" y="1117432"/>
            <a:ext cx="8946541" cy="2031325"/>
          </a:xfrm>
          <a:prstGeom prst="rect">
            <a:avLst/>
          </a:prstGeom>
        </p:spPr>
        <p:txBody>
          <a:bodyPr wrap="square">
            <a:spAutoFit/>
          </a:bodyPr>
          <a:lstStyle/>
          <a:p>
            <a:r>
              <a:rPr lang="ru-RU" sz="2100" dirty="0">
                <a:solidFill>
                  <a:schemeClr val="accent4">
                    <a:lumMod val="75000"/>
                  </a:schemeClr>
                </a:solidFill>
              </a:rPr>
              <a:t>Метод В. </a:t>
            </a:r>
            <a:r>
              <a:rPr lang="ru-RU" sz="2100" dirty="0" err="1">
                <a:solidFill>
                  <a:schemeClr val="accent4">
                    <a:lumMod val="75000"/>
                  </a:schemeClr>
                </a:solidFill>
              </a:rPr>
              <a:t>Попеску</a:t>
            </a:r>
            <a:r>
              <a:rPr lang="ru-RU" sz="2100" dirty="0">
                <a:solidFill>
                  <a:schemeClr val="accent4">
                    <a:lumMod val="75000"/>
                  </a:schemeClr>
                </a:solidFill>
              </a:rPr>
              <a:t> (1960)</a:t>
            </a:r>
            <a:r>
              <a:rPr lang="ru-RU" sz="2100" dirty="0"/>
              <a:t> - больного укладывают на спину. Между большими коренными зубами, при максимально открытом рте, вводятся марлевые (бинтовые) валики диаметром 1,5-2,0 см. Врач проводит давление на подбородок снизу вверх. Таким путем перемещается головка челюсти вниз. Затем, надавливая на подбородок спереди назад, смещают головку в суставную впадину.</a:t>
            </a:r>
          </a:p>
        </p:txBody>
      </p:sp>
      <p:sp>
        <p:nvSpPr>
          <p:cNvPr id="7" name="Прямоугольник 6">
            <a:extLst>
              <a:ext uri="{FF2B5EF4-FFF2-40B4-BE49-F238E27FC236}">
                <a16:creationId xmlns:a16="http://schemas.microsoft.com/office/drawing/2014/main" id="{64229527-768F-E6E6-1B79-80437BF1FF47}"/>
              </a:ext>
            </a:extLst>
          </p:cNvPr>
          <p:cNvSpPr/>
          <p:nvPr/>
        </p:nvSpPr>
        <p:spPr>
          <a:xfrm>
            <a:off x="571684" y="3709243"/>
            <a:ext cx="10194928" cy="2354491"/>
          </a:xfrm>
          <a:prstGeom prst="rect">
            <a:avLst/>
          </a:prstGeom>
        </p:spPr>
        <p:txBody>
          <a:bodyPr wrap="square">
            <a:spAutoFit/>
          </a:bodyPr>
          <a:lstStyle/>
          <a:p>
            <a:r>
              <a:rPr lang="ru-RU" sz="2100" dirty="0">
                <a:solidFill>
                  <a:schemeClr val="accent4">
                    <a:lumMod val="75000"/>
                  </a:schemeClr>
                </a:solidFill>
              </a:rPr>
              <a:t>Метод Б.П. </a:t>
            </a:r>
            <a:r>
              <a:rPr lang="ru-RU" sz="2100" dirty="0" err="1">
                <a:solidFill>
                  <a:schemeClr val="accent4">
                    <a:lumMod val="75000"/>
                  </a:schemeClr>
                </a:solidFill>
              </a:rPr>
              <a:t>Гепперта</a:t>
            </a:r>
            <a:r>
              <a:rPr lang="ru-RU" sz="2100" dirty="0">
                <a:solidFill>
                  <a:schemeClr val="accent4">
                    <a:lumMod val="75000"/>
                  </a:schemeClr>
                </a:solidFill>
              </a:rPr>
              <a:t> (1979)</a:t>
            </a:r>
            <a:r>
              <a:rPr lang="ru-RU" sz="2100" dirty="0"/>
              <a:t> - больной лежит на спине со слегка запрокинутой головой. Врач, сидя на кушетке сбоку больного, накладывает пальцы на жевательные поверхности зубов с обеих сторон, а большими пальцами упирается в нижний край подбородочного отдела нижней челюсти. Оттягивается угол челюсти книзу, а большими пальцами одновременно смещают ее кзади. В момент вправления необходимо, чтобы пальцы соскользнули с жевательной поверхно­сти зубов во избежание их прикусывания.</a:t>
            </a:r>
          </a:p>
        </p:txBody>
      </p:sp>
    </p:spTree>
    <p:extLst>
      <p:ext uri="{BB962C8B-B14F-4D97-AF65-F5344CB8AC3E}">
        <p14:creationId xmlns:p14="http://schemas.microsoft.com/office/powerpoint/2010/main" val="388181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4083" y="586859"/>
            <a:ext cx="6566862" cy="461665"/>
          </a:xfrm>
          <a:prstGeom prst="rect">
            <a:avLst/>
          </a:prstGeom>
        </p:spPr>
        <p:txBody>
          <a:bodyPr wrap="none">
            <a:spAutoFit/>
          </a:bodyPr>
          <a:lstStyle/>
          <a:p>
            <a:pPr fontAlgn="base"/>
            <a:r>
              <a:rPr lang="ru-RU" sz="2400" dirty="0">
                <a:solidFill>
                  <a:srgbClr val="FFFF00"/>
                </a:solidFill>
                <a:latin typeface="Marvel"/>
                <a:hlinkClick r:id="rId2"/>
              </a:rPr>
              <a:t>Лечение вывиха челюсти. Метод Гиппократа</a:t>
            </a:r>
            <a:endParaRPr lang="ru-RU" sz="2400" i="0" dirty="0">
              <a:solidFill>
                <a:srgbClr val="FFFF00"/>
              </a:solidFill>
              <a:effectLst/>
              <a:latin typeface="Marvel"/>
            </a:endParaRPr>
          </a:p>
        </p:txBody>
      </p:sp>
      <p:sp>
        <p:nvSpPr>
          <p:cNvPr id="5" name="Прямоугольник 4"/>
          <p:cNvSpPr/>
          <p:nvPr/>
        </p:nvSpPr>
        <p:spPr>
          <a:xfrm>
            <a:off x="781050" y="1209675"/>
            <a:ext cx="10287000" cy="3108543"/>
          </a:xfrm>
          <a:prstGeom prst="rect">
            <a:avLst/>
          </a:prstGeom>
        </p:spPr>
        <p:txBody>
          <a:bodyPr wrap="square">
            <a:spAutoFit/>
          </a:bodyPr>
          <a:lstStyle/>
          <a:p>
            <a:r>
              <a:rPr lang="ru-RU" sz="1400" dirty="0"/>
              <a:t>Перед тем, как вправить вывих челюсти, доктор обматывает большие пальцы рук марлевой повязкой или полотенцем и встает перед пациентом, который сидит на стуле. Врач вставляет предварительно перемотанные пальцы поверх жевательных зубов, а остальными обхватывает челюсть снизу. Затем верхние пальцы начинают давить на челюсть в нижнем направлении, а все остальные пальцы давят на подборок вверх.</a:t>
            </a:r>
          </a:p>
          <a:p>
            <a:endParaRPr lang="ru-RU" sz="1400" dirty="0"/>
          </a:p>
          <a:p>
            <a:endParaRPr lang="ru-RU" sz="1400" dirty="0"/>
          </a:p>
          <a:p>
            <a:r>
              <a:rPr lang="ru-RU" sz="1400" dirty="0"/>
              <a:t>После этого челюсть следует отодвинуть назад и сразу поднять вверх. Такие движения должны восстановить первоначальное состояние сустава, свидетельством чего станет характерный щелчок.</a:t>
            </a:r>
          </a:p>
          <a:p>
            <a:endParaRPr lang="ru-RU" sz="1400" dirty="0"/>
          </a:p>
          <a:p>
            <a:r>
              <a:rPr lang="ru-RU" sz="1400" dirty="0"/>
              <a:t>Как правило, после этого пациент непроизвольно смыкает челюсть. Именно для того чтобы не повредить пальцы в ходе таких манипуляций, врач и должен обмотать их тканевыми повязками. После удачного вправления челюсти пациенту накладывают </a:t>
            </a:r>
            <a:r>
              <a:rPr lang="ru-RU" sz="1400" dirty="0" err="1"/>
              <a:t>пращевидную</a:t>
            </a:r>
            <a:r>
              <a:rPr lang="ru-RU" sz="1400" dirty="0"/>
              <a:t> повязку и запрещают на протяжении недели широко или резко раскрывать рот, так как это может повлечь за собой рецидив. С этой же целью не рекомендуют употреблять в пищу твердые продукты.</a:t>
            </a:r>
          </a:p>
        </p:txBody>
      </p:sp>
      <p:pic>
        <p:nvPicPr>
          <p:cNvPr id="9220" name="Picture 4" descr="http://videntvidnoe.ru/images/articles/metod-goppokr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176" y="4526994"/>
            <a:ext cx="311467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9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ECE76F-7D28-9740-C9A4-98522B5728CE}"/>
              </a:ext>
            </a:extLst>
          </p:cNvPr>
          <p:cNvSpPr>
            <a:spLocks noGrp="1"/>
          </p:cNvSpPr>
          <p:nvPr>
            <p:ph type="title"/>
          </p:nvPr>
        </p:nvSpPr>
        <p:spPr/>
        <p:txBody>
          <a:bodyPr/>
          <a:lstStyle/>
          <a:p>
            <a:r>
              <a:rPr lang="ru-RU" altLang="ru-RU" b="1" dirty="0">
                <a:solidFill>
                  <a:schemeClr val="accent4">
                    <a:lumMod val="60000"/>
                    <a:lumOff val="40000"/>
                  </a:schemeClr>
                </a:solidFill>
              </a:rPr>
              <a:t>Вывод</a:t>
            </a:r>
          </a:p>
        </p:txBody>
      </p:sp>
      <p:sp>
        <p:nvSpPr>
          <p:cNvPr id="4" name="Прямоугольник 3"/>
          <p:cNvSpPr/>
          <p:nvPr/>
        </p:nvSpPr>
        <p:spPr>
          <a:xfrm>
            <a:off x="646111" y="1350017"/>
            <a:ext cx="10767264" cy="307777"/>
          </a:xfrm>
          <a:prstGeom prst="rect">
            <a:avLst/>
          </a:prstGeom>
        </p:spPr>
        <p:txBody>
          <a:bodyPr wrap="square">
            <a:spAutoFit/>
          </a:bodyPr>
          <a:lstStyle/>
          <a:p>
            <a:endParaRPr lang="ru-RU" sz="1400" dirty="0"/>
          </a:p>
        </p:txBody>
      </p:sp>
      <p:sp>
        <p:nvSpPr>
          <p:cNvPr id="3" name="Прямоугольник 2"/>
          <p:cNvSpPr/>
          <p:nvPr/>
        </p:nvSpPr>
        <p:spPr>
          <a:xfrm>
            <a:off x="646111" y="1350017"/>
            <a:ext cx="10431464" cy="2862322"/>
          </a:xfrm>
          <a:prstGeom prst="rect">
            <a:avLst/>
          </a:prstGeom>
        </p:spPr>
        <p:txBody>
          <a:bodyPr wrap="square">
            <a:spAutoFit/>
          </a:bodyPr>
          <a:lstStyle/>
          <a:p>
            <a:r>
              <a:rPr lang="ru-RU" dirty="0"/>
              <a:t>При своевременном вправлении вывихов нижней челюсти и соблюдении сроков иммобилизации исход благоприятный; рецидивы маловероятны. При сопутствующих заболеваниях и ранней нагрузке на челюсть возможно развитие привычных вывихов, тугоподвижности в суставе.</a:t>
            </a:r>
          </a:p>
          <a:p>
            <a:endParaRPr lang="ru-RU" dirty="0"/>
          </a:p>
          <a:p>
            <a:r>
              <a:rPr lang="ru-RU" dirty="0"/>
              <a:t>Профилактика вывиха в ВНЧС заключается в контроле амплитуды открывания рта во время еды, пения, чистки зубов, проведения медицинских вмешательств; устранении предрасполагающих факторов, предупреждении травм нижней челюсти. После вправления вывиха или операции на ВНЧС необходимо соблюдение рекомендованного режима и полноценная реабилитация.</a:t>
            </a:r>
          </a:p>
        </p:txBody>
      </p:sp>
      <p:pic>
        <p:nvPicPr>
          <p:cNvPr id="10242" name="Picture 2" descr="https://chzs.ru/wp-content/uploads/a/b/b/abb9c27b2d05bf88f10eba3318b3165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05" y="4509188"/>
            <a:ext cx="4606925" cy="199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85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A631222-6077-50CC-E85E-8B56D1A09F06}"/>
              </a:ext>
            </a:extLst>
          </p:cNvPr>
          <p:cNvSpPr/>
          <p:nvPr/>
        </p:nvSpPr>
        <p:spPr>
          <a:xfrm>
            <a:off x="1097281" y="406552"/>
            <a:ext cx="10058399"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ru-RU"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Спасибо за внимание!</a:t>
            </a:r>
          </a:p>
        </p:txBody>
      </p:sp>
      <p:pic>
        <p:nvPicPr>
          <p:cNvPr id="11266" name="Picture 2" descr="https://www.fdoctor.ru/upload/iblock/bcc/CHLK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041" y="3225338"/>
            <a:ext cx="4971825" cy="330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38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B3AF21-1E07-80C9-51CC-B9D8C1F42E0E}"/>
              </a:ext>
            </a:extLst>
          </p:cNvPr>
          <p:cNvSpPr>
            <a:spLocks noGrp="1"/>
          </p:cNvSpPr>
          <p:nvPr>
            <p:ph type="title"/>
          </p:nvPr>
        </p:nvSpPr>
        <p:spPr/>
        <p:txBody>
          <a:bodyPr/>
          <a:lstStyle/>
          <a:p>
            <a:pPr algn="ctr"/>
            <a:r>
              <a:rPr lang="ru-RU" b="1" dirty="0">
                <a:solidFill>
                  <a:schemeClr val="accent4">
                    <a:lumMod val="60000"/>
                    <a:lumOff val="40000"/>
                  </a:schemeClr>
                </a:solidFill>
              </a:rPr>
              <a:t>Список литературы</a:t>
            </a:r>
          </a:p>
        </p:txBody>
      </p:sp>
      <p:sp>
        <p:nvSpPr>
          <p:cNvPr id="3" name="Объект 2">
            <a:extLst>
              <a:ext uri="{FF2B5EF4-FFF2-40B4-BE49-F238E27FC236}">
                <a16:creationId xmlns:a16="http://schemas.microsoft.com/office/drawing/2014/main" id="{94B4869C-5FD4-0E99-4574-85B4682E5355}"/>
              </a:ext>
            </a:extLst>
          </p:cNvPr>
          <p:cNvSpPr>
            <a:spLocks noGrp="1"/>
          </p:cNvSpPr>
          <p:nvPr>
            <p:ph idx="1"/>
          </p:nvPr>
        </p:nvSpPr>
        <p:spPr>
          <a:xfrm>
            <a:off x="738091" y="1853248"/>
            <a:ext cx="10058400" cy="5735445"/>
          </a:xfrm>
        </p:spPr>
        <p:txBody>
          <a:bodyPr>
            <a:noAutofit/>
          </a:bodyPr>
          <a:lstStyle/>
          <a:p>
            <a:r>
              <a:rPr lang="ru-RU" sz="1200" dirty="0"/>
              <a:t>1. Челюстно-лицевая хирургия / под ред. Кулакова А. А. - Москва : ГЭОТАР-Медиа, 2019. - 692 с. (Серия "Национальные руководства") </a:t>
            </a:r>
          </a:p>
          <a:p>
            <a:r>
              <a:rPr lang="ru-RU" sz="1200" dirty="0"/>
              <a:t>2. Тимофеев А.А. Челюстно-лицевая хирургия : учебник. – Молодечно : Типография «Победа», 2020. – 832 с.</a:t>
            </a:r>
          </a:p>
          <a:p>
            <a:r>
              <a:rPr lang="ru-RU" sz="1200" dirty="0"/>
              <a:t>3. Хирургическая стоматология : учебник / ред. В. В. Афанасьев. - 3-е изд., </a:t>
            </a:r>
            <a:r>
              <a:rPr lang="ru-RU" sz="1200" dirty="0" err="1"/>
              <a:t>перераб</a:t>
            </a:r>
            <a:r>
              <a:rPr lang="ru-RU" sz="1200" dirty="0"/>
              <a:t>. - Москва : ГЭОТАР-Медиа, 2019. - 400 с. </a:t>
            </a:r>
          </a:p>
          <a:p>
            <a:r>
              <a:rPr lang="ru-RU" sz="1200" dirty="0"/>
              <a:t>4. Челюстно-лицевая хирургия. Учебник. / Под ред. Дробышева А.Ю., </a:t>
            </a:r>
            <a:r>
              <a:rPr lang="ru-RU" sz="1200" dirty="0" err="1"/>
              <a:t>Янушевича</a:t>
            </a:r>
            <a:r>
              <a:rPr lang="ru-RU" sz="1200" dirty="0"/>
              <a:t> О.О.. - М. : ГЭОТАР-Медиа, 2018</a:t>
            </a:r>
          </a:p>
          <a:p>
            <a:r>
              <a:rPr lang="ru-RU" sz="1200" dirty="0"/>
              <a:t>5. Кулаков, А. А. Хирургическая стоматология / под ред. Кулакова А. А. - Москва : ГЭОТАР-Медиа, 2021. - 408 с</a:t>
            </a:r>
          </a:p>
          <a:p>
            <a:r>
              <a:rPr lang="ru-RU" sz="1200" dirty="0"/>
              <a:t>6. Челюстно-лицевая хирургия. Учебник. / Под ред. Дробышева А.Ю., </a:t>
            </a:r>
            <a:r>
              <a:rPr lang="ru-RU" sz="1200" dirty="0" err="1"/>
              <a:t>Янушевича</a:t>
            </a:r>
            <a:r>
              <a:rPr lang="ru-RU" sz="1200" dirty="0"/>
              <a:t> О.О.. - М. : ГЭОТАР-Медиа, 2018</a:t>
            </a:r>
          </a:p>
          <a:p>
            <a:r>
              <a:rPr lang="ru-RU" sz="1200" dirty="0"/>
              <a:t>7. Хирургическая стоматология : учебник / под ред. С.В. Тарасенко. – Москва / ГЭОТАР-Медиа, 2020. – 672 с..</a:t>
            </a:r>
          </a:p>
          <a:p>
            <a:endParaRPr lang="ru-RU" sz="1200" dirty="0"/>
          </a:p>
          <a:p>
            <a:pPr marL="0" indent="0">
              <a:buNone/>
            </a:pPr>
            <a:endParaRPr lang="ru-RU" sz="1200" dirty="0"/>
          </a:p>
        </p:txBody>
      </p:sp>
    </p:spTree>
    <p:extLst>
      <p:ext uri="{BB962C8B-B14F-4D97-AF65-F5344CB8AC3E}">
        <p14:creationId xmlns:p14="http://schemas.microsoft.com/office/powerpoint/2010/main" val="272820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4315" y="1042901"/>
            <a:ext cx="10972800" cy="4876800"/>
          </a:xfrm>
        </p:spPr>
        <p:txBody>
          <a:bodyPr/>
          <a:lstStyle/>
          <a:p>
            <a:r>
              <a:rPr lang="ru-RU" b="1" dirty="0"/>
              <a:t>Вывих нижней челюсти</a:t>
            </a:r>
            <a:r>
              <a:rPr lang="ru-RU" dirty="0"/>
              <a:t> – патологическое смещение суставной головки нижней челюсти за пределы своего анатомического ложа, приводящее к нарушению функции ВНЧС. Вывих нижней челюсти сопровождается невнятностью речи, невозможностью смыкания зубов (при заднем вывихе – невозможностью открыть рот), слюнотечением, выраженным болевым синдромом, смещением подбородка и изменением конфигурации лица. Диагноз вывиха нижней челюсти подтверждается данными рентгенографии или томографии височно-нижнечелюстного сустава. Лечебная помощь заключается во вправлении вывиха консервативным или хирургическим способом с последующей иммобилизацией нижней челюсти.</a:t>
            </a:r>
          </a:p>
        </p:txBody>
      </p:sp>
      <p:pic>
        <p:nvPicPr>
          <p:cNvPr id="2050" name="Picture 2" descr="https://www.startsmile.ru/upload/iblock/fd7/vyvih_chelyusti-_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232" y="4485607"/>
            <a:ext cx="3862965" cy="230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8498" y="315558"/>
            <a:ext cx="8946541" cy="4195481"/>
          </a:xfrm>
        </p:spPr>
        <p:txBody>
          <a:bodyPr>
            <a:normAutofit/>
          </a:bodyPr>
          <a:lstStyle/>
          <a:p>
            <a:pPr fontAlgn="base"/>
            <a:r>
              <a:rPr lang="ru-RU" sz="1400" b="1" dirty="0"/>
              <a:t>Вывих нижней челюсти – стойкое нарушение анатомических взаимоотношений элементов височно-нижнечелюстного сочленения, сопровождающееся развитием характерного патологического </a:t>
            </a:r>
            <a:r>
              <a:rPr lang="ru-RU" sz="1400" b="1" dirty="0" err="1"/>
              <a:t>симптомокомплекса</a:t>
            </a:r>
            <a:r>
              <a:rPr lang="ru-RU" sz="1400" b="1" dirty="0"/>
              <a:t>. Вывихи нижней челюсти составляют 1,5-5,5 % от общего количества вывихов, встречающихся в травматологии. В большей степени возникновению вывиха нижней челюсти подвержены женщины среднего и пожилого возраста, что объясняется особенностями анатомии ВНЧС (небольшой глубиной нижнечелюстной ямки височной кости, меньшим размером суставного бугорка, относительной слабостью поддерживающего сустав связочного аппарата). Вопросами консервативного и хирургического лечения вывихов нижней челюсти занимается ортопедическая стоматология и челюстно-лицевая хирургия.</a:t>
            </a:r>
            <a:endParaRPr lang="ru-RU" sz="1400" dirty="0"/>
          </a:p>
        </p:txBody>
      </p:sp>
      <p:sp>
        <p:nvSpPr>
          <p:cNvPr id="5" name="AutoShape 2" descr="http://temperaturka.com/wp-content/uploads/7/b/2/7b218b001bac8631199e28dc772371e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descr="https://edjena.ru/wp-content/uploads/2018/08/osnovnym-simptomom-dvustoronnego-vyviha-nizhney-chelyusti-yavlyaetsya-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564" y="3044160"/>
            <a:ext cx="8353475" cy="324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8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temperaturka.com/wp-content/uploads/7/b/2/7b218b001bac8631199e28dc772371e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460375" y="758828"/>
            <a:ext cx="4003019" cy="369332"/>
          </a:xfrm>
          <a:prstGeom prst="rect">
            <a:avLst/>
          </a:prstGeom>
        </p:spPr>
        <p:txBody>
          <a:bodyPr wrap="none">
            <a:spAutoFit/>
          </a:bodyPr>
          <a:lstStyle/>
          <a:p>
            <a:pPr fontAlgn="base"/>
            <a:r>
              <a:rPr lang="ru-RU" dirty="0"/>
              <a:t>Причины вывиха нижней челюсти</a:t>
            </a:r>
          </a:p>
        </p:txBody>
      </p:sp>
      <p:sp>
        <p:nvSpPr>
          <p:cNvPr id="6" name="Прямоугольник 5"/>
          <p:cNvSpPr/>
          <p:nvPr/>
        </p:nvSpPr>
        <p:spPr>
          <a:xfrm>
            <a:off x="518563" y="1464928"/>
            <a:ext cx="9140825" cy="2970044"/>
          </a:xfrm>
          <a:prstGeom prst="rect">
            <a:avLst/>
          </a:prstGeom>
        </p:spPr>
        <p:txBody>
          <a:bodyPr wrap="square">
            <a:spAutoFit/>
          </a:bodyPr>
          <a:lstStyle/>
          <a:p>
            <a:r>
              <a:rPr lang="ru-RU" sz="1100" dirty="0"/>
              <a:t>Чаще всего механизм вывиха нижней челюсти связан с резкими движениями самой челюсти либо грубым внешним воздействием на нее. Самопроизвольный вывих нижней челюсти может быть вызван чрезмерным открыванием рта во время зевоты, крика, откусывания большого куска пищи, рвоты, пения, смеха и пр. В некоторых случаях вывих нижней челюсти случается при проведении разного рода медицинских манипуляций - удаления зубов, снятия слепков с зубов, зондирования желудка, бронхоскопии, гастроскопии, интубации трахеи и т. п. Причиной вывиха нижней челюсти могут стать различные вредные привычки: например, привычка открывать зубами бутылки, грызть орехи или вскрывать различные упаковки.</a:t>
            </a:r>
          </a:p>
          <a:p>
            <a:endParaRPr lang="ru-RU" sz="1100" dirty="0"/>
          </a:p>
          <a:p>
            <a:r>
              <a:rPr lang="ru-RU" sz="1100" dirty="0"/>
              <a:t>Кроме этого, острый травматический вывих может произойти в результате форсированного насильственного движения в суставе: прямого удара в нижнюю челюсть, падения на подбородок и пр.</a:t>
            </a:r>
          </a:p>
          <a:p>
            <a:endParaRPr lang="ru-RU" sz="1100" dirty="0"/>
          </a:p>
          <a:p>
            <a:r>
              <a:rPr lang="ru-RU" sz="1100" dirty="0"/>
              <a:t>Патологические и привычные вывихи нижней челюсти обычно возникают у пациентов с сопутствующими заболеваниями (подагрой, ревматизмом, ревматоидным полиартритом, эпилепсией, хроническим артритом и деформирующим артрозом ВНЧС, опухолями и остеомиелитом челюстей и пр.); при деформациях челюстей, неправильном прикусе, </a:t>
            </a:r>
            <a:r>
              <a:rPr lang="ru-RU" sz="1100" dirty="0" err="1"/>
              <a:t>перерастяжении</a:t>
            </a:r>
            <a:r>
              <a:rPr lang="ru-RU" sz="1100" dirty="0"/>
              <a:t> суставной капсулы, </a:t>
            </a:r>
            <a:r>
              <a:rPr lang="ru-RU" sz="1100" dirty="0" err="1"/>
              <a:t>травматичном</a:t>
            </a:r>
            <a:r>
              <a:rPr lang="ru-RU" sz="1100" dirty="0"/>
              <a:t> вправлении острого вывиха или недостаточных сроках иммобилизации нижней челюсти. Для их возникновения требуется незначительное внешнее воздействие; иногда такие вывихи возникают без видимых причин в результате постепенного смещения суставных поверхностей. Врожденный вывих нижней челюсти обусловлен аномалиями развития ВНЧС.</a:t>
            </a:r>
          </a:p>
        </p:txBody>
      </p:sp>
      <p:pic>
        <p:nvPicPr>
          <p:cNvPr id="4098" name="Picture 2" descr="https://chzs.ru/wp-content/uploads/2/c/5/2c5b12dd244fa26905c78a5de66862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082" y="4604140"/>
            <a:ext cx="3261940" cy="202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8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Факторами, предрасполагающими к возникновению вывиха нижней челюсти, служат:</a:t>
            </a:r>
          </a:p>
        </p:txBody>
      </p:sp>
      <p:sp>
        <p:nvSpPr>
          <p:cNvPr id="3" name="Объект 2"/>
          <p:cNvSpPr>
            <a:spLocks noGrp="1"/>
          </p:cNvSpPr>
          <p:nvPr>
            <p:ph idx="1"/>
          </p:nvPr>
        </p:nvSpPr>
        <p:spPr>
          <a:xfrm>
            <a:off x="646111" y="1537856"/>
            <a:ext cx="9318333" cy="4619104"/>
          </a:xfrm>
        </p:spPr>
        <p:txBody>
          <a:bodyPr>
            <a:normAutofit/>
          </a:bodyPr>
          <a:lstStyle/>
          <a:p>
            <a:r>
              <a:rPr lang="ru-RU" dirty="0"/>
              <a:t>ослабление связочного аппарата ВНЧС</a:t>
            </a:r>
          </a:p>
          <a:p>
            <a:r>
              <a:rPr lang="ru-RU" dirty="0"/>
              <a:t>уплощение суставной головки и снижение высоты суставного бугорка</a:t>
            </a:r>
          </a:p>
          <a:p>
            <a:r>
              <a:rPr lang="ru-RU" dirty="0"/>
              <a:t>гипермобильность сустава</a:t>
            </a:r>
          </a:p>
          <a:p>
            <a:r>
              <a:rPr lang="ru-RU" dirty="0"/>
              <a:t>полная адентия</a:t>
            </a:r>
          </a:p>
          <a:p>
            <a:r>
              <a:rPr lang="ru-RU" dirty="0"/>
              <a:t>пожилой возраст пациентов</a:t>
            </a:r>
          </a:p>
        </p:txBody>
      </p:sp>
      <p:pic>
        <p:nvPicPr>
          <p:cNvPr id="5124" name="Picture 4" descr="https://vseglisty.ru/wp-content/uploads/5/5/4/554dea5b71b5394b0332a652ea76407a.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10800000" flipV="1">
            <a:off x="5689638" y="2716054"/>
            <a:ext cx="5311736" cy="39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6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F7AC20-27E0-4DCF-0E66-E9B014F6E8E4}"/>
              </a:ext>
            </a:extLst>
          </p:cNvPr>
          <p:cNvSpPr>
            <a:spLocks noGrp="1"/>
          </p:cNvSpPr>
          <p:nvPr>
            <p:ph type="title"/>
          </p:nvPr>
        </p:nvSpPr>
        <p:spPr/>
        <p:txBody>
          <a:bodyPr/>
          <a:lstStyle/>
          <a:p>
            <a:r>
              <a:rPr lang="ru-RU" dirty="0">
                <a:solidFill>
                  <a:schemeClr val="tx1">
                    <a:lumMod val="50000"/>
                    <a:lumOff val="50000"/>
                  </a:schemeClr>
                </a:solidFill>
              </a:rPr>
              <a:t>Классификация</a:t>
            </a:r>
          </a:p>
        </p:txBody>
      </p:sp>
      <p:sp>
        <p:nvSpPr>
          <p:cNvPr id="4" name="AutoShape 2" descr="https://tdayurveda.ru/800/600/https/okeydoc.ru/wp-content/uploads/2018/07/peri-implantitis_fi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29491" y="1443991"/>
            <a:ext cx="11762509" cy="2031325"/>
          </a:xfrm>
          <a:prstGeom prst="rect">
            <a:avLst/>
          </a:prstGeom>
        </p:spPr>
        <p:txBody>
          <a:bodyPr wrap="square">
            <a:spAutoFit/>
          </a:bodyPr>
          <a:lstStyle/>
          <a:p>
            <a:r>
              <a:rPr lang="ru-RU" dirty="0"/>
              <a:t>Вывихи могут быть </a:t>
            </a:r>
            <a:r>
              <a:rPr lang="ru-RU" i="1" dirty="0"/>
              <a:t>полными </a:t>
            </a:r>
            <a:r>
              <a:rPr lang="ru-RU" dirty="0"/>
              <a:t>и </a:t>
            </a:r>
            <a:r>
              <a:rPr lang="ru-RU" i="1" dirty="0"/>
              <a:t>неполными. </a:t>
            </a:r>
          </a:p>
          <a:p>
            <a:r>
              <a:rPr lang="ru-RU" b="1" dirty="0"/>
              <a:t>Полный вывих </a:t>
            </a:r>
            <a:r>
              <a:rPr lang="ru-RU" dirty="0"/>
              <a:t>- с полным расхождением сус­тавных поверхностей. </a:t>
            </a:r>
          </a:p>
          <a:p>
            <a:r>
              <a:rPr lang="ru-RU" b="1" dirty="0"/>
              <a:t>Неполный вывих (подвывих) </a:t>
            </a:r>
            <a:r>
              <a:rPr lang="ru-RU" dirty="0"/>
              <a:t>- сохраняется соприкосновение суставных поверхностей. Переломовывих - сочетание перелома мыщелкового отростка с вывихом в сус­таве. С учетом времени, прошедшего от момента травмы, вывихи делят на </a:t>
            </a:r>
            <a:r>
              <a:rPr lang="ru-RU" dirty="0">
                <a:effectLst>
                  <a:outerShdw blurRad="38100" dist="38100" dir="2700000" algn="tl">
                    <a:srgbClr val="000000">
                      <a:alpha val="43137"/>
                    </a:srgbClr>
                  </a:outerShdw>
                </a:effectLst>
              </a:rPr>
              <a:t>острые и застаре­лые</a:t>
            </a:r>
            <a:r>
              <a:rPr lang="ru-RU" i="1" dirty="0"/>
              <a:t>. </a:t>
            </a:r>
          </a:p>
          <a:p>
            <a:r>
              <a:rPr lang="ru-RU" b="1" dirty="0"/>
              <a:t>Застарелый вывих </a:t>
            </a:r>
            <a:r>
              <a:rPr lang="ru-RU" dirty="0"/>
              <a:t>- оставшийся невправленным после травмы и неподдающийся закры­тому вправлению в связи с нарушениями, наступившими в тканях, окружающий сустав</a:t>
            </a:r>
          </a:p>
        </p:txBody>
      </p:sp>
      <p:sp>
        <p:nvSpPr>
          <p:cNvPr id="3" name="Прямоугольник 2"/>
          <p:cNvSpPr/>
          <p:nvPr/>
        </p:nvSpPr>
        <p:spPr>
          <a:xfrm>
            <a:off x="429491" y="3543259"/>
            <a:ext cx="11314834" cy="646331"/>
          </a:xfrm>
          <a:prstGeom prst="rect">
            <a:avLst/>
          </a:prstGeom>
        </p:spPr>
        <p:txBody>
          <a:bodyPr wrap="square">
            <a:spAutoFit/>
          </a:bodyPr>
          <a:lstStyle/>
          <a:p>
            <a:r>
              <a:rPr lang="ru-RU" dirty="0">
                <a:solidFill>
                  <a:srgbClr val="00B0F0"/>
                </a:solidFill>
                <a:latin typeface="Arial" panose="020B0604020202020204" pitchFamily="34" charset="0"/>
              </a:rPr>
              <a:t>Вывихи бывают </a:t>
            </a:r>
            <a:r>
              <a:rPr lang="ru-RU" i="1" dirty="0">
                <a:solidFill>
                  <a:srgbClr val="00B0F0"/>
                </a:solidFill>
                <a:latin typeface="Arial" panose="020B0604020202020204" pitchFamily="34" charset="0"/>
              </a:rPr>
              <a:t>односторонние </a:t>
            </a:r>
            <a:r>
              <a:rPr lang="ru-RU" dirty="0">
                <a:solidFill>
                  <a:srgbClr val="00B0F0"/>
                </a:solidFill>
                <a:latin typeface="Arial" panose="020B0604020202020204" pitchFamily="34" charset="0"/>
              </a:rPr>
              <a:t>и </a:t>
            </a:r>
            <a:r>
              <a:rPr lang="ru-RU" i="1" dirty="0">
                <a:solidFill>
                  <a:srgbClr val="00B0F0"/>
                </a:solidFill>
                <a:latin typeface="Arial" panose="020B0604020202020204" pitchFamily="34" charset="0"/>
              </a:rPr>
              <a:t>двусторонние. </a:t>
            </a:r>
            <a:r>
              <a:rPr lang="ru-RU" dirty="0">
                <a:solidFill>
                  <a:srgbClr val="00B0F0"/>
                </a:solidFill>
                <a:latin typeface="Arial" panose="020B0604020202020204" pitchFamily="34" charset="0"/>
              </a:rPr>
              <a:t>По </a:t>
            </a:r>
            <a:r>
              <a:rPr lang="ru-RU" u="sng" dirty="0">
                <a:solidFill>
                  <a:srgbClr val="00B0F0"/>
                </a:solidFill>
                <a:latin typeface="Arial" panose="020B0604020202020204" pitchFamily="34" charset="0"/>
              </a:rPr>
              <a:t>механизму возникновения</a:t>
            </a:r>
            <a:r>
              <a:rPr lang="ru-RU" dirty="0">
                <a:solidFill>
                  <a:srgbClr val="00B0F0"/>
                </a:solidFill>
                <a:latin typeface="Arial" panose="020B0604020202020204" pitchFamily="34" charset="0"/>
              </a:rPr>
              <a:t> вывихи нижней челюсти различают:</a:t>
            </a:r>
            <a:endParaRPr lang="ru-RU" dirty="0">
              <a:solidFill>
                <a:srgbClr val="00B0F0"/>
              </a:solidFill>
            </a:endParaRPr>
          </a:p>
        </p:txBody>
      </p:sp>
      <p:sp>
        <p:nvSpPr>
          <p:cNvPr id="7" name="Прямоугольник 6"/>
          <p:cNvSpPr/>
          <p:nvPr/>
        </p:nvSpPr>
        <p:spPr>
          <a:xfrm>
            <a:off x="460375" y="4257533"/>
            <a:ext cx="11036300" cy="1477328"/>
          </a:xfrm>
          <a:prstGeom prst="rect">
            <a:avLst/>
          </a:prstGeom>
        </p:spPr>
        <p:txBody>
          <a:bodyPr wrap="square">
            <a:spAutoFit/>
          </a:bodyPr>
          <a:lstStyle/>
          <a:p>
            <a:pPr algn="just"/>
            <a:r>
              <a:rPr lang="ru-RU" i="1" dirty="0">
                <a:solidFill>
                  <a:srgbClr val="FFFF00"/>
                </a:solidFill>
                <a:latin typeface="Arial" panose="020B0604020202020204" pitchFamily="34" charset="0"/>
              </a:rPr>
              <a:t>травматические </a:t>
            </a:r>
            <a:r>
              <a:rPr lang="ru-RU" dirty="0">
                <a:solidFill>
                  <a:srgbClr val="FFFF00"/>
                </a:solidFill>
                <a:latin typeface="Arial" panose="020B0604020202020204" pitchFamily="34" charset="0"/>
              </a:rPr>
              <a:t>- обусловленные внешним механическим воздействием;</a:t>
            </a:r>
          </a:p>
          <a:p>
            <a:pPr algn="just"/>
            <a:r>
              <a:rPr lang="ru-RU" dirty="0">
                <a:solidFill>
                  <a:srgbClr val="FFFF00"/>
                </a:solidFill>
                <a:latin typeface="Arial" panose="020B0604020202020204" pitchFamily="34" charset="0"/>
              </a:rPr>
              <a:t>• </a:t>
            </a:r>
            <a:r>
              <a:rPr lang="ru-RU" i="1" dirty="0">
                <a:solidFill>
                  <a:srgbClr val="FFFF00"/>
                </a:solidFill>
                <a:latin typeface="Arial" panose="020B0604020202020204" pitchFamily="34" charset="0"/>
              </a:rPr>
              <a:t>привычные - </a:t>
            </a:r>
            <a:r>
              <a:rPr lang="ru-RU" dirty="0">
                <a:solidFill>
                  <a:srgbClr val="FFFF00"/>
                </a:solidFill>
                <a:latin typeface="Arial" panose="020B0604020202020204" pitchFamily="34" charset="0"/>
              </a:rPr>
              <a:t>систематически повторяющиеся, обусловленные слабостью связочного аппара­та и окружающих его мышц и (или) анатомическими изменениями суставных концов;</a:t>
            </a:r>
          </a:p>
          <a:p>
            <a:pPr algn="just"/>
            <a:r>
              <a:rPr lang="ru-RU" dirty="0">
                <a:solidFill>
                  <a:srgbClr val="FFFF00"/>
                </a:solidFill>
                <a:latin typeface="Arial" panose="020B0604020202020204" pitchFamily="34" charset="0"/>
              </a:rPr>
              <a:t>• </a:t>
            </a:r>
            <a:r>
              <a:rPr lang="ru-RU" i="1" dirty="0">
                <a:solidFill>
                  <a:srgbClr val="FFFF00"/>
                </a:solidFill>
                <a:latin typeface="Arial" panose="020B0604020202020204" pitchFamily="34" charset="0"/>
              </a:rPr>
              <a:t>патологические </a:t>
            </a:r>
            <a:r>
              <a:rPr lang="ru-RU" dirty="0">
                <a:solidFill>
                  <a:srgbClr val="FFFF00"/>
                </a:solidFill>
                <a:latin typeface="Arial" panose="020B0604020202020204" pitchFamily="34" charset="0"/>
              </a:rPr>
              <a:t>- связаны с заболеваниями сустава, приводящими к нарушению суставных поверхностей костей.</a:t>
            </a:r>
            <a:endParaRPr lang="ru-RU" b="0" i="0" dirty="0">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412098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800011" y="986118"/>
            <a:ext cx="9404723" cy="1400530"/>
          </a:xfrm>
        </p:spPr>
        <p:txBody>
          <a:bodyPr/>
          <a:lstStyle/>
          <a:p>
            <a:endParaRPr lang="ru-RU" dirty="0"/>
          </a:p>
        </p:txBody>
      </p:sp>
      <p:sp>
        <p:nvSpPr>
          <p:cNvPr id="6" name="Прямоугольник 5"/>
          <p:cNvSpPr/>
          <p:nvPr/>
        </p:nvSpPr>
        <p:spPr>
          <a:xfrm>
            <a:off x="342900" y="485775"/>
            <a:ext cx="10534650" cy="3693319"/>
          </a:xfrm>
          <a:prstGeom prst="rect">
            <a:avLst/>
          </a:prstGeom>
        </p:spPr>
        <p:txBody>
          <a:bodyPr wrap="square">
            <a:spAutoFit/>
          </a:bodyPr>
          <a:lstStyle/>
          <a:p>
            <a:r>
              <a:rPr lang="ru-RU" dirty="0"/>
              <a:t>В зависимости от направления смещения суставной головки вывихи бывают </a:t>
            </a:r>
            <a:r>
              <a:rPr lang="ru-RU" dirty="0">
                <a:solidFill>
                  <a:srgbClr val="FFFF00"/>
                </a:solidFill>
              </a:rPr>
              <a:t>передние (встречаются часто) и зад­ние (встречаются очень редко). </a:t>
            </a:r>
            <a:r>
              <a:rPr lang="ru-RU" dirty="0"/>
              <a:t>Боковые вывихи, т.е. смещение суставной головки вовнутрь или кнаружи бывают только в сочетании с переломом мыщелкового отростка (переломовывих). В нормальном состоянии, при максимальном открывании рта, головка нижней челюсти вместе с суставным диском устанавливается на заднем скате вершины суставного бугор­ка. </a:t>
            </a:r>
          </a:p>
          <a:p>
            <a:r>
              <a:rPr lang="ru-RU" dirty="0"/>
              <a:t>Выдвижению головки вперед, т.е. за вершину суставного бугорка препятствует сле­дующие причины: </a:t>
            </a:r>
            <a:r>
              <a:rPr lang="ru-RU" dirty="0">
                <a:solidFill>
                  <a:srgbClr val="FFFF00"/>
                </a:solidFill>
              </a:rPr>
              <a:t>высота бугорка, связочный аппарат и жевательные мышцы</a:t>
            </a:r>
            <a:r>
              <a:rPr lang="ru-RU" dirty="0"/>
              <a:t>. При чрез­мерном опускании нижней челюсти (ударе, крике, зевании, смехе, кашле, попытке откусить большой кусок, гипертрофии жевательной мышцы, стоматологических вмешательствах, удалении зуба, снятии слепка, протезировании зубов и т.д.) суставная головка может со­скользнуть на передний скат суставного бугорка и возникнуть передний вывих.</a:t>
            </a:r>
          </a:p>
        </p:txBody>
      </p:sp>
      <p:pic>
        <p:nvPicPr>
          <p:cNvPr id="7170" name="Picture 2" descr="https://chzs.ru/wp-content/uploads/5/b/d/5bd5323c225ff301f73025667a7cc08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7" y="4318106"/>
            <a:ext cx="4092575" cy="218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2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6953" y="1246909"/>
            <a:ext cx="11380123" cy="1938992"/>
          </a:xfrm>
          <a:prstGeom prst="rect">
            <a:avLst/>
          </a:prstGeom>
        </p:spPr>
        <p:txBody>
          <a:bodyPr wrap="square">
            <a:spAutoFit/>
          </a:bodyPr>
          <a:lstStyle/>
          <a:p>
            <a:r>
              <a:rPr lang="ru-RU" sz="2000" dirty="0"/>
              <a:t>Задний вывих нижней челюсти встречается очень редко. Вывих возникает при ударе в область подбородка в момент сведения челюстей, при судорожной зевоте, а также при уда­лении нижних моляров с применением большой силы. При этом вывихе суставная головка на­ходится в положении между костной частью наружного слухового прохода (под нижней стен­кой) и сосцевидным отростком. Возможен перелом костной стенки слухового прохода и даже разрыв суставной капсулы.</a:t>
            </a:r>
            <a:endParaRPr lang="ru-RU" dirty="0"/>
          </a:p>
        </p:txBody>
      </p:sp>
      <p:pic>
        <p:nvPicPr>
          <p:cNvPr id="5" name="Рисунок 4"/>
          <p:cNvPicPr>
            <a:picLocks noChangeAspect="1"/>
          </p:cNvPicPr>
          <p:nvPr/>
        </p:nvPicPr>
        <p:blipFill>
          <a:blip r:embed="rId3"/>
          <a:stretch>
            <a:fillRect/>
          </a:stretch>
        </p:blipFill>
        <p:spPr>
          <a:xfrm>
            <a:off x="3195638" y="3495675"/>
            <a:ext cx="5090734" cy="2928726"/>
          </a:xfrm>
          <a:prstGeom prst="rect">
            <a:avLst/>
          </a:prstGeom>
        </p:spPr>
      </p:pic>
    </p:spTree>
    <p:extLst>
      <p:ext uri="{BB962C8B-B14F-4D97-AF65-F5344CB8AC3E}">
        <p14:creationId xmlns:p14="http://schemas.microsoft.com/office/powerpoint/2010/main" val="2996269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2582</TotalTime>
  <Words>1847</Words>
  <Application>Microsoft Office PowerPoint</Application>
  <PresentationFormat>Широкоэкранный</PresentationFormat>
  <Paragraphs>87</Paragraphs>
  <Slides>24</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Calibri</vt:lpstr>
      <vt:lpstr>Century Gothic</vt:lpstr>
      <vt:lpstr>Marvel</vt:lpstr>
      <vt:lpstr>Segoe UI Light</vt:lpstr>
      <vt:lpstr>Times New Roman</vt:lpstr>
      <vt:lpstr>Wingdings 3</vt:lpstr>
      <vt:lpstr>Ион</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стоматологии ИПО  </vt:lpstr>
      <vt:lpstr>Цель</vt:lpstr>
      <vt:lpstr>Презентация PowerPoint</vt:lpstr>
      <vt:lpstr>Презентация PowerPoint</vt:lpstr>
      <vt:lpstr>Презентация PowerPoint</vt:lpstr>
      <vt:lpstr>Факторами, предрасполагающими к возникновению вывиха нижней челюсти, служат:</vt:lpstr>
      <vt:lpstr>Классификация</vt:lpstr>
      <vt:lpstr>Презентация PowerPoint</vt:lpstr>
      <vt:lpstr>Презентация PowerPoint</vt:lpstr>
      <vt:lpstr>Клиническая картина</vt:lpstr>
      <vt:lpstr>Презентация PowerPoint</vt:lpstr>
      <vt:lpstr>Презентация PowerPoint</vt:lpstr>
      <vt:lpstr>Презентация PowerPoint</vt:lpstr>
      <vt:lpstr>Презентация PowerPoint</vt:lpstr>
      <vt:lpstr>Презентация PowerPoint</vt:lpstr>
      <vt:lpstr>Диагностика</vt:lpstr>
      <vt:lpstr>Лечение</vt:lpstr>
      <vt:lpstr>Лечение</vt:lpstr>
      <vt:lpstr>Методы вправления вывихов нижней челюсти</vt:lpstr>
      <vt:lpstr>Презентация PowerPoint</vt:lpstr>
      <vt:lpstr>Презентация PowerPoint</vt:lpstr>
      <vt:lpstr>Вывод</vt:lpstr>
      <vt:lpstr>Презентация PowerPoint</vt:lpstr>
      <vt:lpstr>Список литературы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стоматологии ИПО</dc:title>
  <dc:creator>Анар</dc:creator>
  <cp:lastModifiedBy>priora799</cp:lastModifiedBy>
  <cp:revision>46</cp:revision>
  <dcterms:created xsi:type="dcterms:W3CDTF">2022-10-08T07:35:51Z</dcterms:created>
  <dcterms:modified xsi:type="dcterms:W3CDTF">2024-02-04T12:48:40Z</dcterms:modified>
</cp:coreProperties>
</file>