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9" r:id="rId2"/>
    <p:sldId id="280" r:id="rId3"/>
    <p:sldId id="289" r:id="rId4"/>
    <p:sldId id="281" r:id="rId5"/>
    <p:sldId id="288" r:id="rId6"/>
    <p:sldId id="282" r:id="rId7"/>
    <p:sldId id="283" r:id="rId8"/>
    <p:sldId id="285" r:id="rId9"/>
    <p:sldId id="273" r:id="rId10"/>
    <p:sldId id="293" r:id="rId11"/>
    <p:sldId id="292" r:id="rId12"/>
    <p:sldId id="290" r:id="rId13"/>
    <p:sldId id="277" r:id="rId14"/>
    <p:sldId id="271" r:id="rId15"/>
    <p:sldId id="264" r:id="rId16"/>
    <p:sldId id="274" r:id="rId17"/>
    <p:sldId id="275" r:id="rId18"/>
    <p:sldId id="278" r:id="rId19"/>
    <p:sldId id="272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BF27B-A011-44F8-8121-35770F22CE7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7F9D02-A6AB-4908-B2A9-C3A8FF595D41}">
      <dgm:prSet phldrT="[Текст]"/>
      <dgm:spPr/>
      <dgm:t>
        <a:bodyPr/>
        <a:lstStyle/>
        <a:p>
          <a:r>
            <a:rPr lang="ru-RU" b="1" dirty="0" smtClean="0"/>
            <a:t>ОТБОР НА КАФЕДРАХ</a:t>
          </a:r>
          <a:endParaRPr lang="ru-RU" b="1" dirty="0"/>
        </a:p>
      </dgm:t>
    </dgm:pt>
    <dgm:pt modelId="{F6A3AE17-7155-4464-B502-B4BFC76622B9}" type="parTrans" cxnId="{ECBB984C-90D2-416D-9D80-0AA0D7D17CB1}">
      <dgm:prSet/>
      <dgm:spPr/>
      <dgm:t>
        <a:bodyPr/>
        <a:lstStyle/>
        <a:p>
          <a:endParaRPr lang="ru-RU"/>
        </a:p>
      </dgm:t>
    </dgm:pt>
    <dgm:pt modelId="{5010EA0A-9122-484A-83B9-0DC4DD54221B}" type="sibTrans" cxnId="{ECBB984C-90D2-416D-9D80-0AA0D7D17CB1}">
      <dgm:prSet/>
      <dgm:spPr/>
      <dgm:t>
        <a:bodyPr/>
        <a:lstStyle/>
        <a:p>
          <a:endParaRPr lang="ru-RU"/>
        </a:p>
      </dgm:t>
    </dgm:pt>
    <dgm:pt modelId="{10CBE9DB-5B4A-4952-A7B3-EF2EF79B5776}">
      <dgm:prSet phldrT="[Текст]"/>
      <dgm:spPr/>
      <dgm:t>
        <a:bodyPr/>
        <a:lstStyle/>
        <a:p>
          <a:r>
            <a:rPr lang="ru-RU" b="1" dirty="0" smtClean="0"/>
            <a:t>ИМЕННЫЕ КОНКУРСЫ КРАСГМУ</a:t>
          </a:r>
          <a:endParaRPr lang="ru-RU" b="1" dirty="0"/>
        </a:p>
      </dgm:t>
    </dgm:pt>
    <dgm:pt modelId="{DF15C604-21EB-4D08-887E-2864D9B130A6}" type="parTrans" cxnId="{808F832D-4C0D-4CC4-BC02-23D124315767}">
      <dgm:prSet/>
      <dgm:spPr/>
      <dgm:t>
        <a:bodyPr/>
        <a:lstStyle/>
        <a:p>
          <a:endParaRPr lang="ru-RU"/>
        </a:p>
      </dgm:t>
    </dgm:pt>
    <dgm:pt modelId="{00E5C971-5913-42C7-9404-D68361F33611}" type="sibTrans" cxnId="{808F832D-4C0D-4CC4-BC02-23D124315767}">
      <dgm:prSet/>
      <dgm:spPr/>
      <dgm:t>
        <a:bodyPr/>
        <a:lstStyle/>
        <a:p>
          <a:endParaRPr lang="ru-RU"/>
        </a:p>
      </dgm:t>
    </dgm:pt>
    <dgm:pt modelId="{11E8C189-8BEE-486A-A863-A2C60E15391C}">
      <dgm:prSet phldrT="[Текст]"/>
      <dgm:spPr/>
      <dgm:t>
        <a:bodyPr/>
        <a:lstStyle/>
        <a:p>
          <a:r>
            <a:rPr lang="ru-RU" b="1" smtClean="0"/>
            <a:t>СЕКЦИОННЫЕ ЗАСЕДАНИЯ  В РАМКАХ ПРИОРИТЕТНЫХ НАПРАВЛЕНИЙ, НОЦ</a:t>
          </a:r>
          <a:endParaRPr lang="ru-RU" b="1" dirty="0"/>
        </a:p>
      </dgm:t>
    </dgm:pt>
    <dgm:pt modelId="{D2401B1D-44D5-4EF6-97A9-6F4741A55542}" type="parTrans" cxnId="{A02C37D9-3BCF-4642-A14D-9628514ABA87}">
      <dgm:prSet/>
      <dgm:spPr/>
      <dgm:t>
        <a:bodyPr/>
        <a:lstStyle/>
        <a:p>
          <a:endParaRPr lang="ru-RU"/>
        </a:p>
      </dgm:t>
    </dgm:pt>
    <dgm:pt modelId="{C51C654D-09CC-44BC-A4B3-CBBCB2E07664}" type="sibTrans" cxnId="{A02C37D9-3BCF-4642-A14D-9628514ABA87}">
      <dgm:prSet/>
      <dgm:spPr/>
      <dgm:t>
        <a:bodyPr/>
        <a:lstStyle/>
        <a:p>
          <a:endParaRPr lang="ru-RU"/>
        </a:p>
      </dgm:t>
    </dgm:pt>
    <dgm:pt modelId="{9022D76A-ECE0-433D-9FA8-3C81E0C2441F}">
      <dgm:prSet phldrT="[Текст]"/>
      <dgm:spPr/>
      <dgm:t>
        <a:bodyPr/>
        <a:lstStyle/>
        <a:p>
          <a:r>
            <a:rPr lang="ru-RU" b="1" dirty="0" smtClean="0"/>
            <a:t>РОССИЙСКИЕ КОНКУРСЫ, ПРЕМИИ, </a:t>
          </a:r>
          <a:r>
            <a:rPr lang="ru-RU" b="1" dirty="0" err="1" smtClean="0"/>
            <a:t>тревел-гранты</a:t>
          </a:r>
          <a:r>
            <a:rPr lang="ru-RU" b="1" dirty="0" smtClean="0"/>
            <a:t> от Вуза</a:t>
          </a:r>
          <a:endParaRPr lang="ru-RU" b="1" dirty="0"/>
        </a:p>
      </dgm:t>
    </dgm:pt>
    <dgm:pt modelId="{CB2AE633-2385-434E-9B45-360406F7CD4E}" type="parTrans" cxnId="{23096505-00F5-4FBA-A03E-71427DD622E2}">
      <dgm:prSet/>
      <dgm:spPr/>
      <dgm:t>
        <a:bodyPr/>
        <a:lstStyle/>
        <a:p>
          <a:endParaRPr lang="ru-RU"/>
        </a:p>
      </dgm:t>
    </dgm:pt>
    <dgm:pt modelId="{FE7442A8-D9AA-41E1-B531-80CE1095E5C2}" type="sibTrans" cxnId="{23096505-00F5-4FBA-A03E-71427DD622E2}">
      <dgm:prSet/>
      <dgm:spPr/>
      <dgm:t>
        <a:bodyPr/>
        <a:lstStyle/>
        <a:p>
          <a:endParaRPr lang="ru-RU"/>
        </a:p>
      </dgm:t>
    </dgm:pt>
    <dgm:pt modelId="{85CB95E9-F876-4670-9005-53D6360CC20A}" type="pres">
      <dgm:prSet presAssocID="{C0EBF27B-A011-44F8-8121-35770F22CE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A3B08-B3E3-4E90-9257-72991EEA7067}" type="pres">
      <dgm:prSet presAssocID="{C67F9D02-A6AB-4908-B2A9-C3A8FF595D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96813-666B-4355-93B1-7FDFC1CD9866}" type="pres">
      <dgm:prSet presAssocID="{5010EA0A-9122-484A-83B9-0DC4DD54221B}" presName="sibTrans" presStyleCnt="0"/>
      <dgm:spPr/>
      <dgm:t>
        <a:bodyPr/>
        <a:lstStyle/>
        <a:p>
          <a:endParaRPr lang="ru-RU"/>
        </a:p>
      </dgm:t>
    </dgm:pt>
    <dgm:pt modelId="{FAC13212-0A3B-4102-85F6-FF2F67C48C19}" type="pres">
      <dgm:prSet presAssocID="{11E8C189-8BEE-486A-A863-A2C60E1539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E081D-E0FE-4570-83FA-424459185669}" type="pres">
      <dgm:prSet presAssocID="{C51C654D-09CC-44BC-A4B3-CBBCB2E07664}" presName="sibTrans" presStyleCnt="0"/>
      <dgm:spPr/>
      <dgm:t>
        <a:bodyPr/>
        <a:lstStyle/>
        <a:p>
          <a:endParaRPr lang="ru-RU"/>
        </a:p>
      </dgm:t>
    </dgm:pt>
    <dgm:pt modelId="{B0AA3C12-5C53-4E32-A1FB-E2C3C2F53576}" type="pres">
      <dgm:prSet presAssocID="{10CBE9DB-5B4A-4952-A7B3-EF2EF79B57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390A5-58D9-4501-A7F2-7BDB341081A0}" type="pres">
      <dgm:prSet presAssocID="{00E5C971-5913-42C7-9404-D68361F33611}" presName="sibTrans" presStyleCnt="0"/>
      <dgm:spPr/>
      <dgm:t>
        <a:bodyPr/>
        <a:lstStyle/>
        <a:p>
          <a:endParaRPr lang="ru-RU"/>
        </a:p>
      </dgm:t>
    </dgm:pt>
    <dgm:pt modelId="{AFAECDAC-F1A4-43EF-86EB-2736235C226E}" type="pres">
      <dgm:prSet presAssocID="{9022D76A-ECE0-433D-9FA8-3C81E0C244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96505-00F5-4FBA-A03E-71427DD622E2}" srcId="{C0EBF27B-A011-44F8-8121-35770F22CE75}" destId="{9022D76A-ECE0-433D-9FA8-3C81E0C2441F}" srcOrd="3" destOrd="0" parTransId="{CB2AE633-2385-434E-9B45-360406F7CD4E}" sibTransId="{FE7442A8-D9AA-41E1-B531-80CE1095E5C2}"/>
    <dgm:cxn modelId="{808F832D-4C0D-4CC4-BC02-23D124315767}" srcId="{C0EBF27B-A011-44F8-8121-35770F22CE75}" destId="{10CBE9DB-5B4A-4952-A7B3-EF2EF79B5776}" srcOrd="2" destOrd="0" parTransId="{DF15C604-21EB-4D08-887E-2864D9B130A6}" sibTransId="{00E5C971-5913-42C7-9404-D68361F33611}"/>
    <dgm:cxn modelId="{B41E74E8-9849-40BE-9BB0-691FDD72CD1E}" type="presOf" srcId="{C67F9D02-A6AB-4908-B2A9-C3A8FF595D41}" destId="{150A3B08-B3E3-4E90-9257-72991EEA7067}" srcOrd="0" destOrd="0" presId="urn:microsoft.com/office/officeart/2005/8/layout/hList6"/>
    <dgm:cxn modelId="{3C3BD2D8-2B18-4C5A-B213-600A969EF6B4}" type="presOf" srcId="{11E8C189-8BEE-486A-A863-A2C60E15391C}" destId="{FAC13212-0A3B-4102-85F6-FF2F67C48C19}" srcOrd="0" destOrd="0" presId="urn:microsoft.com/office/officeart/2005/8/layout/hList6"/>
    <dgm:cxn modelId="{ECBB984C-90D2-416D-9D80-0AA0D7D17CB1}" srcId="{C0EBF27B-A011-44F8-8121-35770F22CE75}" destId="{C67F9D02-A6AB-4908-B2A9-C3A8FF595D41}" srcOrd="0" destOrd="0" parTransId="{F6A3AE17-7155-4464-B502-B4BFC76622B9}" sibTransId="{5010EA0A-9122-484A-83B9-0DC4DD54221B}"/>
    <dgm:cxn modelId="{19387EF6-ED79-4520-98BF-3A73848222BB}" type="presOf" srcId="{C0EBF27B-A011-44F8-8121-35770F22CE75}" destId="{85CB95E9-F876-4670-9005-53D6360CC20A}" srcOrd="0" destOrd="0" presId="urn:microsoft.com/office/officeart/2005/8/layout/hList6"/>
    <dgm:cxn modelId="{256CEA33-44CA-44FA-BA50-B7169960FAB3}" type="presOf" srcId="{10CBE9DB-5B4A-4952-A7B3-EF2EF79B5776}" destId="{B0AA3C12-5C53-4E32-A1FB-E2C3C2F53576}" srcOrd="0" destOrd="0" presId="urn:microsoft.com/office/officeart/2005/8/layout/hList6"/>
    <dgm:cxn modelId="{A02C37D9-3BCF-4642-A14D-9628514ABA87}" srcId="{C0EBF27B-A011-44F8-8121-35770F22CE75}" destId="{11E8C189-8BEE-486A-A863-A2C60E15391C}" srcOrd="1" destOrd="0" parTransId="{D2401B1D-44D5-4EF6-97A9-6F4741A55542}" sibTransId="{C51C654D-09CC-44BC-A4B3-CBBCB2E07664}"/>
    <dgm:cxn modelId="{E5ECB168-E910-42E1-896D-8C708AA7CBAA}" type="presOf" srcId="{9022D76A-ECE0-433D-9FA8-3C81E0C2441F}" destId="{AFAECDAC-F1A4-43EF-86EB-2736235C226E}" srcOrd="0" destOrd="0" presId="urn:microsoft.com/office/officeart/2005/8/layout/hList6"/>
    <dgm:cxn modelId="{934679F0-232A-4C64-BABD-EEE441CF64AC}" type="presParOf" srcId="{85CB95E9-F876-4670-9005-53D6360CC20A}" destId="{150A3B08-B3E3-4E90-9257-72991EEA7067}" srcOrd="0" destOrd="0" presId="urn:microsoft.com/office/officeart/2005/8/layout/hList6"/>
    <dgm:cxn modelId="{26190B55-D2D4-4E01-BAAE-AF1F24CA70AA}" type="presParOf" srcId="{85CB95E9-F876-4670-9005-53D6360CC20A}" destId="{3C496813-666B-4355-93B1-7FDFC1CD9866}" srcOrd="1" destOrd="0" presId="urn:microsoft.com/office/officeart/2005/8/layout/hList6"/>
    <dgm:cxn modelId="{25076DC0-B931-466F-8D4A-F32B548E7019}" type="presParOf" srcId="{85CB95E9-F876-4670-9005-53D6360CC20A}" destId="{FAC13212-0A3B-4102-85F6-FF2F67C48C19}" srcOrd="2" destOrd="0" presId="urn:microsoft.com/office/officeart/2005/8/layout/hList6"/>
    <dgm:cxn modelId="{D98BF1B6-2F02-44FE-8445-5B10B448B384}" type="presParOf" srcId="{85CB95E9-F876-4670-9005-53D6360CC20A}" destId="{082E081D-E0FE-4570-83FA-424459185669}" srcOrd="3" destOrd="0" presId="urn:microsoft.com/office/officeart/2005/8/layout/hList6"/>
    <dgm:cxn modelId="{0D4AC756-51FB-4FA9-9F0C-046693D97280}" type="presParOf" srcId="{85CB95E9-F876-4670-9005-53D6360CC20A}" destId="{B0AA3C12-5C53-4E32-A1FB-E2C3C2F53576}" srcOrd="4" destOrd="0" presId="urn:microsoft.com/office/officeart/2005/8/layout/hList6"/>
    <dgm:cxn modelId="{27C191D1-8FEC-410B-9846-B31FFCBA546E}" type="presParOf" srcId="{85CB95E9-F876-4670-9005-53D6360CC20A}" destId="{093390A5-58D9-4501-A7F2-7BDB341081A0}" srcOrd="5" destOrd="0" presId="urn:microsoft.com/office/officeart/2005/8/layout/hList6"/>
    <dgm:cxn modelId="{745DF38D-F2AF-48AF-B273-F0EBCB20137C}" type="presParOf" srcId="{85CB95E9-F876-4670-9005-53D6360CC20A}" destId="{AFAECDAC-F1A4-43EF-86EB-2736235C226E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2E8C2-5B99-4782-AF84-71C53AED1DD0}" type="doc">
      <dgm:prSet loTypeId="urn:microsoft.com/office/officeart/2005/8/layout/pyramid4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11F3A3E-50E8-44CE-B8D6-22EBB3F294E7}">
      <dgm:prSet phldrT="[Текст]" custT="1"/>
      <dgm:spPr/>
      <dgm:t>
        <a:bodyPr/>
        <a:lstStyle/>
        <a:p>
          <a:r>
            <a:rPr lang="ru-RU" sz="1300" b="1" dirty="0" smtClean="0">
              <a:latin typeface="Arial Black" pitchFamily="34" charset="0"/>
            </a:rPr>
            <a:t>ПРЕЗЕНТАЦИЯ НОЦ И ЛАБОРАТОРИЙ</a:t>
          </a:r>
          <a:endParaRPr lang="ru-RU" sz="1300" b="1" dirty="0">
            <a:latin typeface="Arial Black" pitchFamily="34" charset="0"/>
          </a:endParaRPr>
        </a:p>
      </dgm:t>
    </dgm:pt>
    <dgm:pt modelId="{1C0A6286-CD0C-49BF-96C1-A5087856FE9C}" type="parTrans" cxnId="{4A54F2D8-B606-43FF-BF33-134D91304D3F}">
      <dgm:prSet/>
      <dgm:spPr/>
      <dgm:t>
        <a:bodyPr/>
        <a:lstStyle/>
        <a:p>
          <a:endParaRPr lang="ru-RU" sz="1400"/>
        </a:p>
      </dgm:t>
    </dgm:pt>
    <dgm:pt modelId="{6DDDC332-CFEE-4ECA-AED4-F1860D9CEF8C}" type="sibTrans" cxnId="{4A54F2D8-B606-43FF-BF33-134D91304D3F}">
      <dgm:prSet/>
      <dgm:spPr/>
      <dgm:t>
        <a:bodyPr/>
        <a:lstStyle/>
        <a:p>
          <a:endParaRPr lang="ru-RU" sz="1400"/>
        </a:p>
      </dgm:t>
    </dgm:pt>
    <dgm:pt modelId="{08685150-594F-442D-9A67-6916DD8A7CD1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МАСТЕР-КЛАССЫ</a:t>
          </a:r>
          <a:endParaRPr lang="ru-RU" sz="1300" b="1" dirty="0">
            <a:latin typeface="Arial Black" pitchFamily="34" charset="0"/>
          </a:endParaRPr>
        </a:p>
      </dgm:t>
    </dgm:pt>
    <dgm:pt modelId="{F3F138FD-414E-414D-B32C-702FD652B04A}" type="parTrans" cxnId="{7D6526A6-E55B-4FF4-A8FF-182F28E4FB60}">
      <dgm:prSet/>
      <dgm:spPr/>
      <dgm:t>
        <a:bodyPr/>
        <a:lstStyle/>
        <a:p>
          <a:endParaRPr lang="ru-RU" sz="1400"/>
        </a:p>
      </dgm:t>
    </dgm:pt>
    <dgm:pt modelId="{4FA7F689-1445-4937-B520-67D21D0CD91A}" type="sibTrans" cxnId="{7D6526A6-E55B-4FF4-A8FF-182F28E4FB60}">
      <dgm:prSet/>
      <dgm:spPr/>
      <dgm:t>
        <a:bodyPr/>
        <a:lstStyle/>
        <a:p>
          <a:endParaRPr lang="ru-RU" sz="1400"/>
        </a:p>
      </dgm:t>
    </dgm:pt>
    <dgm:pt modelId="{D409D1DC-4241-4304-A106-971544EBED48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ПАНЕЛЬНЫЕ  ДИСКУССИИ</a:t>
          </a:r>
          <a:endParaRPr lang="ru-RU" sz="1300" b="1" dirty="0">
            <a:latin typeface="Arial Black" pitchFamily="34" charset="0"/>
          </a:endParaRPr>
        </a:p>
      </dgm:t>
    </dgm:pt>
    <dgm:pt modelId="{E3B27384-802B-4390-B068-DAEFD4D054EF}" type="parTrans" cxnId="{1271EBED-6AD3-4077-9261-AD86331E2DAF}">
      <dgm:prSet/>
      <dgm:spPr/>
      <dgm:t>
        <a:bodyPr/>
        <a:lstStyle/>
        <a:p>
          <a:endParaRPr lang="ru-RU" sz="1400"/>
        </a:p>
      </dgm:t>
    </dgm:pt>
    <dgm:pt modelId="{E188D3BB-5C55-410D-B54C-114F8ECEB5E0}" type="sibTrans" cxnId="{1271EBED-6AD3-4077-9261-AD86331E2DAF}">
      <dgm:prSet/>
      <dgm:spPr/>
      <dgm:t>
        <a:bodyPr/>
        <a:lstStyle/>
        <a:p>
          <a:endParaRPr lang="ru-RU" sz="1400"/>
        </a:p>
      </dgm:t>
    </dgm:pt>
    <dgm:pt modelId="{5DF5679E-CBC0-4FFF-8C70-887CAD3E10F2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КОНКУРСНАЯ ПРОГРАММА</a:t>
          </a:r>
          <a:endParaRPr lang="ru-RU" sz="1300" b="1" dirty="0">
            <a:latin typeface="Arial Black" pitchFamily="34" charset="0"/>
          </a:endParaRPr>
        </a:p>
      </dgm:t>
    </dgm:pt>
    <dgm:pt modelId="{85B8FBB4-7EC3-40AB-821F-7D1AAB3AF1D4}" type="parTrans" cxnId="{52E20D45-766F-40BB-9878-007289CDE25E}">
      <dgm:prSet/>
      <dgm:spPr/>
      <dgm:t>
        <a:bodyPr/>
        <a:lstStyle/>
        <a:p>
          <a:endParaRPr lang="ru-RU" sz="1400"/>
        </a:p>
      </dgm:t>
    </dgm:pt>
    <dgm:pt modelId="{4932F7E4-38DC-41A8-BD92-43854335CE9E}" type="sibTrans" cxnId="{52E20D45-766F-40BB-9878-007289CDE25E}">
      <dgm:prSet/>
      <dgm:spPr/>
      <dgm:t>
        <a:bodyPr/>
        <a:lstStyle/>
        <a:p>
          <a:endParaRPr lang="ru-RU" sz="1400"/>
        </a:p>
      </dgm:t>
    </dgm:pt>
    <dgm:pt modelId="{CFAA5E2C-0504-4D3B-824E-390D7AD5DE78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ЭКСКУРСИИ</a:t>
          </a:r>
          <a:endParaRPr lang="ru-RU" sz="1300" b="1" dirty="0">
            <a:latin typeface="Arial Black" pitchFamily="34" charset="0"/>
          </a:endParaRPr>
        </a:p>
      </dgm:t>
    </dgm:pt>
    <dgm:pt modelId="{00ACFD49-8995-4847-A017-685F42C6CAD2}" type="parTrans" cxnId="{4C9C7E9D-765F-4279-83CD-2E3866F6B3D6}">
      <dgm:prSet/>
      <dgm:spPr/>
      <dgm:t>
        <a:bodyPr/>
        <a:lstStyle/>
        <a:p>
          <a:endParaRPr lang="ru-RU" sz="1400"/>
        </a:p>
      </dgm:t>
    </dgm:pt>
    <dgm:pt modelId="{2BA1633C-D8A6-4925-A129-E8746101DC63}" type="sibTrans" cxnId="{4C9C7E9D-765F-4279-83CD-2E3866F6B3D6}">
      <dgm:prSet/>
      <dgm:spPr/>
      <dgm:t>
        <a:bodyPr/>
        <a:lstStyle/>
        <a:p>
          <a:endParaRPr lang="ru-RU" sz="1400"/>
        </a:p>
      </dgm:t>
    </dgm:pt>
    <dgm:pt modelId="{EAA34A31-6686-413C-B4EF-38BDDB9BBDB9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МЕЖДУНАРОДНАЯ СЕКЦИЯ</a:t>
          </a:r>
        </a:p>
        <a:p>
          <a:endParaRPr lang="ru-RU" sz="1300" b="1" dirty="0">
            <a:latin typeface="Arial Black" pitchFamily="34" charset="0"/>
          </a:endParaRPr>
        </a:p>
      </dgm:t>
    </dgm:pt>
    <dgm:pt modelId="{BB301C55-F300-464C-8A06-13ECABFCB857}" type="parTrans" cxnId="{BAD64AF7-7DE4-4654-8FE8-B16F799638C3}">
      <dgm:prSet/>
      <dgm:spPr/>
      <dgm:t>
        <a:bodyPr/>
        <a:lstStyle/>
        <a:p>
          <a:endParaRPr lang="ru-RU" sz="1400"/>
        </a:p>
      </dgm:t>
    </dgm:pt>
    <dgm:pt modelId="{1F44874A-123C-4830-A5A9-CE2C6CED2EE3}" type="sibTrans" cxnId="{BAD64AF7-7DE4-4654-8FE8-B16F799638C3}">
      <dgm:prSet/>
      <dgm:spPr/>
      <dgm:t>
        <a:bodyPr/>
        <a:lstStyle/>
        <a:p>
          <a:endParaRPr lang="ru-RU" sz="1400"/>
        </a:p>
      </dgm:t>
    </dgm:pt>
    <dgm:pt modelId="{A5C12665-3244-4B4F-8E24-1AC6D0104F54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ТЕЛЕМОСТЫ</a:t>
          </a:r>
          <a:endParaRPr lang="ru-RU" sz="1300" b="1" dirty="0">
            <a:latin typeface="Arial Black" pitchFamily="34" charset="0"/>
          </a:endParaRPr>
        </a:p>
      </dgm:t>
    </dgm:pt>
    <dgm:pt modelId="{FCDDEDD1-2D54-4547-B751-25AD9D9FE66F}" type="parTrans" cxnId="{20C2F138-507B-459A-9042-5CCD6F63BC79}">
      <dgm:prSet/>
      <dgm:spPr/>
      <dgm:t>
        <a:bodyPr/>
        <a:lstStyle/>
        <a:p>
          <a:endParaRPr lang="ru-RU" sz="1400"/>
        </a:p>
      </dgm:t>
    </dgm:pt>
    <dgm:pt modelId="{D44FFD87-0450-4B96-AC60-70F8B6F1804B}" type="sibTrans" cxnId="{20C2F138-507B-459A-9042-5CCD6F63BC79}">
      <dgm:prSet/>
      <dgm:spPr/>
      <dgm:t>
        <a:bodyPr/>
        <a:lstStyle/>
        <a:p>
          <a:endParaRPr lang="ru-RU" sz="1400"/>
        </a:p>
      </dgm:t>
    </dgm:pt>
    <dgm:pt modelId="{491EA8B1-4A10-4668-BB9C-8AB166EFC347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КВН</a:t>
          </a:r>
          <a:endParaRPr lang="ru-RU" sz="1300" b="1" dirty="0">
            <a:latin typeface="Arial Black" pitchFamily="34" charset="0"/>
          </a:endParaRPr>
        </a:p>
      </dgm:t>
    </dgm:pt>
    <dgm:pt modelId="{C6F3AC5A-23E4-47E7-8E8C-6E6DB770DC4B}" type="parTrans" cxnId="{DA65C7E4-AF67-435C-8B85-8C964758E7CB}">
      <dgm:prSet/>
      <dgm:spPr/>
      <dgm:t>
        <a:bodyPr/>
        <a:lstStyle/>
        <a:p>
          <a:endParaRPr lang="ru-RU" sz="1400"/>
        </a:p>
      </dgm:t>
    </dgm:pt>
    <dgm:pt modelId="{61DD6B17-6D59-47E0-97A7-1E1F202DBB9C}" type="sibTrans" cxnId="{DA65C7E4-AF67-435C-8B85-8C964758E7CB}">
      <dgm:prSet/>
      <dgm:spPr/>
      <dgm:t>
        <a:bodyPr/>
        <a:lstStyle/>
        <a:p>
          <a:endParaRPr lang="ru-RU" sz="1400"/>
        </a:p>
      </dgm:t>
    </dgm:pt>
    <dgm:pt modelId="{157085B1-6734-469E-855D-6BECCB818B83}">
      <dgm:prSet phldrT="[Текст]" custT="1"/>
      <dgm:spPr/>
      <dgm:t>
        <a:bodyPr/>
        <a:lstStyle/>
        <a:p>
          <a:r>
            <a:rPr lang="ru-RU" sz="1300" b="1" smtClean="0">
              <a:latin typeface="Arial Black" pitchFamily="34" charset="0"/>
            </a:rPr>
            <a:t>СОЦИАЛЬНЫЕ СОБЫТИЯ </a:t>
          </a:r>
          <a:endParaRPr lang="ru-RU" sz="1300" b="1" dirty="0">
            <a:latin typeface="Arial Black" pitchFamily="34" charset="0"/>
          </a:endParaRPr>
        </a:p>
      </dgm:t>
    </dgm:pt>
    <dgm:pt modelId="{DA1E2187-DB2D-424D-9082-EF5842C42173}" type="parTrans" cxnId="{6A145D57-104C-4642-9A67-0B55F5315EB2}">
      <dgm:prSet/>
      <dgm:spPr/>
      <dgm:t>
        <a:bodyPr/>
        <a:lstStyle/>
        <a:p>
          <a:endParaRPr lang="ru-RU" sz="1400"/>
        </a:p>
      </dgm:t>
    </dgm:pt>
    <dgm:pt modelId="{FD0FCC92-BDD2-492B-93BE-2FFABDF06824}" type="sibTrans" cxnId="{6A145D57-104C-4642-9A67-0B55F5315EB2}">
      <dgm:prSet/>
      <dgm:spPr/>
      <dgm:t>
        <a:bodyPr/>
        <a:lstStyle/>
        <a:p>
          <a:endParaRPr lang="ru-RU" sz="1400"/>
        </a:p>
      </dgm:t>
    </dgm:pt>
    <dgm:pt modelId="{E72D05EC-4413-4907-8DB8-96F89D2376D9}" type="pres">
      <dgm:prSet presAssocID="{1842E8C2-5B99-4782-AF84-71C53AED1DD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22042-33F0-4BBD-AF79-16DE4AC8B3B6}" type="pres">
      <dgm:prSet presAssocID="{1842E8C2-5B99-4782-AF84-71C53AED1DD0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E0CF4-77D8-4559-A811-38E96EDFA5F7}" type="pres">
      <dgm:prSet presAssocID="{1842E8C2-5B99-4782-AF84-71C53AED1DD0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4F9CC-2282-46BD-AFD4-4E0ED4AB2D87}" type="pres">
      <dgm:prSet presAssocID="{1842E8C2-5B99-4782-AF84-71C53AED1DD0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4F429-954E-4FA3-9010-5A3A2CB9902C}" type="pres">
      <dgm:prSet presAssocID="{1842E8C2-5B99-4782-AF84-71C53AED1DD0}" presName="triangle4" presStyleLbl="node1" presStyleIdx="3" presStyleCnt="9" custLinFactNeighborX="-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D0FA8-B30E-4316-A9D6-EBC88CEA0A01}" type="pres">
      <dgm:prSet presAssocID="{1842E8C2-5B99-4782-AF84-71C53AED1DD0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0517-5799-4087-9449-DFA1D725D847}" type="pres">
      <dgm:prSet presAssocID="{1842E8C2-5B99-4782-AF84-71C53AED1DD0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9929-1B05-4D85-A606-21551E72D7E2}" type="pres">
      <dgm:prSet presAssocID="{1842E8C2-5B99-4782-AF84-71C53AED1DD0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9D88-AF58-4D88-A081-EBEE61F031DD}" type="pres">
      <dgm:prSet presAssocID="{1842E8C2-5B99-4782-AF84-71C53AED1DD0}" presName="triangle8" presStyleLbl="node1" presStyleIdx="7" presStyleCnt="9" custLinFactNeighborY="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561E1-2585-4D61-8E93-517FD97272DF}" type="pres">
      <dgm:prSet presAssocID="{1842E8C2-5B99-4782-AF84-71C53AED1DD0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1DF41-CA3C-4933-AC43-F7B1B97093C1}" type="presOf" srcId="{1842E8C2-5B99-4782-AF84-71C53AED1DD0}" destId="{E72D05EC-4413-4907-8DB8-96F89D2376D9}" srcOrd="0" destOrd="0" presId="urn:microsoft.com/office/officeart/2005/8/layout/pyramid4"/>
    <dgm:cxn modelId="{5E65A231-5060-453C-993C-579F55B141AD}" type="presOf" srcId="{D409D1DC-4241-4304-A106-971544EBED48}" destId="{E984F9CC-2282-46BD-AFD4-4E0ED4AB2D87}" srcOrd="0" destOrd="0" presId="urn:microsoft.com/office/officeart/2005/8/layout/pyramid4"/>
    <dgm:cxn modelId="{6A145D57-104C-4642-9A67-0B55F5315EB2}" srcId="{1842E8C2-5B99-4782-AF84-71C53AED1DD0}" destId="{157085B1-6734-469E-855D-6BECCB818B83}" srcOrd="8" destOrd="0" parTransId="{DA1E2187-DB2D-424D-9082-EF5842C42173}" sibTransId="{FD0FCC92-BDD2-492B-93BE-2FFABDF06824}"/>
    <dgm:cxn modelId="{1271EBED-6AD3-4077-9261-AD86331E2DAF}" srcId="{1842E8C2-5B99-4782-AF84-71C53AED1DD0}" destId="{D409D1DC-4241-4304-A106-971544EBED48}" srcOrd="2" destOrd="0" parTransId="{E3B27384-802B-4390-B068-DAEFD4D054EF}" sibTransId="{E188D3BB-5C55-410D-B54C-114F8ECEB5E0}"/>
    <dgm:cxn modelId="{F96995DA-D889-4FA0-A7C4-645D0AFE79BE}" type="presOf" srcId="{5DF5679E-CBC0-4FFF-8C70-887CAD3E10F2}" destId="{F224F429-954E-4FA3-9010-5A3A2CB9902C}" srcOrd="0" destOrd="0" presId="urn:microsoft.com/office/officeart/2005/8/layout/pyramid4"/>
    <dgm:cxn modelId="{DA65C7E4-AF67-435C-8B85-8C964758E7CB}" srcId="{1842E8C2-5B99-4782-AF84-71C53AED1DD0}" destId="{491EA8B1-4A10-4668-BB9C-8AB166EFC347}" srcOrd="7" destOrd="0" parTransId="{C6F3AC5A-23E4-47E7-8E8C-6E6DB770DC4B}" sibTransId="{61DD6B17-6D59-47E0-97A7-1E1F202DBB9C}"/>
    <dgm:cxn modelId="{20C2F138-507B-459A-9042-5CCD6F63BC79}" srcId="{1842E8C2-5B99-4782-AF84-71C53AED1DD0}" destId="{A5C12665-3244-4B4F-8E24-1AC6D0104F54}" srcOrd="6" destOrd="0" parTransId="{FCDDEDD1-2D54-4547-B751-25AD9D9FE66F}" sibTransId="{D44FFD87-0450-4B96-AC60-70F8B6F1804B}"/>
    <dgm:cxn modelId="{52E20D45-766F-40BB-9878-007289CDE25E}" srcId="{1842E8C2-5B99-4782-AF84-71C53AED1DD0}" destId="{5DF5679E-CBC0-4FFF-8C70-887CAD3E10F2}" srcOrd="3" destOrd="0" parTransId="{85B8FBB4-7EC3-40AB-821F-7D1AAB3AF1D4}" sibTransId="{4932F7E4-38DC-41A8-BD92-43854335CE9E}"/>
    <dgm:cxn modelId="{DBFD4CC1-85B8-4BEC-A5EE-049BF55D0B63}" type="presOf" srcId="{611F3A3E-50E8-44CE-B8D6-22EBB3F294E7}" destId="{3E622042-33F0-4BBD-AF79-16DE4AC8B3B6}" srcOrd="0" destOrd="0" presId="urn:microsoft.com/office/officeart/2005/8/layout/pyramid4"/>
    <dgm:cxn modelId="{7D6526A6-E55B-4FF4-A8FF-182F28E4FB60}" srcId="{1842E8C2-5B99-4782-AF84-71C53AED1DD0}" destId="{08685150-594F-442D-9A67-6916DD8A7CD1}" srcOrd="1" destOrd="0" parTransId="{F3F138FD-414E-414D-B32C-702FD652B04A}" sibTransId="{4FA7F689-1445-4937-B520-67D21D0CD91A}"/>
    <dgm:cxn modelId="{BAD64AF7-7DE4-4654-8FE8-B16F799638C3}" srcId="{1842E8C2-5B99-4782-AF84-71C53AED1DD0}" destId="{EAA34A31-6686-413C-B4EF-38BDDB9BBDB9}" srcOrd="5" destOrd="0" parTransId="{BB301C55-F300-464C-8A06-13ECABFCB857}" sibTransId="{1F44874A-123C-4830-A5A9-CE2C6CED2EE3}"/>
    <dgm:cxn modelId="{4C9C7E9D-765F-4279-83CD-2E3866F6B3D6}" srcId="{1842E8C2-5B99-4782-AF84-71C53AED1DD0}" destId="{CFAA5E2C-0504-4D3B-824E-390D7AD5DE78}" srcOrd="4" destOrd="0" parTransId="{00ACFD49-8995-4847-A017-685F42C6CAD2}" sibTransId="{2BA1633C-D8A6-4925-A129-E8746101DC63}"/>
    <dgm:cxn modelId="{48913CF1-CA82-42D5-9C2E-B03F5EC8A941}" type="presOf" srcId="{491EA8B1-4A10-4668-BB9C-8AB166EFC347}" destId="{D5849D88-AF58-4D88-A081-EBEE61F031DD}" srcOrd="0" destOrd="0" presId="urn:microsoft.com/office/officeart/2005/8/layout/pyramid4"/>
    <dgm:cxn modelId="{8009EEB2-2E3A-42E5-8C68-53B45D9FFBAB}" type="presOf" srcId="{EAA34A31-6686-413C-B4EF-38BDDB9BBDB9}" destId="{57C70517-5799-4087-9449-DFA1D725D847}" srcOrd="0" destOrd="0" presId="urn:microsoft.com/office/officeart/2005/8/layout/pyramid4"/>
    <dgm:cxn modelId="{B1E571AC-3332-434B-8572-256AB49A87D0}" type="presOf" srcId="{A5C12665-3244-4B4F-8E24-1AC6D0104F54}" destId="{2DCD9929-1B05-4D85-A606-21551E72D7E2}" srcOrd="0" destOrd="0" presId="urn:microsoft.com/office/officeart/2005/8/layout/pyramid4"/>
    <dgm:cxn modelId="{4A54F2D8-B606-43FF-BF33-134D91304D3F}" srcId="{1842E8C2-5B99-4782-AF84-71C53AED1DD0}" destId="{611F3A3E-50E8-44CE-B8D6-22EBB3F294E7}" srcOrd="0" destOrd="0" parTransId="{1C0A6286-CD0C-49BF-96C1-A5087856FE9C}" sibTransId="{6DDDC332-CFEE-4ECA-AED4-F1860D9CEF8C}"/>
    <dgm:cxn modelId="{F9E6EACF-6F56-448C-81D3-8FE112FBCED0}" type="presOf" srcId="{08685150-594F-442D-9A67-6916DD8A7CD1}" destId="{058E0CF4-77D8-4559-A811-38E96EDFA5F7}" srcOrd="0" destOrd="0" presId="urn:microsoft.com/office/officeart/2005/8/layout/pyramid4"/>
    <dgm:cxn modelId="{A5459DF5-4E08-4C57-B898-0825820A9645}" type="presOf" srcId="{157085B1-6734-469E-855D-6BECCB818B83}" destId="{013561E1-2585-4D61-8E93-517FD97272DF}" srcOrd="0" destOrd="0" presId="urn:microsoft.com/office/officeart/2005/8/layout/pyramid4"/>
    <dgm:cxn modelId="{CD8FBAFF-4EC3-4A48-A859-A566A91A5E33}" type="presOf" srcId="{CFAA5E2C-0504-4D3B-824E-390D7AD5DE78}" destId="{F5BD0FA8-B30E-4316-A9D6-EBC88CEA0A01}" srcOrd="0" destOrd="0" presId="urn:microsoft.com/office/officeart/2005/8/layout/pyramid4"/>
    <dgm:cxn modelId="{6026C7F8-3CE5-494C-9FE1-611855E087FD}" type="presParOf" srcId="{E72D05EC-4413-4907-8DB8-96F89D2376D9}" destId="{3E622042-33F0-4BBD-AF79-16DE4AC8B3B6}" srcOrd="0" destOrd="0" presId="urn:microsoft.com/office/officeart/2005/8/layout/pyramid4"/>
    <dgm:cxn modelId="{8CDAA113-B13B-40F4-9036-5DF4D209164C}" type="presParOf" srcId="{E72D05EC-4413-4907-8DB8-96F89D2376D9}" destId="{058E0CF4-77D8-4559-A811-38E96EDFA5F7}" srcOrd="1" destOrd="0" presId="urn:microsoft.com/office/officeart/2005/8/layout/pyramid4"/>
    <dgm:cxn modelId="{F6C0D757-8A49-4BDC-9A38-B1E8050F46C9}" type="presParOf" srcId="{E72D05EC-4413-4907-8DB8-96F89D2376D9}" destId="{E984F9CC-2282-46BD-AFD4-4E0ED4AB2D87}" srcOrd="2" destOrd="0" presId="urn:microsoft.com/office/officeart/2005/8/layout/pyramid4"/>
    <dgm:cxn modelId="{F4F5D1C2-3698-419B-878E-617270FB96AA}" type="presParOf" srcId="{E72D05EC-4413-4907-8DB8-96F89D2376D9}" destId="{F224F429-954E-4FA3-9010-5A3A2CB9902C}" srcOrd="3" destOrd="0" presId="urn:microsoft.com/office/officeart/2005/8/layout/pyramid4"/>
    <dgm:cxn modelId="{7E7C188A-A197-407D-B18F-D4B6BBF5F5A0}" type="presParOf" srcId="{E72D05EC-4413-4907-8DB8-96F89D2376D9}" destId="{F5BD0FA8-B30E-4316-A9D6-EBC88CEA0A01}" srcOrd="4" destOrd="0" presId="urn:microsoft.com/office/officeart/2005/8/layout/pyramid4"/>
    <dgm:cxn modelId="{B1F728A2-26C9-40CE-A888-7AF4CC067A2E}" type="presParOf" srcId="{E72D05EC-4413-4907-8DB8-96F89D2376D9}" destId="{57C70517-5799-4087-9449-DFA1D725D847}" srcOrd="5" destOrd="0" presId="urn:microsoft.com/office/officeart/2005/8/layout/pyramid4"/>
    <dgm:cxn modelId="{AF52A511-0099-43AD-9014-8A3A9BAB00F6}" type="presParOf" srcId="{E72D05EC-4413-4907-8DB8-96F89D2376D9}" destId="{2DCD9929-1B05-4D85-A606-21551E72D7E2}" srcOrd="6" destOrd="0" presId="urn:microsoft.com/office/officeart/2005/8/layout/pyramid4"/>
    <dgm:cxn modelId="{0440A3BD-747E-4FF8-9A19-BE752C4BC328}" type="presParOf" srcId="{E72D05EC-4413-4907-8DB8-96F89D2376D9}" destId="{D5849D88-AF58-4D88-A081-EBEE61F031DD}" srcOrd="7" destOrd="0" presId="urn:microsoft.com/office/officeart/2005/8/layout/pyramid4"/>
    <dgm:cxn modelId="{1AF12CB1-69C4-4906-9C3E-2172D3391F40}" type="presParOf" srcId="{E72D05EC-4413-4907-8DB8-96F89D2376D9}" destId="{013561E1-2585-4D61-8E93-517FD97272DF}" srcOrd="8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C5C4-7347-4911-B13E-F7F2DD5481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3A7D-FF74-435F-8DD9-3BE65AEC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ко 14"/>
          <p:cNvSpPr/>
          <p:nvPr/>
        </p:nvSpPr>
        <p:spPr bwMode="auto">
          <a:xfrm>
            <a:off x="7429520" y="1357298"/>
            <a:ext cx="857256" cy="214314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929618" cy="2000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 реорганизации студенческого научного общества. Перспективы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развития НОЦ «Молодёжная наука».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615114" cy="4286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Можейко Е.Ю.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428728" cy="1357298"/>
          </a:xfrm>
          <a:prstGeom prst="rect">
            <a:avLst/>
          </a:prstGeom>
          <a:noFill/>
        </p:spPr>
      </p:pic>
      <p:pic>
        <p:nvPicPr>
          <p:cNvPr id="2053" name="Picture 5" descr="C:\Users\Елена\Desktop\imagesCA22Z2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3857652" cy="1785926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QTEhUUExQWFhUXGB0aFxgYGBobHBwgHBwdHhgeHCAhHCggGB0lIBwcITIiJSksLi4uHCAzODMtNygtLisBCgoKDg0ODwwPDisZFBkrKys3KywrLCs3KzcrKyssKyssLCwrLCsrKyssKysrKysrKysrLCsrKyssKysrKysrK//AABEIAKAAoAMBIgACEQEDEQH/xAAcAAABBQEBAQAAAAAAAAAAAAAGAAEEBQcDAgj/xABLEAACAQIEAgYFBwYMBwEBAAABAgMEEQAFEiEGMQcTIkFRcRQyYYGRFSNCcoKhsRYXM5LB0SRDUlNUYmNzk6LC4TVEg7Kz8PHSNP/EABYBAQEBAAAAAAAAAAAAAAAAAAABAv/EABcRAQEBAQAAAAAAAAAAAAAAAAARASH/2gAMAwEAAhEDEQA/ANxwsLCwCwsLDXwD48SyhQWYgAbkk2A8yeWAfjrpLp6C8a2mqP5tTYL9dvo+XPARDw3mud2krJPR6c7qhU2tz7MdxfzY4KMeI+luhpriMtUOO6O2n3uTb4X8sCsfSHnFd/8AxUWhDyYKXH676VPuGL2Th/Lsqh62OJamVXCsZCHfbtSWFiEYKGa1hyxfrxdrljjij06w4HWG12Q2KKRcEjstte6sCLWxEBA4V4hqP0tZ1QPcJSv/AI1v9+PH5o8wbd8zPxnb8ZBg3oqmskFMzLMASfSFCojo3YIG+zxghwSPEYgVFDWoF61nkBmgBVGbtESOZW7O6IUKCx22wWhf80deu6Zmb+cy/hIcevyT4gp/0Nd1tu4ylv8AyKTgxy3JK2N6TXJqWIIJT1rktZZQwIPPdk35nSCb2FoXEmV1Elc8iRPb+CojLYEqJHach/oBQVvcdoXGAF5OPc6oR/DKMSIObaSosO/WmpR7xgn4d6XqGosspanc9z2KHycbW8wMTeKuKJ0C+jhVWRE6p5EbtSSSaAtjbQFHaN97d22IVdw7luYUrVUsSxBdd5o+x6jEFwRs6m2oXBvgjQIJlZQysGU7gggg+RGxx7vjCl4ZzLKQZ8un9JpzuVUE7D+VHc3PiV39mDbgXpPp660UoEFRy0lrq5/qN/pO/nijQMLDBsPgGOFhHCwD4WFhmwDMbYyLjjpDlqJvQMrBd2JVpU5+0J4Ad7/DC6UOL5Z5hldBdpHOiVlO/tQHu8Wb3YI+FeG4MmptTBpJm0iV0Qs2+1lUbiMezBVZwp0f02WRNVVhEsqDUzWLLH46RvqPi5+7EzO+Jp3K9S/VHUY9J0nTNcND1h5NDKl9xbmN8X/DOaz1UamWJAtmEjC+lwQNBi23Ui4YNuDtvi4octiijWNEARLaRztb1efh3eGIgfpOCIQzGRi+wVfolQGcgEg3cgSMl9uySO84ueH8oWlp0gViwQW1EC7e0+21h7sWQw+KGtgd494k+T6N6gJrYEKqk2F2Nhf2YI8Zz00QVb0bdSIjTqpafV6/ZIKle7b44C16NOMDmVO7ugSSN9DhSdJ2BBF9xseXjgv04yboJp6tYS1ohRuWKn+MLg6Sdu4Wtv4Y1oYDjUUaPbWitpN11AGx8R4HyxRcS8PtOmgPeJnVpIm5OqDaNSNkUkAnY3sR34JMK2AAMlrZ6NxFOi3c9ZNJqZizFSZJL7Kkcaqq3tYk2FrYreJuDKXN1aanHUVAAYMVsHDC69YuxViN/Ebc8aPmNBHPG0UqhkbZlPI4Ca3L56FgafSIrs7u3Is1zJJPYDsxoAFVed+YtgBvgvj+ejm9AzUFStlSVuY8NR+mh7nHLv8AZsSNfccu44C+JMhps5pjzSVB2HZSrLcBgGU76WBBsfHxwI9G/Fk1HOcrzDslTpicnke5b96NzU93LAbGcLDDD4BHAP0rcY/J9LaM/Py3WP8Aqges58u72kYN5HABJNgNyT3eOMN4bT5czh6pwTTU9iqnlYH5kH6xDMR7MFFHRPwiKGJZ5lJqKjvP8WvNV8dTcz8O7BBPw3M1d15lvEVI27LAXF4mFiskZ3IvYqb+OKRVFTLaeGemrHN0IllaFihvzRgDpsOywHvGNFTkL88RDIlgAO7CmkCqWY2CgknwA3OPeKDjio00boDZpikC+crBPwJxRYNmShVY7KwBBZlW+1+84jPxBEPpp+v/APlThZtMAQoanAXul5jyHlgX4h41iolGuqiLEdmOGHUx+LgAe0kDAEvy8n8tV80cj47YHuPszZ8uqgjwSL1RvZmVgPELZtXlcYDR00m/6OS31Y7/AA1C3xxBz7pWSppp4DTkGWNkD2UEE+NmO3lgoi6K81njy6JQKZItUml5JHLt2zq+bVNrHa+rfB1Fm8lrk6vq00oHxLn8MY7wZ0lpRUkdP1b3QuWkCq3rMSNILjlfBXSdKVG/6SqqYz/cqB/l1fjiEHg4hQevZfMsPxQYmU2ZrJfR2rc9JU/gcDWXcRwTAmHMQw79SK1r+PLFxllR2/0tOwPeg0ufDa5xUW9NMHUMvI//AA4eaFXUqwupFiD3g4pOFau/pMV7tBUOp8ntIv3P9xxfDAB+bK1AHalikfWjMR2WTrAdpJHZgwNjY87gDlbcT4qyH5XojPGC89OLRzCMxpUra7aFLE2vfSfEbbHGpZll8c8bRzIrxtzVhcHAzleZNBOIaiYs5HaQIAiF2tCFIsFBUEBN2PPuwEDoj4y9OpzFKf4RAAGJ5uvJX8+4+3zwfjGH8bwnJs2iroV+ZnLF1XYd3XL5m4ce2+NsgmV1VlN1YAgjvBFwcAEdMue+jZc6qbPOeqXyIJc/qg/HFRwPkVOlHDRTFBJUL6RKpfQ5LEdUFA9cADl7B44qOlpfTc3oqG/ZAGof3jAv/kTBtxmY2dIXp46kFT81aItqNhGSWdWjX2qD3+AvBdcPZElNrCCwYg+sxvYWvZidJ7tudh5YuhiPl9KsUaxpfSgCi5ubAePf54kYoY4DeJpDNmdBTD1Y9dTJ9kaIh8WY+4YMzgC4Yn62sr60KXAPUxgd6xErt5v1n3YC8q0l1ljBTDfZpGuSO7u2wO8T5FHWIVlehV9JVH06it/DcYnJl+/ZoGPtkk/2xKTL5+6kpgPbv+3AZjD0Pgn/AIhC48Amkn4ufwxZ530c09NQ1MphBeOIsknXM3aFrdkm2OXEnSNDBI8Io4JnQkMVYqoINiLgHUQRY2wE5nx9NKkkaxxRJKpRlUE7HuBLX7ueIvRx0fcHU9Tl0MrU0EjlpA8khYHsuQvI+GJWYdF1E3OeOA/2ZLfcTjLKTiuohiSFXXRHfSCo+kbnz3xJj43rG7Mbpc/yIlJ91wcF6WaRSZVXfMTrI0dmWRQQGB3KsLnn3jfuON9y/rJFjkVaSS4VxYWYXAPd3i+MRybo9zCsfW8MiK27PL2WYHnYGzX91hjZWpEAAfL2AAABRr8uXLFTXukfqM6mQ+rV06yL9aElW+IcfDBiMAHG8/VrRVyqyinkGsNsQh7Lg+Slm8wMH6nBCOBbjinkERlhJU7dYVEYYgcjrfaILc9qxIBNhgqxGzCkWWNo3UMrCxB5HzwAVxPQ/KeUN6rSqnWIVLMNaC4sWVSbjvsL3xw6D899IoOqY3anbR9ki8Z+Fx7sWvBOYSSPLrjVQ3bPVxSBNfJ7yPbrmO26qANB8cAnR2noOfVdINkkDaB3WU60A8bBiuCunD49I4oqHO4hDgfZVVH33wRVeYUsuZASGJTFLbX18RbUq8mjZLopIBurXuq917iHR3ITmWcP272msUF33nb1R3nbYYPMorJKqq01ETCJVIRZKYrqtzZncmx8FHnfEQbrh8MMPiip4qzX0Wjnn7442K+1rWUe3e2KHhWgFLl8cZmETkAazvuANXnvfHLpHn1yUlIN9chmkH9WCxUe+Qp52OLivqqWMLFPZigGxUnmNz78BWSzRfxldK31Nv34gV81H1chR52fQ2gknnY2++2LuLPKYfoqdm+rGP8A7iR+UZH/ACs9vq4D5k4ZWnM8QqywhPrlQSRtttztfnjVM4kyyPL6lYKmmkJhIjVY1D6trWPrE+/HfinhHLqpzJaeklY3YhAVY+JQn7xbAhmfRt1cE08dYkohTWy9SyEgfaIxFEnR9UUXyfCJamnhlDSa9SIXN3Om5O42wXRS0QG1VI4/szYf5RbGPZNwI9RTR1PpEMayFgquHLdk2PIEd2KWupJKKcaJQHHaWSJrEftB9hwWN86yh5/P+dzjrFPB/F1k6fWuR8Lftxz4M4ylmo4pJYJXcizOi7EgkX9mLWXiCA/pYHH14wcVlzrqdKijliaYT7dprWsDt47bXx16Psxaahi1/pIrwyfWiOk/GwOO+V5hSOxSIKC4sV02va/7zgf4Rc0+Y1NOx2nUTL9eP5ub4jqz7sAfYZhh8M2ACIKcRZizEuxLAKCJmjjUqb9reNHYkDQLAAX3JwIcc/wfiOim/nOrB97GP/Vg0z+lX06F+spFkupRHUmZt7PovIADbkdJOx54Cem8aa/LXHj/ANssZH44D10RrpznM1PO8v3Tn9+NmAxjWQn0fiioQ7CYMR7dShvxBxqub5xHThdeosxsiIpd2PfpUAk2HM92IurHCxBy7MlmvZXRltdXUqwvyNjzBsdx4Y859ma01NNO3KONn+A2HvNsVAhlh9KzWolO6RFYE/6d3lPvdgPNTi7m4kh1kCGR2Btsg7tsV3R1QGCl1SHtabyHxZrvKfeSPgcXD8V0w+mT5KcBxGfzH1KOT7Rt/pw/yxVD/kzb6/8AthvysjPqRSt5KP34f8qLc6ecfZwA5x/xlU09FIyQPFISqhzuF1EAn1Rvvt7cYtQ5TUVkVTUmQsIF1yF2Ys3LYe3fG/5xnNJVQvBUK4SQWII38xY8xjI824Ikp4aiSlrQ8AjJlQho2ZB3MN1f/wB2GIuKTLOB3np46gSRBZdQAIa/YbSb2BH34ucp6NWZvnXdk7xDGbn7R9XzscR+Hs0zampo2pmPo5LlBZG3DWfa2rn7cG/APSxJO5hqogW06leIWJtzBUn7wcAZZXXSQRJFDQssaCyjVyA+xiV+UUo9aklHlc/6cL8p78qaY/ZwvyqUevBMv2f98VHhOKKfVdo3Vvagv+OKLjo+jVENYOUMiu/93J2JvcBZ/sjBGnFlMeZYeanHDiqnSogU80cMh8nHP4rgCQHHrA10e5g01DEH/SRXhk+tGdJ+NgffghqJAqlibAC5PgBzwFbW5CkkqyF3FrXQEaW0+re6k7W7iMZb04drMMtTvv8A90sYH4Y1XL86imYrGx1AXKsrKRvY7EDcHYjuuMZXxsfSOI6KLn1XVk+4mQ/gMDHPpdb0PNaGuA7O2o/3bAOPej41TNZUjKVJ7WlCgABJYSFCNFgSWJVdvbgc6Yci9Ky5you8J61fIAhx71Jx56L84WtyxFc3kh+affcFR2G25XFjt7cQE2Xy9ZIXOtGVAvVMFuoY3uSCb3t492KDpJn1LTUn8/Ndx/ZxWd/ME6FI/rYjcO1zxVGmQhAxOtSTbVp3BkkIeZlIUXVQoB7sVHE3ENOuayGeVYxBCsUeq+7OS0tvcExQd5bWQrEqs4uRdhY/S3I5e7HSOupl9XSPJP8AbACvGNCf+bh/WxKi4hpW5VMJ/wCov78AcHOofE/qnCGdxfyiPNTgSjr4m9WSM+TqfwOO435YAq+UYW5uv2tvxxmnTFxTHTxeiQxoWqYzrkFrKl7C1vWYkHnytgitgI6TOHBNF6SG0vCpuDyZb3t7Dc88BV8IZDm9TRRimljjpruFuRq3bt/RLWv4Wwa9HfR2uWyGeonRptJVQp0qoPPcm7E+QwN9G80vocaiANHqezmQD6Rv2NO29+/BwqAcgB5DBRf8ow/zsf66/vx6jrI22EiE+xgf24EMMy35i+CDOSBW9ZQfMA4iZvAOoYAAaRcAd1t/34F4xp9W6/VJH4Y7+mSWI1sQdrHf8cBC4Pm6nMKmE+rUIs6fWTsTfEdX8ME3E7nqhGoVmlYIFL6NXewBsbGwPdgIzmXqJaWq5CCUK5/s5bJJc+A7LH6uCLNq52nYo0UXU6UDv85qaVgNJj7JXkCGD73NxiCbw7RqpdtE8ZHZ0zPrG9mYodTbHa5v9HljNOjaT07PKys5ogYr3izHRH/lQnBnx5mpy/KnBfXKy9UjWtqZ+ZA3sALm29gMROhPIfRsvEjCz1DdYfqgWjHwuftHFVoLqCCCLg8xjDckf5Czl4H2paiwUnkFJPVn26CSt/A3xumArpR4OGYUvYA6+K7Rnxv6yeTD7wMETs/y1FaWZzIRNGkJVFu4069PVsD2L6ze4tyO2+LTJJJTGVmTQymw3DXX6NyABqtsQNhbmcA3RBxp6VF6JObVEIsNWxdRt37hl5EeXtwVVUc5lmZpDGqBepN7RBQAXL77sTcb7AW9uAvZKdW9ZVPmAcRZclp29anhPnGh/Zjnk2brULcbNYEr32N9LC4BKNa4NhfFmcBRT8HUD+tRwH/pqPwGITdHOWd1JGvtW6/gcFQwsAIv0dUXd16/VqJl/B8CPGfDVVSUdUEkWemKsbys3XRgm5FzcS27uRxrmBnpL/4XWf3LYDOejjIaqqoYlWRYKfrGJdSxlazm6ryCb7X327sHn5v4f6RWf47YidCf/CYfry/+RsHeAEPzfQ/0is/x2w35vof6RWf47YMMLAB/5v4f6RWf47YX5vof6RWf47YMMRMyrBFGXNtrAXOkXJAFzY2FyN7YDOc34apHpiRUVWh9Shnd3QBTu7qCCY9vW9oOLrhnJgXR9KhYRpXVon3sN4ZSNQQjcg95Frb450OVTPKyPBCpjdCj6j1kI+j1bhPnUIUgA6LWIN8QulPi1Mvp/RqayzzA6QosI1J7T2HIkmwHjfwxAK8XynOs3jo4m+YgLB2HLmOtYfAIDjboYgqhVFlUAADkANgPhgH6JuDfQKbXIPn5rF9vUUbqnste59pwdjFD4Y4fCwGSdKXBkscozKgusqHVKqjckfTUd/fqXvGLrhTjGDNaVg8QeeMBnguO0QQQyarBlJHefYcaARjJePOjmSOX07LCUlUlmjTYk97R93mnI4AydW9KaR2CNIqrEgCmUqhJYC+yglt+e1uVr4n5RniyCzlVa+kEHsvvbUl99Oq6gnmRtfARwb0kwVyGmrgsM57JJ2Vz7L7xuP5J7+WCWt4eaJZGiVJRojEcbCzBogFTt6gCmwYrbuPO+AKwcPgLy+tnhG7aoYmETO4ZidKs00zfSUE6VA3A3PLFvl/EsTiMP83I4HYYg6SV1BSfHTvgL3HOohV1KsoZTzDAEHzB2OOdPWRuLo6t5EH/AN5j4476sBypKVI10xoqL3KoCj4DHbHnVjlPWIl9TAW33O/w54Dvhr4p5+IEMbNCpnK3GlCLkhNYG/itrWve4xQV2cSTFo9VoyQh0h1bROtoplI7d1cMpAtyvtbAEebZqI4nkSzhDZyN9HLUzAG5Cg6iBvbFdlUs7NJDPHHMjGzSI3YsUB7UbbqCD3M17nHCl4eaVo5ZwFYAdaoGzyRsOrlTe0epQQdiSCo2tvQcZdIlNlyCmo1SSZRpVV9SPuFyOZ/qjfxtgLXi7ialyensiDrGHzcQPO212ueyg/ZYYFejHhCWpm+VK/tO51RKw5nucg+qB9Fffh+COjyWom9OzUl3Yhlibv8AAv4AdyfHGvKtsFOuHwsLBCwsLCwCw1sPhYAK446OabMAX/RT22lUXv7HH0x9/twAJnGbZHZJ09JphsrEkqB4CSxMfkwPsxumPLqCLEXB5jAAeU9IeW5hGYpH6ouLNHKdN78wGBsw9+LzMOHRLHUqkzBagEgWVlViunUNrkEDcXtzxT8RdFlBVXIQwOfpRWA96kFT8MB69F+Z0ZJoK669y3aP4qSyHBR3m2TVEkkUuiLUocyBDs5YxLpubHdFYX25gcscvkuUS30SCL0hm0oSCUEOkXsw2JAAXxFzz2DBnPElPs9OJgO8IrX/AFSD92Eek7Nl2fK2v/c1A/YcEaNwtTSRo8UysbEWd21alI7Km/0lHZJ+kRfvxT5bw5URrFYIGWFIzrI5xOSoBUXF0Zxq3IvywIjpPzZtkytv8GoP7BhHPOI6jZKbqQe8oq/9zX+7BYPsryLqJINrmJXBlUaE0drq0ZdRLMurY9w1cr2xC4i6RMvpCTrWWa1tMQDN7AW5KPM4C36M81rben1wC96ktIP1RpT34LeHuiigprFlNQ475bEe5QNOACZOIc1zu8dLH6PTHZnDGxB7mksC3kowdcDdGtNQWkb56f8AlsNl+ov0fPng2ijCgAAADYAbAeQ7serYIfCwsLALCwsLAf/Z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Елена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57166"/>
            <a:ext cx="1607838" cy="1431483"/>
          </a:xfrm>
          <a:prstGeom prst="rect">
            <a:avLst/>
          </a:prstGeom>
          <a:noFill/>
        </p:spPr>
      </p:pic>
      <p:pic>
        <p:nvPicPr>
          <p:cNvPr id="12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66"/>
            <a:ext cx="196057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Ц Молодежная наука\Брошюра_теория и практика публичных выступлений\Брошюра_мастер-класс_Теория и практика публичных выступлени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2" y="2"/>
            <a:ext cx="89570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0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Ц Молодежная наука\Брошюра_научные статьи на английском\Брошюра_мастер-класс_научные статьи на английском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4" y="-12428"/>
            <a:ext cx="8973304" cy="68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04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30 сентября – предложения о  НОЦ по проведению мастер-классов для студентов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Елена\Desktop\картинки\imagesCA90AT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2466975" cy="1847850"/>
          </a:xfrm>
          <a:prstGeom prst="rect">
            <a:avLst/>
          </a:prstGeom>
          <a:noFill/>
        </p:spPr>
      </p:pic>
      <p:pic>
        <p:nvPicPr>
          <p:cNvPr id="5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7" y="214290"/>
            <a:ext cx="185735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Этапы участия в конкурсах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0103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5" name="Picture 1" descr="C:\Users\Елена\Desktop\imagesCAM7JOG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786322"/>
            <a:ext cx="1073522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C:\Users\Елена\Desktop\imagesCAQ27E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134" y="4643446"/>
            <a:ext cx="1120209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Елена\Desktop\imagesCAMNKGE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857760"/>
            <a:ext cx="1285884" cy="96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Елена\Desktop\imagesCAKD6T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4929198"/>
            <a:ext cx="1131747" cy="84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357354" y="285728"/>
          <a:ext cx="11572956" cy="628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0001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Фестиваль молодых ученых и студентов - 2015</a:t>
            </a:r>
            <a:endParaRPr lang="ru-RU" sz="3600" b="1" dirty="0">
              <a:solidFill>
                <a:schemeClr val="accent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Что изменится?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00594"/>
          </a:xfr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Уменьшится количество секций Фестиваля молодежной науки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Секции СНО будут соответствовать научно-образовательным центрам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Новая  секция –доклады на английском языке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Новая секция – конкурс инновационных проектов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Часть докладов – будет представлена в виде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постеров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Реферативные доклады – в УИРС и олимпиады кафедр,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постерные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сессии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 каждого НОЦ – рекомендовать на именные конкурсы победителей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Экспертиза студенческих научных работ для сборника, электронная подача тезисов через сайт, сборник в виде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на сайте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Сократится количество статей в сборник, соавторов статьи (до 5), руководителей (до 2 по направлению)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Елена\Desktop\imagesCAJ4JS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507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4801"/>
            <a:ext cx="8286808" cy="9810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Конкурсная</a:t>
            </a:r>
            <a:r>
              <a:rPr lang="ru-RU" dirty="0" smtClean="0"/>
              <a:t> программа</a:t>
            </a:r>
            <a:r>
              <a:rPr lang="en-US" dirty="0" smtClean="0"/>
              <a:t> – </a:t>
            </a:r>
            <a:r>
              <a:rPr lang="ru-RU" dirty="0" smtClean="0"/>
              <a:t>новые конкурсы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43174" y="2071678"/>
            <a:ext cx="5715040" cy="4024322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</a:t>
            </a:r>
            <a:r>
              <a:rPr lang="ru-RU" dirty="0" err="1" smtClean="0"/>
              <a:t>постерных</a:t>
            </a:r>
            <a:r>
              <a:rPr lang="ru-RU" dirty="0" smtClean="0"/>
              <a:t> докладов</a:t>
            </a:r>
          </a:p>
          <a:p>
            <a:r>
              <a:rPr lang="ru-RU" dirty="0" smtClean="0"/>
              <a:t>Конкурс «</a:t>
            </a:r>
            <a:r>
              <a:rPr lang="ru-RU" dirty="0" err="1" smtClean="0"/>
              <a:t>Оч.умелый</a:t>
            </a:r>
            <a:r>
              <a:rPr lang="ru-RU" dirty="0" smtClean="0"/>
              <a:t> доктор»</a:t>
            </a:r>
          </a:p>
          <a:p>
            <a:r>
              <a:rPr lang="ru-RU" dirty="0" smtClean="0"/>
              <a:t>Конкурс «Неотложка»</a:t>
            </a:r>
          </a:p>
          <a:p>
            <a:r>
              <a:rPr lang="ru-RU" dirty="0" smtClean="0"/>
              <a:t>Конкурс</a:t>
            </a:r>
            <a:r>
              <a:rPr lang="en-US" dirty="0" smtClean="0"/>
              <a:t> CASE</a:t>
            </a:r>
            <a:r>
              <a:rPr lang="ru-RU" dirty="0" smtClean="0"/>
              <a:t> – </a:t>
            </a:r>
            <a:r>
              <a:rPr lang="en-US" dirty="0" smtClean="0"/>
              <a:t>Study</a:t>
            </a:r>
            <a:endParaRPr lang="ru-RU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8674" name="Picture 2" descr="C:\Users\Елена\Desktop\очумел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2643174" cy="1979830"/>
          </a:xfrm>
          <a:prstGeom prst="rect">
            <a:avLst/>
          </a:prstGeom>
          <a:noFill/>
        </p:spPr>
      </p:pic>
      <p:pic>
        <p:nvPicPr>
          <p:cNvPr id="28677" name="Picture 5" descr="https://encrypted-tbn3.gstatic.com/images?q=tbn:ANd9GcRIwdu9bxRx39bF6QLnqsBoIr8gWgA0Rn3DlyLIZGx9F6ItoMTQ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5"/>
            <a:ext cx="7967690" cy="9286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Инновационный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r>
              <a:rPr lang="ru-RU" dirty="0" smtClean="0"/>
              <a:t>Экскурсии в </a:t>
            </a:r>
            <a:r>
              <a:rPr lang="ru-RU" dirty="0" err="1" smtClean="0"/>
              <a:t>КритБИ</a:t>
            </a:r>
            <a:endParaRPr lang="ru-RU" dirty="0" smtClean="0"/>
          </a:p>
          <a:p>
            <a:r>
              <a:rPr lang="ru-RU" dirty="0" smtClean="0"/>
              <a:t>Презентация МИП, организованных молодыми научными коллективами</a:t>
            </a:r>
          </a:p>
          <a:p>
            <a:r>
              <a:rPr lang="ru-RU" dirty="0" smtClean="0"/>
              <a:t>Конкурсы инновационных проектов</a:t>
            </a:r>
          </a:p>
          <a:p>
            <a:pPr>
              <a:buNone/>
            </a:pPr>
            <a:r>
              <a:rPr lang="ru-RU" dirty="0" smtClean="0"/>
              <a:t>	 (отбор для </a:t>
            </a:r>
            <a:r>
              <a:rPr lang="ru-RU" dirty="0" err="1" smtClean="0"/>
              <a:t>УМНИКа</a:t>
            </a:r>
            <a:r>
              <a:rPr lang="ru-RU" dirty="0" smtClean="0"/>
              <a:t>, </a:t>
            </a:r>
            <a:r>
              <a:rPr lang="ru-RU" dirty="0" err="1" smtClean="0"/>
              <a:t>СТАРТа</a:t>
            </a:r>
            <a:r>
              <a:rPr lang="ru-RU" dirty="0" smtClean="0"/>
              <a:t>, НТТМ)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C:\Users\Еле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714884"/>
            <a:ext cx="2928958" cy="1966892"/>
          </a:xfrm>
          <a:prstGeom prst="rect">
            <a:avLst/>
          </a:prstGeom>
          <a:noFill/>
        </p:spPr>
      </p:pic>
      <p:pic>
        <p:nvPicPr>
          <p:cNvPr id="27651" name="Picture 3" descr="C:\Users\Елена\Desktop\imagesCAAADZ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78592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/>
              <a:t>Социальные события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Занимательные опыты для старшеклассников, </a:t>
            </a:r>
          </a:p>
          <a:p>
            <a:r>
              <a:rPr lang="ru-RU" dirty="0" smtClean="0"/>
              <a:t>Школы пациентов</a:t>
            </a:r>
          </a:p>
          <a:p>
            <a:r>
              <a:rPr lang="ru-RU" dirty="0" smtClean="0"/>
              <a:t>Студенческая пресса, освещение событий фестиваля, интервью с участниками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5" name="Picture 1" descr="C:\Users\Елена\Desktop\школ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861373"/>
            <a:ext cx="3000396" cy="1996627"/>
          </a:xfrm>
          <a:prstGeom prst="rect">
            <a:avLst/>
          </a:prstGeom>
          <a:noFill/>
        </p:spPr>
      </p:pic>
      <p:sp>
        <p:nvSpPr>
          <p:cNvPr id="26627" name="AutoShape 3" descr="data:image/jpeg;base64,/9j/4AAQSkZJRgABAQAAAQABAAD/2wCEAAkGBxQSEhUUExQUFRUWFRYXFhcUFxUUFRQXGBUZGB4UFhgYHSggHR0lHB4XIjIhJSkrLi4uGR8zODMsNyotLiwBCgoKDg0OGhAQGiwlHyQvLCwsLC0sLzQsLC00LDcsLCw0LywsLy8sNCwsLywsLCwsLCwsLCwtLCwsLCwsLCwsLP/AABEIAHgA8AMBIgACEQEDEQH/xAAcAAABBQEBAQAAAAAAAAAAAAAFAgMEBgcAAQj/xABCEAACAQIEAwYDBQYEBAcAAAABAhEAAwQFEiEGMUETIlFhcZEHgaEUMkJSsSNicsHR8CSS4fFTgqKyCBUzNDVjc//EABoBAAIDAQEAAAAAAAAAAAAAAAQFAQIDAAb/xAAvEQADAAIBAwIDCAEFAAAAAAAAAQIDESEEEjFBURMisWFxgZHB0fDxBSMkMkKh/9oADAMBAAIRAxEAPwArZNTbVD7RqfYNehYlJIWuQb0tRSoqCSRbrmFJQ0oms2SLWvQKbDU8hqrJFRXqrShSwKq2SJiuilxXsVXZw2q04BXqil6ahs4q/GfEH2K2rkEkzA5Ty3n3HzrK+IOKbuIfWttQCII1atURBI5SN9/3qd+KObHF4wohBt2ZRYiCdtTT60By7DFh3ZifTfyihM/U1L1PAx6bp1pNrkgLmVy2xJHhz6f70TwnErqFRWAgyDJAG89asuWcIduYYn9ak474ZQZV58mG1Bx1Ll7TDHgetE/g/i27cv6AZ1GSTygTynpvz8q1rB3g6yDPpMfInnWEZZw/dw99Vbuqx2KDn6A9a2rh/DqlsaWLDxJJ3+fL0poqWTAr3yKeqjsya0EmFNkU61Nms0A2xEUsCoOY5nbsaTdYKGmCxABjnzqRgMal3VoIOkgGCDuRPTyj3qz8FNPWyRppDCn4pthVUypHYVBxVuiLCot8VqmXTKxmVmqpj7VXfMkqp5glbSy8sJJUuw1NdlTtlaJOJ9o07TVqpIWqskQGpc02wpSVVlkdqp609MstKQ1RkkxTTgNMpTgqjRIsNSxTBNLRqq0SPCmse8WnPgjH2FK1UuAQQeREH0NV8PZx8w2LetifEfrRrK1Fs95gigSWO4AHgOpp7HcB3RcvFbyhLbMEMGWVTEmNhvt8qCXOG8bcYqUZtO8kjSf4fGaU5NOmtj2e5Sq158GkcO8TMTFrDggbl7lwqxHTuqjRPhNXa1mSXI/C20g+fgetZrwZiNBfXEsZjfWpj7rg76qsGLxXaoUstFy4pS2wkaDIm4esKP1HjUvFCngostutEjivG4e4bdpbloXBcViGMwm86o5T51e8nZDaBturqfxIZUx5187Zvg3w1nE27jarvaqCy9Vgb+O/nV7/APD/AHXNnFAk6A9vSOgYq0x9KIwX8vw/xA+tjfz+xrZNJNeTXURoT0zNvjXf028MJ3L3NvLSu9ROEMyvJdxBRiLa9ixWJDMbaj3iPeoPxtwbq1m4xUhmdRBOrYTuOQEbc6lcEEuj8mUuvZ/md+yWQx5aV/vlQWfJS58Dzo8MVjUvlaNXy/GC6gcbeI8D4U81AOEzBuqN1UqJ8TvJFWBq3x13SmJ+pxrHkcoYuVFu1LuCol6iZMEB8wFVbMFq142q3mC1rJqgoq16Fryw1PEUZonZW8y42tYe8bLW7mpY3lRIPUDwq44V5AJBEgGDzHkaxfjf/wCRu/8A5p+lbPaO9DzTp0n6M3yQpmWvUXeSmrdSWqP1qyMxbCkLTk0ioJJNs07NRlNPK1UZY5qQGpTGmmNQcSVenUaoaPT6NUMgz3jW8mXXlY6rlrEs7G3sDaYMpLo3UMWEqfem8Fj0ZjoUqOgMT9KG/GXOLV4W7CAtctuWLcgoKwV852Pypnh5O1so4MNApP1cSr2h70eS3iSo0IZfYxCjtbVtyBzZQT786C56bOGEJh9Q/hXR47zz3g01Zx120OWr0pOY8XWAkXe4f3v5ULphc0k9sHcK5BZx2I13FbSUY3Fnu3BPdDTuIJPKtQyjKbOFt9nYQW0mYHU+J8azLgXiG47XDh0UWwZuXLgMkCYVADsOvmTV0xfFdu0yhnDMTDIo7yefy86aYUplISdZN5LbXgss12qmExSMJDqREkyNgfHwoDxFm40FEPOATy5nkPlvW7aQtnFV1pFG+M+Yi9bsERoW4dJ8dSOJPrppvgFwy317UpbtrafuguBqtk3IgiJCrPqKvvDWCS4ADGplYaWAM9ncbcA84BX3FScdhzZtut8I1nQZjuHSASRA2JoSkqfI6xL4SSkA8EcQXDf+zlPvd8ljBUFQRAjcRFaHNULgbBFsXexBEAW7dtYHdnSDA9FgT1q+Gtp8cCrrdfE+o3cNQr5qXcNQb7VvILKBeMeq7mNyjePaq3mBraUaBbDNU8VAsrU1TR1IgyD4h3tOPvH/AOpI9YrVMtz6zdfsw4a4FUtAOmSJgHl8qyj4kAf+YvPLs0/7TUbhC84xS9mIWO+Ae7FKHn+HlrfgafCWTFP3G8hqbaoeX4zWIPMfXzqSxo+WqXcvABScvTHA1eTTWqlBq5o4eDUtblR9VdqqjRYklqiYnFQQqjUx6cgPU15fxQRSx/3PhTWRZXeVLl4sG1OToYbgdQG9vasMt9iNsOPvfJPw2X3HMOxG24XYfI86jZ/lKwgDaQAxHi0EAqfcH3qyYK+Co8xI9KrK3v8AiPp3f7xgbsYFBu6b8hyiUuEVHC8F27nb32YwAqokbAswBYnrV1y/g+3ouIIUSGtsOaPBDAjqphTHjNNi7ZGFui1eS6wIchdo0HV15zFTuJM8a3aUYYg3r4HZE7hFMftWHWAdh1NZuUzTuaA2XZG1y49q4CnZnvkdR4Ies+NQeK+FcNeTSF0CYBX7xC9JPiSd/KszxWf37F8aA1vGW2CllZmW8p3IcHmDzg+NbFw5mCXdGpGJUAv3DpkjV3SfvD0qkwkWdtieGMhtpbbQAEUzAHMgCCf761HzTKB2sADvMzb/AJRzJ9TAHzq6YhhqYD8Sg/MbbiguabOWP/DVR8m395+laIowTiCloMQo7oHIAFj4Dw6ChOORwo1AFiVYxsJkbD5V2IxOq56HfzI33+Z+lWHMsAt602g7gRtzVl8R61JANybNbZZrLDSVvpcDbq6SoDR1BJAB6b77GhnGmGt4nEBXxpawedq0h7Y/uA/d3/Mfaied4HC4i1aa/cNi4ZgwCCw2ImOU+NKyjLGQ6Lf2dhA1XE1awvj1HykVKWyt2pW2WDh8HQW0hFOyW13CKOpPVieZ8hRNmplFCgAbACAPKuZqIU6EV27p0zy41DsVcqXdagGPzNA5TvlhzCozR7CtkiyT9CNjblAMc1GL7Tv/AKUKxKVskcvIdtCpIFRkqUtGUQjGviW0Y6752k+W1X/hfIMFastctkiFU3SWJC93V18j0qucfcMtfxw0XFBuWUOlgdu+U5iduW5jnRzE4grl146SrYjEFQCNJAe4FAjp3RSWkviU2t+RhduccKQzfs9kVdDKmIPh4eoNFLd3UoI605mGDHZgSIIKiOYjagmS4r8J6j60RiuIpKH8tb/Brh/z3M6VXLdeV9GFWavVamrhrrZotoH2O66kYbDNcMD3PKhlxbjMQmyqN2iRqP4QTt/vRnLMFcChQxO+8MDBNCZsynheQrDgdcvwIxXD6sQLlwjcEDksjpNWDCdwaSOh9wKj4clCVLMSOc7yPSKD5vxDbwx1Bgyr962ILj95B+q0DVOnyHTKlaQXyi3NpvFXYfKYoLm+XouKsXm3CvpCkbSy8/nUvgbNRiFvsv3e3On+FlBH86f4tw/cRh+F1J9BtP1qCwA4mvKlp1UBZBBgeJiTFV3PM1+y2O1Vgzdnzj8ohRM8pNXOzgu1NwGJZSFnlI3g+R5VlPGeV3ZFkGLbt95pOjTuUPiZiPEehqrJRUeDcDcxePtiSSX13G6x1M+J5fOvpXKsMEZuQCAKI5SImPoB6Vnnw1yQWCmiBcvciw1abagkTy3J3Py8K0TKcsdnZ2uQo2QIPdpP9K6eDmFLN5LkkMJ2nxBjlVQ47zRbQIUy+mQfA6v66asq4YWA7u5ueZABb8oaOZ3jkKzn4luBp5agUDRyliTHyirIgiYGSrXCdtRM/p70Sx2e/Zb5dGBF0b2zzDAcyDQjK7l24pS0qhSNLu8spHSB4irLkeSWrJ1nv3PzsOX8I6VvGFvyDZeqiOPLGMPl9/GkteRbFpjqCrOokjmAfHzq3YLCpZQJbUKo6Dr5nxNMrdpw3a2WPXgWZc1ZHyPlqQz1Ha9QzPsxS1ZZ7jaVBEnnzNaKDNc8II3blBcWi6sRcLd5cOSBPgGoe3EFjEXbJsODrxN4kCQ2hLYgEeEmiOdOBhcSdI3tPvE8rZj2mp0qkIxJxkSaIJWFAPMASfHahuKNErxhR6D9KC4pqJUmKLPoqrZjxBcw906mQoxMSJ7NVaJPLnVxRKE3cqVhqZFO5+8oJ3JNXeSE13M0xTT3pbKnxJde9ftut423GHTkkSrMzAbNP+1T8FnfaLZUu57N1aSx1vA+7cad5P6U1nyhDaUgKzEKTyJAS2IEjkJPzJqFhZfMLuFRVCWVDAj7xIVefjzpdnfb8060xrgiLxT8TafPoaJmuYKmlCIcKDpbaZAPtuKquGOlue45x486GZ7cuduAWZCjAkR95O7C7chAPvR5YuMwVYIZlK+BDUvmezHOKf8Ar4+9vbOanude/kMTIB8aVh7iLJfUYjuqJJJ5Dyr3C2CqgHnUH7IobEMdgOy6kAaiJOx8Kd0249mLcaXf7oMYQnFGGtqqoRpT8S/vMdo+Qo2clDAghRPOJM+smoOEUWrj6VZyAiqzGSF0zG/if0FP3791ucL5cz/SlL88DVHuNwLIv4mAHMSSB6c/lWL/ABAzK02kQA4MjYDaeorYra3OjMf+YgChV/AW2d7gS3raFuEQxbTynn41bHKdaZW6cy6SK98MMeql7ayouBSu8wySD7z9K0vWLqlGG5G48/73rG82w7YFzcw6hrc6tzC2j1UxJj9K1PJMUL9oNybSD7iefWqU57nKfgutuVTXkTdsNbOobifmIoRxNkKY21d0kqzpDeIj7twDxG8+VWlGDeR6ikXMKNmBg+I/WqklE4O7T7ZpYBdAIAHMQsb+XKPKtGskJA5CKr+Aww+2doIns2Vo5GCIP1IqRxJi9IRJ3uuF/wCWRJrjmC8wZBiFuwNjfaAILmbQUfM0C4tyh7iW1O7tdV7h6CQR9BVjtqLmJVomO3K/5rYn601xNdCNaT8TlmPoo/1FbY1upRjlpzFNA2xbCKFXkBAqdaaoKmpNtqZ9ogdEtXpZuVGDVxap7SvcOG5VS+KN6MCfO4g+s0Ut4g/Z7zE7ozgcp2O29Vz4rvGEtKeZuifOENZ5uMdBvT42s0b9wB8OV/xNn+G836CtM4g/9neHjbufog/nWffDa1+3Q+GHc/5nFaFnY/wzDx297lkVj0y/0l94V1T/ANwQswtEWrrz9xZAjqFZv5Chdy1R7ME/YX/MEf8AQw/nUE2d6One2C6SlE3AZ4yMWKqAqsSdzAAnlRDG8VMA2hbbMumQZgagSAdtuRqv5Qn2jtERlP7K4Oc7xEbdabs4ZgLjOdPbdku4gDTAMyYnc0F/kVE1qfIx6NJL5vAnM/iUUvJbbB2XJcqSWiIYLIlD/YpWR/EK3fxN1Bl9pSsargddRBYLLfs/Dfn0qt5vkt77fhSbF0q1247kKxUA32Ik8l7sUCu2zhzmbtbdNVwW7JIZQS11t1J5womgsnaonS5/n9hLXP5/UsmWZn9pxGPvgAKcPfKDoFAVF+lFcuzIWcXikZSZIcBYnvAHrFVvgO0PsmYvO64UD01P/ofanOKcV2ONS5vD4eyTHMzbjbx3Aobp7c5FRlkhVLRdV4ltTBW6p81/oTU/K7IxAusSQrISPRRAketZzk+Je7bN5xAJJE89IHWrrwshFq8xEH7Ox9yor0eSZU7l+RfONJ8lubu3QOjKs+oTaKB57xnZsXuwRe1uyA0EdnaJ/ORuW8vrUXijGvbNl7bEN9mFxfNk2M/KPaqrlAy3F7oq4bEH71tLhXV56X2afFT1pVWFpb9A9ZJ9Qjm+cYi9euLcbZWi3bt91Ah3Dn8zEdT8qesZbpa2Fdg7yNa81Igx/ofCpF/KOyAYE91YYFSCq/nE7mDz8jUzAKLkb6Rc7yN+W6vMH+9xNKs3dNjPD21BUMdj8Oy3LeJgOLri6olTpDTqEbwd/ej/AAtn62ibR7oDFU6DTJge0VRviXjbVy/qQab2l0xCQQVZGAUn+ISdukUTuJ24W5aIYRDEHw6mienSaf5mfVSl2tGzKwIkQZG3nS0csYJG0bVROHs0eyoS+e7+Fj0/dbw9at2EftV1KRPKRvPka0aBReU4UW7lwxAiAfEsZO/yoSGGIxPat/6ad23PUdWHrRK5iO0UiYVoBjrsdUeuw+ZoBmTXHZtA0IB7KNtq45hHC4pUv7me7f39bqf0oFxNik7e27OA3dVVPMKdUn3j2qLjc4tWOw7VWY6bkbgR3lP9+tCM8zC3i3tm2XQ2ttGxW6LjKe8fAadvWtJeqTMr7aTjfuWRTTqPUZTSpp2pPNtkl74UEkwBzpQxCgBmIVT1YgfrUXtI9qqvFeaFLa2wSZ33mAqrED1ZvoKrlpY5dPwbYMXxKSLouAtvhrrQRqF1tj+XQZ+prPvinjNdjCeLG4x9Qqg/U0eyrPXXC2lhibmFxZ3bq10ANyMwFrNOJM1N1LCnnb7b2Yof5Glubqsd46lPn08+NjXp+npZYb9P2Lt8NLf7V/LDWh/mdj/KrzjmLYS8w5oVYLtMK6Hp4xVF4Ev9k9/aZXCpvyACOT7yBWi2bgbCtcMhXtsSIkqB1MHlNb9Ou3BDfv8AqV6hN9RWl/NEbEkNhyQZDHb0Oj+tRrqUjBpGGC9NUiZ5G7a2p9xRkcNmTnhGTZnl+LwWIbE4V2EkkxuYPMMOTCtBzvEm7hbR23CPAHUIGJPnNdXUr6vGpt69eQ1U3KAt7izEKxH26+N+qWmn/pqr8d59fxIsrcvteRSzCVVNLGBEL5fqa6uoK1qQkn8LZpZs4HHIzDtbww9u2sGSqs5ZvDbV9KT8QbquMI1tgzDDIradyjKRAPn/AErq6ht8pFSzWMP+wtgrBfTI8IEn61acuQC1iAOtpR5ffFdXV6bNT0/w/QVXXbX5kPiZP8PgbvRNaN/CYke01kGPyVkZkYatLEcucGJrq6gG+Pz+oXhvb/BfQLZLmmIwygJevKo5KTrT0CvIA9Iotl/FrAsl0Ds3I71sFTaI5XFXfcHoK6urPJjm51SC8dfDrukrHFGeDGX+0CQFVbZcc7ulgO00n7pIju9PGi+GyPEdot7ASjfjV+4rfqDXV1CY+FpBXUvbRquEOu2puILdwjvLzg+RHMU8uPTD2nMzsTpX7zEDkJ6murqu6BSRgM1w3Zrqu2g0at2AILblSDyI5fKsx+L/ABQQ1rD4a4NBUvda233jMKhIPIQTHWa9rqrXgtH/ACKihOqC6P3VM22Zl3UGN+o5HzFaBl+CJF5wR3LuHTlOypJiurq1wLucp+4Bkeupp/Z+gStY1dI2fl+U0l8fHK3cP+Ufqa8rq9Msf2im5lPwR3zJjI7JlEc9Sz6R5+tUfjfGarzCI0qqwTPMyf0rq6l3+V+XEte4d0CW/BPv5gcMmFZhqAy8ECYkvcbn71nl95+U11dXn/Ub41yaPw1jADfTtUXVdXZgCW0oFBDE8vKtGw11/s123A2w/ZjwLs/P0/pXV1GT1FPGoXpsOy9LjmVeuWIzRuwssXKlbbKCRIBm94nbkBTiiRI5V1dTLpsjru39n/v9CjqsUwpa9d/p+5/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C:\Users\Елена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308078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4801"/>
            <a:ext cx="8110566" cy="11953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НОЦ и лабораторий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53442" cy="342902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Экскурсии в научно-образовательные центры</a:t>
            </a:r>
          </a:p>
          <a:p>
            <a:r>
              <a:rPr lang="ru-RU" sz="2800" dirty="0" smtClean="0"/>
              <a:t>Демонстрация наиболее актуальных направлений деятельности НОЦ</a:t>
            </a:r>
          </a:p>
          <a:p>
            <a:r>
              <a:rPr lang="ru-RU" sz="2800" dirty="0" smtClean="0"/>
              <a:t>Обучение практическим навыкам работы на современном оборудовании (</a:t>
            </a:r>
            <a:r>
              <a:rPr lang="ru-RU" sz="2800" dirty="0" err="1" smtClean="0"/>
              <a:t>студентами-СНОвцами</a:t>
            </a:r>
            <a:r>
              <a:rPr lang="ru-RU" sz="2800" dirty="0" smtClean="0"/>
              <a:t> и старшекурсниками)</a:t>
            </a:r>
          </a:p>
          <a:p>
            <a:r>
              <a:rPr lang="ru-RU" sz="2800" dirty="0" smtClean="0"/>
              <a:t>Ориентация в выборе научного направления, профориентация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Picture 4" descr="C:\Users\Елена\Desktop\лаборатор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286388"/>
            <a:ext cx="236171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История студенческого </a:t>
            </a:r>
            <a:br>
              <a:rPr lang="ru-RU" dirty="0" smtClean="0"/>
            </a:br>
            <a:r>
              <a:rPr lang="ru-RU" dirty="0" smtClean="0"/>
              <a:t>научного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543800" cy="4114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первых приказах по личному составу КГМИ от 1942 г – упоминается деятельность студенческих кружков</a:t>
            </a:r>
          </a:p>
          <a:p>
            <a:r>
              <a:rPr lang="ru-RU" sz="2800" dirty="0" smtClean="0"/>
              <a:t>В 1943 г прошла первая научная студенческая конференция</a:t>
            </a:r>
          </a:p>
          <a:p>
            <a:r>
              <a:rPr lang="ru-RU" sz="2800" dirty="0" smtClean="0"/>
              <a:t>В 2014 – образован НОЦ «Молодежная наука» </a:t>
            </a:r>
            <a:endParaRPr lang="ru-RU" sz="2800" dirty="0"/>
          </a:p>
        </p:txBody>
      </p:sp>
      <p:pic>
        <p:nvPicPr>
          <p:cNvPr id="1026" name="Picture 2" descr="C:\Users\Елена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977900" cy="863600"/>
          </a:xfrm>
          <a:prstGeom prst="rect">
            <a:avLst/>
          </a:prstGeom>
          <a:noFill/>
        </p:spPr>
      </p:pic>
      <p:pic>
        <p:nvPicPr>
          <p:cNvPr id="5" name="Picture 9" descr="C:\Users\Елена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85735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Разработка символики, дизайна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dirty="0" smtClean="0"/>
              <a:t>Эмблема конференции – конкурс среди студентов</a:t>
            </a:r>
          </a:p>
          <a:p>
            <a:r>
              <a:rPr lang="ru-RU" dirty="0" smtClean="0"/>
              <a:t>Привлечение волонтеров</a:t>
            </a:r>
          </a:p>
          <a:p>
            <a:r>
              <a:rPr lang="ru-RU" dirty="0" smtClean="0"/>
              <a:t>Привлечение студентов - участников КВН</a:t>
            </a:r>
          </a:p>
          <a:p>
            <a:r>
              <a:rPr lang="ru-RU" dirty="0" smtClean="0"/>
              <a:t>В перспективе - разработка сайта конференции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9" name="Picture 3" descr="C:\Users\Елена\Desktop\imagesCAUU1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524125" cy="1809750"/>
          </a:xfrm>
          <a:prstGeom prst="rect">
            <a:avLst/>
          </a:prstGeom>
          <a:noFill/>
        </p:spPr>
      </p:pic>
      <p:pic>
        <p:nvPicPr>
          <p:cNvPr id="5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65101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Интерактивный режим: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Связь во время конференции с ведущими вузами Сибири, России и Зарубежья по телемостам</a:t>
            </a:r>
            <a:endParaRPr lang="ru-RU" dirty="0"/>
          </a:p>
        </p:txBody>
      </p:sp>
      <p:pic>
        <p:nvPicPr>
          <p:cNvPr id="23553" name="Picture 1" descr="C:\Users\Елена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/>
              <a:t>Проведение отдельных мероприятий можно полностью или частично поручить студентам: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039128" cy="4310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Викторины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КВН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Конкурсы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Информационное освещение, интервью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Встреча и размещение гостей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Экскурсии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Школы пациентов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со школьниками</a:t>
            </a:r>
          </a:p>
        </p:txBody>
      </p:sp>
      <p:pic>
        <p:nvPicPr>
          <p:cNvPr id="22529" name="Picture 1" descr="C:\Users\Елена\Desktop\imagesCA1WWQ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256"/>
            <a:ext cx="256222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72296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Предпосылки к реорганизации студенческих обществ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857364"/>
            <a:ext cx="6858048" cy="42862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масштабов деятельности: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– от научно-организационной, аналитической деятельности, проведения конференций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– к появлению образовательного вида деятельности через систему семинаров, мастер-классов для молодых ученых по наиболее важным направлениям исследовательской деятельности студентов </a:t>
            </a:r>
          </a:p>
          <a:p>
            <a:pPr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C:\Users\Елена\Desktop\imagesCA23BW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286016" cy="2275856"/>
          </a:xfrm>
          <a:prstGeom prst="rect">
            <a:avLst/>
          </a:prstGeom>
          <a:noFill/>
        </p:spPr>
      </p:pic>
      <p:pic>
        <p:nvPicPr>
          <p:cNvPr id="7" name="Picture 2" descr="C:\Users\Елена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1428728" cy="1357298"/>
          </a:xfrm>
          <a:prstGeom prst="rect">
            <a:avLst/>
          </a:prstGeom>
          <a:noFill/>
        </p:spPr>
      </p:pic>
      <p:pic>
        <p:nvPicPr>
          <p:cNvPr id="40962" name="Picture 2" descr="C:\Users\Елена\Desktop\imagesCAI90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724400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438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/>
              <a:t>Предпосылки к реорганизации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4143404"/>
          </a:xfrm>
        </p:spPr>
        <p:txBody>
          <a:bodyPr>
            <a:normAutofit/>
          </a:bodyPr>
          <a:lstStyle/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Приведение студенческой науки в систему научно-образовательных центров университета для повышения интенсивности и уровня научной деятельности студентов, приближения к наиболее актуальным и приоритетным направлениям развития вуза</a:t>
            </a:r>
          </a:p>
          <a:p>
            <a:pPr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 descr="C:\Users\Елена\Desktop\imagesCAEP1M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786215" cy="2850624"/>
          </a:xfrm>
          <a:prstGeom prst="rect">
            <a:avLst/>
          </a:prstGeom>
          <a:noFill/>
        </p:spPr>
      </p:pic>
      <p:pic>
        <p:nvPicPr>
          <p:cNvPr id="9" name="Picture 2" descr="C:\Users\Елена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8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900858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/>
              <a:t>Предпосылки к реорганизации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928934"/>
            <a:ext cx="7643866" cy="250033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Повышения качества отбора участников именных, межрегиональных  и Российских студенческих конференций, премий и конкурсов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Елена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28" cy="1357298"/>
          </a:xfrm>
          <a:prstGeom prst="rect">
            <a:avLst/>
          </a:prstGeom>
          <a:noFill/>
        </p:spPr>
      </p:pic>
      <p:pic>
        <p:nvPicPr>
          <p:cNvPr id="38914" name="Picture 2" descr="C:\Users\Елена\Desktop\куб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785786" cy="1034351"/>
          </a:xfrm>
          <a:prstGeom prst="rect">
            <a:avLst/>
          </a:prstGeom>
          <a:noFill/>
        </p:spPr>
      </p:pic>
      <p:pic>
        <p:nvPicPr>
          <p:cNvPr id="39940" name="Picture 4" descr="C:\Users\Елена\Desktop\imagesCA8ZB7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924175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Структура НОЦ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«Молодежная наука»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08-04-14 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411" y="1785926"/>
            <a:ext cx="4643470" cy="4522872"/>
            <a:chOff x="2565" y="1149"/>
            <a:chExt cx="6548" cy="638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371" y="1149"/>
              <a:ext cx="4231" cy="981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Проректор на научной работе</a:t>
              </a:r>
              <a:endPara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3371" y="2763"/>
              <a:ext cx="4231" cy="12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Руководитель НОЦ «Молодежная наука»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5668" y="2130"/>
              <a:ext cx="0" cy="5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668" y="3800"/>
              <a:ext cx="0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371" y="4504"/>
              <a:ext cx="4533" cy="118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Совет НОЦ «Молодежная наука»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>
              <a:off x="3170" y="5687"/>
              <a:ext cx="1255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5688" y="5788"/>
              <a:ext cx="0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7602" y="5687"/>
              <a:ext cx="843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4580" y="5687"/>
              <a:ext cx="367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6595" y="5788"/>
              <a:ext cx="282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565" y="6494"/>
              <a:ext cx="6548" cy="1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Секции «Молодежная наука» в рамках НОЦ и факультетов университета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 descr="C:\Users\Елена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28" cy="1357298"/>
          </a:xfrm>
          <a:prstGeom prst="rect">
            <a:avLst/>
          </a:prstGeom>
          <a:noFill/>
        </p:spPr>
      </p:pic>
      <p:pic>
        <p:nvPicPr>
          <p:cNvPr id="37890" name="Picture 2" descr="C:\Users\Елена\Pictures\Рисунок1.png"/>
          <p:cNvPicPr>
            <a:picLocks noChangeAspect="1" noChangeArrowheads="1"/>
          </p:cNvPicPr>
          <p:nvPr/>
        </p:nvPicPr>
        <p:blipFill>
          <a:blip r:embed="rId3"/>
          <a:srcRect l="8139" t="2764"/>
          <a:stretch>
            <a:fillRect/>
          </a:stretch>
        </p:blipFill>
        <p:spPr bwMode="auto">
          <a:xfrm>
            <a:off x="5572132" y="1428736"/>
            <a:ext cx="3225254" cy="502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7" y="0"/>
            <a:ext cx="185735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Совет НОЦ «Молодежная наука»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929198"/>
            <a:ext cx="8786874" cy="1928802"/>
          </a:xfrm>
        </p:spPr>
        <p:txBody>
          <a:bodyPr numCol="2">
            <a:normAutofit fontScale="25000" lnSpcReduction="20000"/>
          </a:bodyPr>
          <a:lstStyle/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«Молекулярная и клиническая онкология»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«Педагогика»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«Хирургия»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«Пульмонология»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</a:t>
            </a:r>
            <a:r>
              <a:rPr lang="ru-RU" sz="5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«Управленческие и информационные технологии в здравоохранении»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«Кардиоваскулярной, цереброваскулярной патологии»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Факультет педиатрии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«Стоматология»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«Трансляционная медицина»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Факультет социальной работы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Факультет медицинской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кибернетикик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НОЦ «Морфология»</a:t>
            </a: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6865" name="Picture 1" descr="C:\Users\Елена\Desktop\3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738186" cy="984247"/>
          </a:xfrm>
          <a:prstGeom prst="rect">
            <a:avLst/>
          </a:prstGeom>
          <a:noFill/>
        </p:spPr>
      </p:pic>
      <p:pic>
        <p:nvPicPr>
          <p:cNvPr id="36867" name="Picture 3" descr="C:\Users\Елена\Desktop\205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714380" cy="877849"/>
          </a:xfrm>
          <a:prstGeom prst="rect">
            <a:avLst/>
          </a:prstGeom>
          <a:noFill/>
        </p:spPr>
      </p:pic>
      <p:pic>
        <p:nvPicPr>
          <p:cNvPr id="36868" name="Picture 4" descr="C:\Users\Елена\Desktop\imagesCAMKZWN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2643206" cy="1758933"/>
          </a:xfrm>
          <a:prstGeom prst="rect">
            <a:avLst/>
          </a:prstGeom>
          <a:noFill/>
        </p:spPr>
      </p:pic>
      <p:pic>
        <p:nvPicPr>
          <p:cNvPr id="36869" name="Picture 5" descr="C:\Users\Елена\Desktop\4798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785818" cy="1147295"/>
          </a:xfrm>
          <a:prstGeom prst="rect">
            <a:avLst/>
          </a:prstGeom>
          <a:noFill/>
        </p:spPr>
      </p:pic>
      <p:pic>
        <p:nvPicPr>
          <p:cNvPr id="36870" name="Picture 6" descr="C:\Users\Елена\Desktop\1426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14818"/>
            <a:ext cx="714375" cy="952500"/>
          </a:xfrm>
          <a:prstGeom prst="rect">
            <a:avLst/>
          </a:prstGeom>
          <a:noFill/>
        </p:spPr>
      </p:pic>
      <p:pic>
        <p:nvPicPr>
          <p:cNvPr id="36871" name="Picture 7" descr="C:\Users\Елена\Desktop\31768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000504"/>
            <a:ext cx="714375" cy="952500"/>
          </a:xfrm>
          <a:prstGeom prst="rect">
            <a:avLst/>
          </a:prstGeom>
          <a:noFill/>
        </p:spPr>
      </p:pic>
      <p:pic>
        <p:nvPicPr>
          <p:cNvPr id="36872" name="Picture 8" descr="C:\Users\Елена\Desktop\7345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357298"/>
            <a:ext cx="767954" cy="1023938"/>
          </a:xfrm>
          <a:prstGeom prst="rect">
            <a:avLst/>
          </a:prstGeom>
          <a:noFill/>
        </p:spPr>
      </p:pic>
      <p:pic>
        <p:nvPicPr>
          <p:cNvPr id="36873" name="Picture 9" descr="C:\Users\Елена\Desktop\243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4143380"/>
            <a:ext cx="821532" cy="1095376"/>
          </a:xfrm>
          <a:prstGeom prst="rect">
            <a:avLst/>
          </a:prstGeom>
          <a:noFill/>
        </p:spPr>
      </p:pic>
      <p:pic>
        <p:nvPicPr>
          <p:cNvPr id="36875" name="Picture 11" descr="C:\Users\Елена\Desktop\18124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3786190"/>
            <a:ext cx="714380" cy="1010847"/>
          </a:xfrm>
          <a:prstGeom prst="rect">
            <a:avLst/>
          </a:prstGeom>
          <a:noFill/>
        </p:spPr>
      </p:pic>
      <p:pic>
        <p:nvPicPr>
          <p:cNvPr id="36876" name="Picture 12" descr="C:\Users\Елена\Desktop\1828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1357298"/>
            <a:ext cx="785818" cy="104775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357422" y="1428736"/>
            <a:ext cx="642942" cy="9286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28860" y="164305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3571876"/>
            <a:ext cx="714380" cy="107157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2143116"/>
            <a:ext cx="714380" cy="107157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19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7" y="0"/>
            <a:ext cx="185735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78634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Планируемая работа в течение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929618" cy="43577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Подготовка образовательного курса для студентов, молодых ученых «Школа молодого ученого»</a:t>
            </a:r>
          </a:p>
          <a:p>
            <a:r>
              <a:rPr lang="ru-RU" sz="2400" dirty="0" smtClean="0"/>
              <a:t>Отбор на именные  конкурсы</a:t>
            </a:r>
          </a:p>
          <a:p>
            <a:r>
              <a:rPr lang="ru-RU" sz="2400" dirty="0" smtClean="0"/>
              <a:t>Отбор на участие в Российских, межрегиональных, международных конференциях</a:t>
            </a:r>
          </a:p>
          <a:p>
            <a:r>
              <a:rPr lang="ru-RU" sz="2400" dirty="0" smtClean="0"/>
              <a:t>Работа со школьниками, пациентами</a:t>
            </a:r>
          </a:p>
          <a:p>
            <a:r>
              <a:rPr lang="ru-RU" sz="2400" dirty="0" smtClean="0"/>
              <a:t>Экскурсии в ведущие клиники и лаборатории университета</a:t>
            </a:r>
          </a:p>
          <a:p>
            <a:r>
              <a:rPr lang="ru-RU" sz="2400" dirty="0" smtClean="0"/>
              <a:t>Экспертиза проектов в рамках «Эстафеты молодежной науки»</a:t>
            </a:r>
          </a:p>
        </p:txBody>
      </p:sp>
      <p:pic>
        <p:nvPicPr>
          <p:cNvPr id="33793" name="Picture 1" descr="C:\Users\Елена\Desktop\imagesCA90AT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</p:spPr>
      </p:pic>
      <p:pic>
        <p:nvPicPr>
          <p:cNvPr id="33795" name="Picture 3" descr="C:\Users\Елена\Desktop\imagesCAH7GK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5"/>
            <a:ext cx="1142975" cy="953692"/>
          </a:xfrm>
          <a:prstGeom prst="rect">
            <a:avLst/>
          </a:prstGeom>
          <a:noFill/>
        </p:spPr>
      </p:pic>
      <p:pic>
        <p:nvPicPr>
          <p:cNvPr id="33796" name="Picture 4" descr="C:\Users\Елена\Desktop\imagesCAQ27E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28934"/>
            <a:ext cx="928662" cy="651449"/>
          </a:xfrm>
          <a:prstGeom prst="rect">
            <a:avLst/>
          </a:prstGeom>
          <a:noFill/>
        </p:spPr>
      </p:pic>
      <p:pic>
        <p:nvPicPr>
          <p:cNvPr id="33797" name="Picture 5" descr="C:\Users\Елена\Desktop\imagesCAL66O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0" y="3929066"/>
            <a:ext cx="1071570" cy="714380"/>
          </a:xfrm>
          <a:prstGeom prst="rect">
            <a:avLst/>
          </a:prstGeom>
          <a:noFill/>
        </p:spPr>
      </p:pic>
      <p:pic>
        <p:nvPicPr>
          <p:cNvPr id="33799" name="Picture 7" descr="C:\Users\Елена\Desktop\2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00571"/>
            <a:ext cx="1073522" cy="714380"/>
          </a:xfrm>
          <a:prstGeom prst="rect">
            <a:avLst/>
          </a:prstGeom>
          <a:noFill/>
        </p:spPr>
      </p:pic>
      <p:pic>
        <p:nvPicPr>
          <p:cNvPr id="33801" name="Picture 9" descr="C:\Users\Елена\Desktop\imagesCANH56D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7" y="2214554"/>
            <a:ext cx="1214414" cy="638547"/>
          </a:xfrm>
          <a:prstGeom prst="rect">
            <a:avLst/>
          </a:prstGeom>
          <a:noFill/>
        </p:spPr>
      </p:pic>
      <p:pic>
        <p:nvPicPr>
          <p:cNvPr id="10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7" y="214290"/>
            <a:ext cx="185735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072230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Школа молодого ученого: семинары, </a:t>
            </a:r>
            <a:r>
              <a:rPr lang="ru-RU" dirty="0" err="1" smtClean="0"/>
              <a:t>мастерклассы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5992"/>
            <a:ext cx="7858180" cy="4143404"/>
          </a:xfrm>
          <a:noFill/>
        </p:spPr>
        <p:txBody>
          <a:bodyPr numCol="2">
            <a:noAutofit/>
          </a:bodyPr>
          <a:lstStyle/>
          <a:p>
            <a:pPr lvl="1" algn="just"/>
            <a:r>
              <a:rPr lang="ru-RU" sz="2400" dirty="0" smtClean="0"/>
              <a:t>По </a:t>
            </a:r>
            <a:r>
              <a:rPr lang="ru-RU" sz="2400" dirty="0" err="1" smtClean="0"/>
              <a:t>грантрайтингу</a:t>
            </a:r>
            <a:endParaRPr lang="ru-RU" sz="2400" dirty="0" smtClean="0"/>
          </a:p>
          <a:p>
            <a:pPr lvl="1" algn="just"/>
            <a:r>
              <a:rPr lang="ru-RU" sz="2400" dirty="0" smtClean="0"/>
              <a:t>По поиску литературы</a:t>
            </a:r>
          </a:p>
          <a:p>
            <a:pPr lvl="1" algn="just"/>
            <a:r>
              <a:rPr lang="ru-RU" sz="2400" dirty="0" smtClean="0"/>
              <a:t>По публикациям в </a:t>
            </a:r>
            <a:r>
              <a:rPr lang="ru-RU" sz="2400" dirty="0" err="1" smtClean="0"/>
              <a:t>импактных</a:t>
            </a:r>
            <a:r>
              <a:rPr lang="ru-RU" sz="2400" dirty="0" smtClean="0"/>
              <a:t> изданиях</a:t>
            </a:r>
          </a:p>
          <a:p>
            <a:pPr lvl="1" algn="just"/>
            <a:r>
              <a:rPr lang="ru-RU" sz="2400" dirty="0" smtClean="0"/>
              <a:t>По планированию эксперимента</a:t>
            </a:r>
          </a:p>
          <a:p>
            <a:pPr lvl="1" algn="just"/>
            <a:r>
              <a:rPr lang="ru-RU" sz="2400" dirty="0" smtClean="0"/>
              <a:t>По правилам представления научных докладов</a:t>
            </a:r>
          </a:p>
          <a:p>
            <a:pPr lvl="1" algn="just"/>
            <a:endParaRPr lang="ru-RU" sz="2400" dirty="0" smtClean="0"/>
          </a:p>
          <a:p>
            <a:pPr lvl="1" algn="just"/>
            <a:endParaRPr lang="ru-RU" sz="2400" dirty="0" smtClean="0"/>
          </a:p>
          <a:p>
            <a:pPr lvl="1" algn="just"/>
            <a:endParaRPr lang="ru-RU" sz="2400" dirty="0" smtClean="0"/>
          </a:p>
          <a:p>
            <a:pPr lvl="1" algn="just"/>
            <a:endParaRPr lang="ru-RU" sz="2400" dirty="0" smtClean="0"/>
          </a:p>
          <a:p>
            <a:pPr lvl="1" algn="just"/>
            <a:r>
              <a:rPr lang="ru-RU" sz="2400" dirty="0" smtClean="0"/>
              <a:t>По поиску стажировок, курсов, стажировок в ведущих мировых ВУЗах</a:t>
            </a:r>
          </a:p>
          <a:p>
            <a:pPr lvl="1" algn="just"/>
            <a:r>
              <a:rPr lang="ru-RU" sz="2400" dirty="0" smtClean="0"/>
              <a:t>По защите данных</a:t>
            </a:r>
          </a:p>
          <a:p>
            <a:pPr lvl="1" algn="just"/>
            <a:r>
              <a:rPr lang="ru-RU" sz="2400" dirty="0" smtClean="0"/>
              <a:t>По принципам</a:t>
            </a:r>
            <a:r>
              <a:rPr lang="en-US" sz="2400" dirty="0" smtClean="0"/>
              <a:t> GCP</a:t>
            </a:r>
          </a:p>
          <a:p>
            <a:pPr lvl="1" algn="just"/>
            <a:r>
              <a:rPr lang="ru-RU" sz="2400" dirty="0" smtClean="0"/>
              <a:t>По этическим принципам экспериментов на животных</a:t>
            </a:r>
          </a:p>
          <a:p>
            <a:pPr lvl="1" algn="just">
              <a:buNone/>
            </a:pPr>
            <a:endParaRPr lang="ru-RU" sz="2400" dirty="0" smtClean="0"/>
          </a:p>
          <a:p>
            <a:pPr lvl="1"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32769" name="Picture 1" descr="C:\Users\Елена\Desktop\imagesCAUBVM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714500" cy="2057400"/>
          </a:xfrm>
          <a:prstGeom prst="rect">
            <a:avLst/>
          </a:prstGeom>
          <a:noFill/>
        </p:spPr>
      </p:pic>
      <p:pic>
        <p:nvPicPr>
          <p:cNvPr id="5" name="Picture 2" descr="C:\Users\Елена\Desktop\Совет молодых ученых\1410888441_emblema_n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52810"/>
            <a:ext cx="1500166" cy="119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2995</TotalTime>
  <Words>610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Тема5</vt:lpstr>
      <vt:lpstr>О реорганизации студенческого научного общества. Перспективы развития НОЦ «Молодёжная наука».</vt:lpstr>
      <vt:lpstr>История студенческого  научного общества</vt:lpstr>
      <vt:lpstr>Предпосылки к реорганизации студенческих обществ</vt:lpstr>
      <vt:lpstr>Предпосылки к реорганизации</vt:lpstr>
      <vt:lpstr>Предпосылки к реорганизации</vt:lpstr>
      <vt:lpstr>Структура НОЦ  «Молодежная наука» 08-04-14 </vt:lpstr>
      <vt:lpstr>Совет НОЦ «Молодежная наука»</vt:lpstr>
      <vt:lpstr>Планируемая работа в течение года</vt:lpstr>
      <vt:lpstr>Школа молодого ученого: семинары, мастерклассы</vt:lpstr>
      <vt:lpstr>Слайд 10</vt:lpstr>
      <vt:lpstr>Слайд 11</vt:lpstr>
      <vt:lpstr>Слайд 12</vt:lpstr>
      <vt:lpstr>Этапы участия в конкурсах</vt:lpstr>
      <vt:lpstr> Фестиваль молодых ученых и студентов - 2015</vt:lpstr>
      <vt:lpstr>Что изменится?</vt:lpstr>
      <vt:lpstr>Конкурсная программа – новые конкурсы</vt:lpstr>
      <vt:lpstr>Инновационный блок</vt:lpstr>
      <vt:lpstr>Социальные события</vt:lpstr>
      <vt:lpstr>Презентация НОЦ и лабораторий</vt:lpstr>
      <vt:lpstr>Разработка символики, дизайна</vt:lpstr>
      <vt:lpstr>Интерактивный режим:</vt:lpstr>
      <vt:lpstr>Проведение отдельных мероприятий можно полностью или частично поручить студентам: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«Студенческий научный форум U-Med»</dc:title>
  <dc:creator>Елена</dc:creator>
  <cp:lastModifiedBy>Елена</cp:lastModifiedBy>
  <cp:revision>44</cp:revision>
  <dcterms:created xsi:type="dcterms:W3CDTF">2014-04-09T01:36:38Z</dcterms:created>
  <dcterms:modified xsi:type="dcterms:W3CDTF">2014-09-17T03:55:10Z</dcterms:modified>
</cp:coreProperties>
</file>