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093" y="0"/>
            <a:ext cx="8825658" cy="3329581"/>
          </a:xfrm>
        </p:spPr>
        <p:txBody>
          <a:bodyPr/>
          <a:lstStyle/>
          <a:p>
            <a:r>
              <a:rPr lang="ru-RU" dirty="0"/>
              <a:t>Парацельс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12165" y="5465379"/>
            <a:ext cx="2711670" cy="17920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Выполнила</a:t>
            </a:r>
            <a:r>
              <a:rPr lang="ru-RU" dirty="0" smtClean="0"/>
              <a:t>: </a:t>
            </a:r>
            <a:r>
              <a:rPr lang="ru-RU" dirty="0" smtClean="0"/>
              <a:t>Филатова О.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5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34" y="-1"/>
            <a:ext cx="6707832" cy="809298"/>
          </a:xfrm>
        </p:spPr>
        <p:txBody>
          <a:bodyPr>
            <a:normAutofit/>
          </a:bodyPr>
          <a:lstStyle/>
          <a:p>
            <a:r>
              <a:rPr lang="ru-RU" dirty="0" smtClean="0"/>
              <a:t>ПАРАЦЕЛЬС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907" b="6907"/>
          <a:stretch>
            <a:fillRect/>
          </a:stretch>
        </p:blipFill>
        <p:spPr>
          <a:xfrm>
            <a:off x="6600497" y="409397"/>
            <a:ext cx="5486399" cy="630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984" y="1417630"/>
            <a:ext cx="6098232" cy="598038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Швейцарский алхимик, врач, философ, естествоиспытатель, натурфилософ эпохи Возрождения, один из основателей </a:t>
            </a:r>
            <a:r>
              <a:rPr lang="ru-RU" sz="2000" dirty="0" err="1" smtClean="0"/>
              <a:t>ятрохимии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Способствовал внедрению химических препаратов в медицину. Считается одним из основателей современной науки.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9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50" y="0"/>
            <a:ext cx="5092906" cy="1574808"/>
          </a:xfrm>
        </p:spPr>
        <p:txBody>
          <a:bodyPr/>
          <a:lstStyle/>
          <a:p>
            <a:r>
              <a:rPr lang="ru-RU" dirty="0" smtClean="0"/>
              <a:t>СЕМЬЯ ПАРАЦЕЛЬСА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742" y="1630497"/>
            <a:ext cx="5607585" cy="33160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Он родился в 1493 г. близ местечка Мария - </a:t>
            </a:r>
            <a:r>
              <a:rPr lang="ru-RU" sz="2000" dirty="0" err="1" smtClean="0"/>
              <a:t>Айнзидельн</a:t>
            </a:r>
            <a:r>
              <a:rPr lang="ru-RU" sz="2000" dirty="0" smtClean="0"/>
              <a:t>, в то время деревушки в двух часах ходьбы от Швейцарского города Цюриха. Его отец врач, Вильгельм </a:t>
            </a:r>
            <a:r>
              <a:rPr lang="ru-RU" sz="2000" dirty="0" err="1" smtClean="0"/>
              <a:t>Бомбаст</a:t>
            </a:r>
            <a:r>
              <a:rPr lang="ru-RU" sz="2000" dirty="0" smtClean="0"/>
              <a:t> из </a:t>
            </a:r>
            <a:r>
              <a:rPr lang="ru-RU" sz="2000" dirty="0" err="1" smtClean="0"/>
              <a:t>Гогенгейма</a:t>
            </a:r>
            <a:r>
              <a:rPr lang="ru-RU" sz="2000" dirty="0" smtClean="0"/>
              <a:t> был одним из потомков старинного и славного рода, родственник гроссмейстера ордена рыцарей св. Иоанна. В 1492 г. он женился на сестре - хозяйке из лечебницы местного аббатства. В результате этого брака и появился на свет Теофраст, их единственный ребёнок.</a:t>
            </a:r>
            <a:endParaRPr lang="ru-RU" sz="2000" dirty="0"/>
          </a:p>
        </p:txBody>
      </p:sp>
      <p:pic>
        <p:nvPicPr>
          <p:cNvPr id="1026" name="Picture 2" descr="https://cdn.fishki.net/upload/post/201510/24/1710115/65a18f5d43dca2321d10b67e154f81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644" r="26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92408"/>
            <a:ext cx="6852744" cy="64008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В 16 лет Парацельс навсегда оставил родной дом и отправился на обучение в Базеле. Это учебное заведение сейчас считается старейшим в Швейцарии. После окончания университета будущий ученый становится учеником Иоганна </a:t>
            </a:r>
            <a:r>
              <a:rPr lang="ru-RU" sz="1800" dirty="0" err="1"/>
              <a:t>Третемия</a:t>
            </a:r>
            <a:r>
              <a:rPr lang="ru-RU" sz="1800" dirty="0"/>
              <a:t>. 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После обучения у аббата Иоганна </a:t>
            </a:r>
            <a:r>
              <a:rPr lang="ru-RU" sz="1800" dirty="0" err="1"/>
              <a:t>Третемия</a:t>
            </a:r>
            <a:r>
              <a:rPr lang="ru-RU" sz="1800" dirty="0"/>
              <a:t> Парацельс отправился </a:t>
            </a:r>
            <a:r>
              <a:rPr lang="ru-RU" sz="2000" dirty="0"/>
              <a:t>в Италию </a:t>
            </a:r>
            <a:r>
              <a:rPr lang="ru-RU" sz="1800" dirty="0"/>
              <a:t>для обучения в университете </a:t>
            </a:r>
            <a:r>
              <a:rPr lang="ru-RU" sz="1800" dirty="0" err="1"/>
              <a:t>Феррары</a:t>
            </a:r>
            <a:r>
              <a:rPr lang="ru-RU" sz="1800" dirty="0"/>
              <a:t>. После окончания очередного учебного курса он получил звание доктора медицины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С </a:t>
            </a:r>
            <a:r>
              <a:rPr lang="ru-RU" sz="2000" dirty="0">
                <a:latin typeface="+mn-lt"/>
              </a:rPr>
              <a:t>1517</a:t>
            </a:r>
            <a:r>
              <a:rPr lang="ru-RU" sz="1800" dirty="0">
                <a:latin typeface="+mn-lt"/>
              </a:rPr>
              <a:t> года средневековый алхимик и врач отправляется странствовать по миру с целью изучения алхимии, магии и </a:t>
            </a:r>
            <a:r>
              <a:rPr lang="ru-RU" sz="1800" dirty="0" smtClean="0">
                <a:latin typeface="+mn-lt"/>
              </a:rPr>
              <a:t>медицин.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>
                <a:latin typeface="+mn-lt"/>
              </a:rPr>
              <a:t> Сведения алхимик собирал не только среди врачей и ученых того времени. Большая часть знаний была получена Парацельсом во время общения с пожилыми целительницами, палачами, цирюльниками, цыганами и евреями. Благодаря этому уникальная коллекция рецептов и медицинских знаний Парацельса, собранная по всему миру, сделала его известным врачом того времени.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19" r="17219"/>
          <a:stretch>
            <a:fillRect/>
          </a:stretch>
        </p:blipFill>
        <p:spPr>
          <a:xfrm>
            <a:off x="6947338" y="292408"/>
            <a:ext cx="5160005" cy="6313344"/>
          </a:xfrm>
          <a:prstGeom prst="roundRect">
            <a:avLst>
              <a:gd name="adj" fmla="val 198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8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9" y="430924"/>
            <a:ext cx="8135007" cy="592783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+mn-lt"/>
              </a:rPr>
              <a:t>На </a:t>
            </a:r>
            <a:r>
              <a:rPr lang="ru-RU" sz="2000" dirty="0">
                <a:latin typeface="+mn-lt"/>
              </a:rPr>
              <a:t>родину Парацельс вернулся блестящим </a:t>
            </a:r>
            <a:r>
              <a:rPr lang="ru-RU" sz="2000" dirty="0" smtClean="0">
                <a:latin typeface="+mn-lt"/>
              </a:rPr>
              <a:t>врачом-практиком, слава </a:t>
            </a:r>
            <a:r>
              <a:rPr lang="ru-RU" sz="2000" dirty="0">
                <a:latin typeface="+mn-lt"/>
              </a:rPr>
              <a:t>о нём гремела по всей Европе, и некий блистательный </a:t>
            </a:r>
            <a:r>
              <a:rPr lang="ru-RU" sz="2000" dirty="0" err="1">
                <a:latin typeface="+mn-lt"/>
              </a:rPr>
              <a:t>базельский</a:t>
            </a:r>
            <a:r>
              <a:rPr lang="ru-RU" sz="2000" dirty="0">
                <a:latin typeface="+mn-lt"/>
              </a:rPr>
              <a:t> вельможа решил лечиться у него. Когда Парацельс справился со своей задачей, ему дали должность городского </a:t>
            </a:r>
            <a:r>
              <a:rPr lang="ru-RU" sz="2000" dirty="0" smtClean="0">
                <a:latin typeface="+mn-lt"/>
              </a:rPr>
              <a:t>врача.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+mn-lt"/>
              </a:rPr>
              <a:t>Парацельс получил работу профессора медицины в местном университете</a:t>
            </a:r>
            <a:r>
              <a:rPr lang="ru-RU" sz="20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+mn-lt"/>
              </a:rPr>
              <a:t>Чем </a:t>
            </a:r>
            <a:r>
              <a:rPr lang="ru-RU" sz="2000" dirty="0">
                <a:latin typeface="+mn-lt"/>
              </a:rPr>
              <a:t>дольше он работал в университете, тем больше шокировал современников: постоянно оспаривал авторитет древних авторов, называя их взгляды безнадёжно устаревшими и вредными в своей закоснелости, читал лекции только на разговорном немецком языке и водил своих студентов на практики прямо к постелям больных.</a:t>
            </a:r>
          </a:p>
        </p:txBody>
      </p:sp>
      <p:pic>
        <p:nvPicPr>
          <p:cNvPr id="5122" name="Picture 2" descr="https://avatars.mds.yandex.net/get-zen_doc/135437/pub_5ba32c3adf331200ad41be0e_5ba368f34b69b700aa909d4f/scale_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8548" r="28548"/>
          <a:stretch>
            <a:fillRect/>
          </a:stretch>
        </p:blipFill>
        <p:spPr bwMode="auto">
          <a:xfrm>
            <a:off x="8743950" y="1679575"/>
            <a:ext cx="3200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28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027"/>
            <a:ext cx="6642538" cy="54864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В 1526 году ученый Парацельс стал бюргером в Страсбурге, а в 1527 году перебрался в Базель. Там он получил должность городского врача, а также профессора физики, медицины и хирургии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1800" dirty="0"/>
              <a:t>В 1528 году стычки с коллегами привели к конфликту с властями города. Парацельс был отлучен от преподавания. После этого он снова отправился путешествовать, на этот раз только по Европе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Следующие годы ученый Парацельс путешествовал, изучал медицину, алхимию и астрологию. Он занимался лечением людей и никогда не оставлял врачебной практики. После 1530 года ученый занялся алхимическими опытами и написанием трудов, которые пользуются популярностью даже в наше время.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85" y="1725781"/>
            <a:ext cx="5286703" cy="3881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09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6" r="1436"/>
          <a:stretch>
            <a:fillRect/>
          </a:stretch>
        </p:blipFill>
        <p:spPr>
          <a:xfrm>
            <a:off x="6863255" y="472967"/>
            <a:ext cx="5066721" cy="5874485"/>
          </a:xfrm>
          <a:prstGeom prst="roundRect">
            <a:avLst>
              <a:gd name="adj" fmla="val 172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2967"/>
            <a:ext cx="6863255" cy="5717626"/>
          </a:xfrm>
        </p:spPr>
        <p:txBody>
          <a:bodyPr>
            <a:normAutofit fontScale="92500" lnSpcReduction="10000"/>
          </a:bodyPr>
          <a:lstStyle/>
          <a:p>
            <a:pPr marL="342900" indent="-342900" algn="ctr"/>
            <a:r>
              <a:rPr lang="ru-RU" sz="2800" dirty="0" smtClean="0"/>
              <a:t>Смерть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В </a:t>
            </a:r>
            <a:r>
              <a:rPr lang="ru-RU" sz="2000" dirty="0"/>
              <a:t>конце 30-х годов ученый наконец осел в </a:t>
            </a:r>
            <a:r>
              <a:rPr lang="ru-RU" sz="2000" dirty="0" smtClean="0"/>
              <a:t>Зальцбурге</a:t>
            </a:r>
            <a:r>
              <a:rPr lang="ru-RU" sz="2000" dirty="0"/>
              <a:t>. В Зальцбурге Парацельс смог полностью посвятить себя исследованиям, опытам и написанию книг. Он жил в доме на окраине города. В нем располагалась лаборатория, а также кабинет, в котором врач принимал больных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24 сентября 1541 года величайший ученый умер после не слишком продолжительной болезни в небольшом гостиничном номере на набережной города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Точная причина смерти гениального медика средневековья неизвестна. Наиболее правдивым вариантом современные ученые считают убийство из зависти. Эта версия выдвигалась и среди друзей Парацельса. У него было немало врагов среди врачей, которые завидовали его успеху и обширным знаниям.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2761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548" y="1"/>
            <a:ext cx="6518646" cy="777766"/>
          </a:xfrm>
        </p:spPr>
        <p:txBody>
          <a:bodyPr>
            <a:normAutofit/>
          </a:bodyPr>
          <a:lstStyle/>
          <a:p>
            <a:r>
              <a:rPr lang="ru-RU" dirty="0" smtClean="0"/>
              <a:t>Достижения Парацельса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976" y="1114096"/>
            <a:ext cx="11794838" cy="588053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  Трудно даже перечислить все его достижения и открытия. Прежде всего, он явился основоположником нового, прогрессивного направления в естествознании — </a:t>
            </a:r>
            <a:r>
              <a:rPr lang="ru-RU" sz="1600" dirty="0" err="1"/>
              <a:t>ятрохимии</a:t>
            </a:r>
            <a:r>
              <a:rPr lang="ru-RU" sz="1600" dirty="0"/>
              <a:t> </a:t>
            </a:r>
            <a:r>
              <a:rPr lang="ru-RU" sz="1600" dirty="0" smtClean="0"/>
              <a:t>,науки </a:t>
            </a:r>
            <a:r>
              <a:rPr lang="ru-RU" sz="1600" dirty="0"/>
              <a:t>о поиске химических средств и методов лечения, а также о химических изменениях в организме при его заболевании. Он считал, что союз химии и медицины </a:t>
            </a:r>
            <a:r>
              <a:rPr lang="ru-RU" sz="1600" dirty="0" smtClean="0"/>
              <a:t>приведёт </a:t>
            </a:r>
            <a:r>
              <a:rPr lang="ru-RU" sz="1600" dirty="0"/>
              <a:t>к прогрессу обеих наук, и будущее доказало его правоту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то время Европа была страшно напугана новым, привезённым из Нового Света, неизлечимым заболеванием — сифилисом. А Парацельс придумал способ его излечения — с помощью паров ртути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 приходом Парацельса человечество отказалось от прижигания ран кипящим маслом и от ампутации раненых членов </a:t>
            </a:r>
            <a:r>
              <a:rPr lang="ru-RU" sz="1600" dirty="0" smtClean="0"/>
              <a:t>тела.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 Парацельс совершил подлинный переворот в медицине, первым предложив обезболивающее —опиум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1526 г. он впервые ввёл совершенно необходимый всем современным химикам прибор — водяную </a:t>
            </a:r>
            <a:r>
              <a:rPr lang="ru-RU" sz="1600" dirty="0" smtClean="0"/>
              <a:t>баню.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В 1530 </a:t>
            </a:r>
            <a:r>
              <a:rPr lang="ru-RU" sz="1600" dirty="0"/>
              <a:t>г. — открыл  новый элемент цинк и описал его химические </a:t>
            </a:r>
            <a:r>
              <a:rPr lang="ru-RU" sz="1600" dirty="0" smtClean="0"/>
              <a:t>свойства.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В </a:t>
            </a:r>
            <a:r>
              <a:rPr lang="ru-RU" sz="1600" dirty="0"/>
              <a:t>1537 г. он впервые получил чистую уксусную кислоту (из столового уксуса</a:t>
            </a:r>
            <a:r>
              <a:rPr lang="ru-RU" sz="1600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Парацельс является основателем психиатрии. Дело в том, что он первым стал доказывать, что «одержимость дьяволом», или «бесноватость» — это просто душевная болезнь, которую можно и нужно лечить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По некоторым сведениям, первая книга вышла только в 1562 г., а вторая — в 1565 </a:t>
            </a:r>
            <a:r>
              <a:rPr lang="ru-RU" sz="1600" dirty="0" smtClean="0"/>
              <a:t>г.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1536 г. ему удалось опубликовать свой главный труд жизни — «Большую хирургию</a:t>
            </a:r>
            <a:r>
              <a:rPr lang="ru-RU" sz="1600" dirty="0" smtClean="0"/>
              <a:t>», </a:t>
            </a:r>
            <a:r>
              <a:rPr lang="ru-RU" sz="1600" dirty="0"/>
              <a:t>которая моментально прославила его на весь свет. Известен также его труд «Все дела» </a:t>
            </a:r>
          </a:p>
        </p:txBody>
      </p:sp>
    </p:spTree>
    <p:extLst>
      <p:ext uri="{BB962C8B-B14F-4D97-AF65-F5344CB8AC3E}">
        <p14:creationId xmlns:p14="http://schemas.microsoft.com/office/powerpoint/2010/main" xmlns="" val="33761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834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Парацельс</vt:lpstr>
      <vt:lpstr>ПАРАЦЕЛЬС</vt:lpstr>
      <vt:lpstr>СЕМЬЯ ПАРАЦЕЛЬСА</vt:lpstr>
      <vt:lpstr>Слайд 4</vt:lpstr>
      <vt:lpstr>Слайд 5</vt:lpstr>
      <vt:lpstr>Слайд 6</vt:lpstr>
      <vt:lpstr>Слайд 7</vt:lpstr>
      <vt:lpstr>Достижения Парацельса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Парацельс</dc:title>
  <dc:creator>Пользователь</dc:creator>
  <cp:lastModifiedBy>Home</cp:lastModifiedBy>
  <cp:revision>15</cp:revision>
  <dcterms:created xsi:type="dcterms:W3CDTF">2017-11-06T18:04:30Z</dcterms:created>
  <dcterms:modified xsi:type="dcterms:W3CDTF">2021-03-18T14:50:18Z</dcterms:modified>
</cp:coreProperties>
</file>