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79" r:id="rId6"/>
    <p:sldId id="280" r:id="rId7"/>
    <p:sldId id="260" r:id="rId8"/>
    <p:sldId id="261" r:id="rId9"/>
    <p:sldId id="281" r:id="rId10"/>
    <p:sldId id="282" r:id="rId11"/>
    <p:sldId id="283" r:id="rId12"/>
    <p:sldId id="27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08768-F4B8-485B-A1E7-695C2314A61F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1520E-93FA-4FD0-8595-F5800E888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2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DC2A-7108-4E15-B952-B98509A43147}" type="datetime1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8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C714-C717-4D95-AB7D-C74AB7974EAF}" type="datetime1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3F3-2259-41A9-9267-03FEF25F7B14}" type="datetime1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0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FC6-9F97-4808-BE2A-AC57747DE946}" type="datetime1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49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964B-617B-4CD2-B0A6-84AD54A64C60}" type="datetime1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E661-5DB1-40DB-BA80-2598D994EE2B}" type="datetime1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1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CDF0-F80C-4D55-A4D8-130065FD09EB}" type="datetime1">
              <a:rPr lang="ru-RU" smtClean="0"/>
              <a:t>03.03.2024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37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3DBB-A75F-4596-8A1A-B4CF0D9A2063}" type="datetime1">
              <a:rPr lang="ru-RU" smtClean="0"/>
              <a:t>03.03.2024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1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5F54-1698-4BF9-9819-1F3C6858AEDF}" type="datetime1">
              <a:rPr lang="ru-RU" smtClean="0"/>
              <a:t>03.03.2024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8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CA88-8458-4A38-BC68-C2ADFF05BC31}" type="datetime1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7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DCAB-EE28-495F-A501-53B9C02C4191}" type="datetime1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9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1E14-45EF-4637-9645-DCCFBDE0D805}" type="datetime1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9DB2-C1A9-48DF-9443-4AA03CF14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7C7E0CB-4A48-4A82-8370-5813907FCB8C}"/>
              </a:ext>
            </a:extLst>
          </p:cNvPr>
          <p:cNvSpPr txBox="1">
            <a:spLocks/>
          </p:cNvSpPr>
          <p:nvPr/>
        </p:nvSpPr>
        <p:spPr>
          <a:xfrm>
            <a:off x="1644649" y="-13384"/>
            <a:ext cx="9207499" cy="1625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В.М. Войно-Ясенецкого» министерства здравоохранения Российской Федерации 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43BBA5DA-033A-4EEE-9BD7-E961877D2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" y="2032840"/>
            <a:ext cx="12192000" cy="701842"/>
          </a:xfrm>
        </p:spPr>
        <p:txBody>
          <a:bodyPr>
            <a:normAutofit fontScale="70000" lnSpcReduction="20000"/>
          </a:bodyPr>
          <a:lstStyle/>
          <a:p>
            <a:pPr marL="457200">
              <a:lnSpc>
                <a:spcPct val="115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курсовой работы: Организация хранения лекарственных средств и других товаров аптечного ассортимента в аптеке</a:t>
            </a:r>
          </a:p>
          <a:p>
            <a:pPr marL="457200">
              <a:lnSpc>
                <a:spcPct val="115000"/>
              </a:lnSpc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D6D15BF-1127-4EC7-8BBF-22C310992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47714"/>
              </p:ext>
            </p:extLst>
          </p:nvPr>
        </p:nvGraphicFramePr>
        <p:xfrm>
          <a:off x="406400" y="2734682"/>
          <a:ext cx="11379200" cy="1980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33.02.01 Фармация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2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наименования специальности</a:t>
                      </a:r>
                    </a:p>
                    <a:p>
                      <a:pPr algn="ctr"/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ПМ.03 Организация деятельности структурных подразделений аптеки и руководство аптечной организацией при отсутствии специалиста с высшим образованием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дисциплины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BCA2771-3826-4064-8C96-89F173A84A0D}"/>
              </a:ext>
            </a:extLst>
          </p:cNvPr>
          <p:cNvSpPr/>
          <p:nvPr/>
        </p:nvSpPr>
        <p:spPr>
          <a:xfrm>
            <a:off x="152398" y="541665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Дубровка В.В., 407 группа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Казакова Е.Н.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ACE5FAE-D270-476D-89FE-C2D2D1E056C4}"/>
              </a:ext>
            </a:extLst>
          </p:cNvPr>
          <p:cNvSpPr/>
          <p:nvPr/>
        </p:nvSpPr>
        <p:spPr>
          <a:xfrm>
            <a:off x="-2" y="6319102"/>
            <a:ext cx="12496799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Красноярск 2024 г.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0B86F-02DC-4A42-A1EC-AD23953C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НОРМАТИВНОЕ РЕГУЛИРОВАНИЕ УСЛОВИЙ ХРАНЕНИЯ ИЗДЕЛИЙ МЕДИЦИНСКОГО НАЗНАЧЕНИЯ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9F39CF-D7B6-488A-9850-AB9E04CA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4549"/>
            <a:ext cx="10515600" cy="18045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</a:rPr>
              <a:t>Хранение изделий медицинского назначения регламентируется Приказом Минздрава РФ от 13 ноября 1996 г. N 377 "Об утверждении инструкции по организации хранения в аптечных учреждениях различных групп лекарственных средств и изделий медицинского назначения".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1A9B80-3813-4172-828A-DA4E7C4D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10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529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0B86F-02DC-4A42-A1EC-AD23953C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НОРМАТИВНОЕ РЕГУЛИРОВАНИЕ УСЛОВИЙ ХРАНЕНИЯ ИЗДЕЛИЙ МЕДИЦИНСКОГО НАЗНАЧЕНИЯ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9F39CF-D7B6-488A-9850-AB9E04CA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+mj-lt"/>
              </a:rPr>
              <a:t>Изделия медицинского назначения следует хранить раздельно по группам: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+mj-lt"/>
              </a:rPr>
              <a:t>•	резиновые изделия;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+mj-lt"/>
              </a:rPr>
              <a:t>•	изделия из пластмасс;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+mj-lt"/>
              </a:rPr>
              <a:t>•	перевязочные средства и вспомогательные материалы;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+mj-lt"/>
              </a:rPr>
              <a:t>•	изделия медицинской техники.</a:t>
            </a: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1A9B80-3813-4172-828A-DA4E7C4D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11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5235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0B86F-02DC-4A42-A1EC-AD23953C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8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9F39CF-D7B6-488A-9850-AB9E04CA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2428"/>
            <a:ext cx="10515600" cy="20331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контроля качества лекарственных средств – один из самых актуальных в последние годы. В эффективных лекарствах заинтересованы все потребители, производители и дистрибьюторы. Не заинтересованы только сами производители контрафактных лекарств,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котоҏыҳ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главное – получить прибыль любым путем</a:t>
            </a:r>
            <a:endParaRPr lang="ru-RU" sz="2400" dirty="0">
              <a:latin typeface="+mj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1A9B80-3813-4172-828A-DA4E7C4D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12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734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B08EAE-F193-4D57-BE53-069DF430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1593"/>
            <a:ext cx="10515600" cy="4748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+mj-lt"/>
              </a:rPr>
              <a:t>Спасибо за внимание!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048F52-9AC6-4235-9709-F17B7A69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13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994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19CC0-8ECF-469A-8435-9800F0F1E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726"/>
            <a:ext cx="10515600" cy="6546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55426-27B8-48EA-930C-59D0BD3F9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664"/>
            <a:ext cx="10515600" cy="400069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изучение условий хранения лекарственных средств и других товаров аптечного ассортимента в аптечных организациях.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	Изучить НТД, регламентирующую условия хранения товаров аптечного ассортимента.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	Изучить условия хранения лекарственных средств.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	Изучить условия хранения изделий медицинского назначения.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	Изучить условия хранения БАДов.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43FB6C-9D24-416B-94DC-C6935BA2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2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19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2AEAA-C4AF-4D9A-84D5-EA262900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85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B203D6-96BE-4741-A4C4-A35F09289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4815"/>
            <a:ext cx="10515600" cy="24537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сегодняшний день ассортимент товаров медицинского назначения достаточно широк и доступен в использовании населением для поддержания своего здоровья. Поэтому важную роль в достижении необходимого терапевтического эффекта на организм, играет соблюдение условий хранения лекарственных средств и изделий медицинского назначения.</a:t>
            </a: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1FF5B6-C5CE-42E8-B190-ED1EC561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3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418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2D53EAF-4CAE-42AB-8139-01A38A83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048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НОРМАТИВНОЕ РЕГУЛИРОВАНИЕ УСЛОВИЙ ХРАНЕНИЯ ЛЕКАРСТВЕННЫХ СРЕДСТВ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BF04BB56-5B5A-469E-BF5F-4A8DBB338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" y="1656111"/>
            <a:ext cx="10690860" cy="44797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9600" dirty="0">
                <a:latin typeface="+mj-lt"/>
              </a:rPr>
              <a:t>Документы, определяющие порядок и правила хранения лекарственных средств: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latin typeface="+mj-lt"/>
              </a:rPr>
              <a:t>ФЗ от 12.04.2010 г. № 61-ФЗ «Об обращении лекарственных средств».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latin typeface="+mj-lt"/>
              </a:rPr>
              <a:t> Приказ МЗ РФ от 23.08.2010 № 706н «Об утверждении правил хранения ЛС».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latin typeface="+mj-lt"/>
              </a:rPr>
              <a:t>Приказ МЗ РФ от 31.08.2016 г. N 646н «Об утверждении Правил надлежащей практики хранения и перевозки ЛП для мед. применения».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latin typeface="+mj-lt"/>
              </a:rPr>
              <a:t>ПП РФ от 30.04.2022 г. N 809 «О хранении НС, ПВ и их прекурсоров».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latin typeface="+mj-lt"/>
              </a:rPr>
              <a:t>Приказ МЗ РФ от 26.11.2021 г. N 1103н «Об утверждении специальных требований к условиям хранения НС и ПС, предназначенных для мед. применения».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latin typeface="+mj-lt"/>
              </a:rPr>
              <a:t>Государственная фармакопея XIV.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30AB29-00E0-473B-8B93-23BAECF7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4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560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2D53EAF-4CAE-42AB-8139-01A38A83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048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НОРМАТИВНОЕ РЕГУЛИРОВАНИЕ УСЛОВИЙ ХРАНЕНИЯ ЛЕКАРСТВЕННЫХ СРЕДСТВ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BF04BB56-5B5A-469E-BF5F-4A8DBB338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" y="1656111"/>
            <a:ext cx="10690860" cy="44797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>
                <a:latin typeface="+mj-lt"/>
              </a:rPr>
              <a:t>Все лекарственные средства, в зависимости от физических и </a:t>
            </a:r>
            <a:r>
              <a:rPr lang="ru-RU" sz="2600" dirty="0" err="1">
                <a:latin typeface="+mj-lt"/>
              </a:rPr>
              <a:t>физико</a:t>
            </a:r>
            <a:r>
              <a:rPr lang="ru-RU" sz="2600" dirty="0">
                <a:latin typeface="+mj-lt"/>
              </a:rPr>
              <a:t> - химических свойств, воздействия на них различных факторов внешней среды, делятся на: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требующие, защиты от света;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требующие защиты от воздействия влаги;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требующие защиты от улетучивания и высыхания;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требующие защиты от воздействия повышенной температуры;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требующие защиты от воздействия пониженной температуры;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требующие защиты от воздействия газов, содержащихся в окружающей среде;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пахучие, красящие;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latin typeface="+mj-lt"/>
              </a:rPr>
              <a:t>дезинфицирующие средства.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30AB29-00E0-473B-8B93-23BAECF7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5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54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2D53EAF-4CAE-42AB-8139-01A38A83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048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НОРМАТИВНОЕ РЕГУЛИРОВАНИЕ УСЛОВИЙ ХРАНЕНИЯ ЛЕКАРСТВЕННЫХ СРЕДСТВ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30AB29-00E0-473B-8B93-23BAECF7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6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4D1C6E-B29F-44DB-86BA-89B2D5690163}"/>
              </a:ext>
            </a:extLst>
          </p:cNvPr>
          <p:cNvSpPr txBox="1"/>
          <p:nvPr/>
        </p:nvSpPr>
        <p:spPr>
          <a:xfrm>
            <a:off x="3825298" y="6002407"/>
            <a:ext cx="454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+mj-lt"/>
              </a:rPr>
              <a:t>Рис.1 – Температурные режимы хранения лекарственных средств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ED17251-13BB-4B6A-BC4F-1A87D34C9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203" y="1435608"/>
            <a:ext cx="5381593" cy="447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A29D6-EB01-4EFC-B1B3-B9A88BBB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ОРГАНИЗАЦИЯ ХРАНИЕНИЯ ЛЕКАРСТВЕННЫХ СРЕДСТВ С УЧЁТОМ ИХ ФИЗИКО-ХИМИЧЕСКИХ СВОЙСТВ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1E02E1-C16C-4728-AF00-E5627CBC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7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18C1CDB-C7BB-4626-ACB1-664CD55F0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034" y="2666809"/>
            <a:ext cx="9679932" cy="23166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8646AF-F46D-4AFA-837D-48CDD2D83754}"/>
              </a:ext>
            </a:extLst>
          </p:cNvPr>
          <p:cNvSpPr txBox="1"/>
          <p:nvPr/>
        </p:nvSpPr>
        <p:spPr>
          <a:xfrm>
            <a:off x="3617976" y="5096568"/>
            <a:ext cx="4956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+mj-lt"/>
              </a:rPr>
              <a:t>Рис.2 – Дополнительные требования к хранению лекарственных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240618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0B86F-02DC-4A42-A1EC-AD23953C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НОРМАТИВНОЕ РЕГУЛИРОВАНИЕ УСЛОВИЙ ХРАНЕНИЯ БАДОВ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9F39CF-D7B6-488A-9850-AB9E04CAD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latin typeface="+mj-lt"/>
              </a:rPr>
              <a:t>Оборот БАД регламентируется следующими нормативно-правовыми актами: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latin typeface="+mj-lt"/>
              </a:rPr>
              <a:t>•	Санитарно-эпидемиологические правила и нормативы СанПиН 2.3.2.1290-03 "Гигиенические требования к организации производства и оборота биологически активных добавок к пище (БАД)";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latin typeface="+mj-lt"/>
              </a:rPr>
              <a:t>•	Методические указания МУК 2.3.2.721-98 "Пищевые продукты и пищевые добавки. Определение безопасности и эффективности биологически активных добавок к пище", утвержденными Главным государственным санитарным врачом РФ 15.10.1998.</a:t>
            </a: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1A9B80-3813-4172-828A-DA4E7C4D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8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971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0B86F-02DC-4A42-A1EC-AD23953C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НОРМАТИВНОЕ РЕГУЛИРОВАНИЕ УСЛОВИЙ ХРАНЕНИЯ БАДОВ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9F39CF-D7B6-488A-9850-AB9E04CA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1425"/>
            <a:ext cx="10515600" cy="24994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</a:rPr>
              <a:t>Для обеспечения правильного хранения БАД в организации должно присутствовать следующее оборудование: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</a:rPr>
              <a:t>•	стеллажи, поддоны, подтоварники, шкафы для хранения БАД;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</a:rPr>
              <a:t>•	холодильные камеры для хранения термолабильных БАД;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</a:rPr>
              <a:t>•	средства механизации для погрузочно-разгрузочных работ;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</a:rPr>
              <a:t>•	приборы для регистрации параметров воздуха.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1A9B80-3813-4172-828A-DA4E7C4D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DB2-C1A9-48DF-9443-4AA03CF14194}" type="slidenum">
              <a:rPr lang="ru-RU" sz="2000" smtClean="0">
                <a:solidFill>
                  <a:schemeClr val="tx1"/>
                </a:solidFill>
                <a:latin typeface="+mj-lt"/>
              </a:rPr>
              <a:t>9</a:t>
            </a:fld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74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686</Words>
  <Application>Microsoft Office PowerPoint</Application>
  <PresentationFormat>Широкоэкранный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Презентация PowerPoint</vt:lpstr>
      <vt:lpstr>ЦЕЛИ И ЗАДАЧИ</vt:lpstr>
      <vt:lpstr>ВВЕДЕНИЕ</vt:lpstr>
      <vt:lpstr>НОРМАТИВНОЕ РЕГУЛИРОВАНИЕ УСЛОВИЙ ХРАНЕНИЯ ЛЕКАРСТВЕННЫХ СРЕДСТВ</vt:lpstr>
      <vt:lpstr>НОРМАТИВНОЕ РЕГУЛИРОВАНИЕ УСЛОВИЙ ХРАНЕНИЯ ЛЕКАРСТВЕННЫХ СРЕДСТВ</vt:lpstr>
      <vt:lpstr>НОРМАТИВНОЕ РЕГУЛИРОВАНИЕ УСЛОВИЙ ХРАНЕНИЯ ЛЕКАРСТВЕННЫХ СРЕДСТВ</vt:lpstr>
      <vt:lpstr>ОРГАНИЗАЦИЯ ХРАНИЕНИЯ ЛЕКАРСТВЕННЫХ СРЕДСТВ С УЧЁТОМ ИХ ФИЗИКО-ХИМИЧЕСКИХ СВОЙСТВ</vt:lpstr>
      <vt:lpstr>НОРМАТИВНОЕ РЕГУЛИРОВАНИЕ УСЛОВИЙ ХРАНЕНИЯ БАДОВ</vt:lpstr>
      <vt:lpstr>НОРМАТИВНОЕ РЕГУЛИРОВАНИЕ УСЛОВИЙ ХРАНЕНИЯ БАДОВ</vt:lpstr>
      <vt:lpstr>НОРМАТИВНОЕ РЕГУЛИРОВАНИЕ УСЛОВИЙ ХРАНЕНИЯ ИЗДЕЛИЙ МЕДИЦИНСКОГО НАЗНАЧЕНИЯ</vt:lpstr>
      <vt:lpstr>НОРМАТИВНОЕ РЕГУЛИРОВАНИЕ УСЛОВИЙ ХРАНЕНИЯ ИЗДЕЛИЙ МЕДИЦИНСКОГО НАЗНАЧЕНИЯ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2024-02-18T08:36:35Z</dcterms:created>
  <dcterms:modified xsi:type="dcterms:W3CDTF">2024-03-03T06:33:39Z</dcterms:modified>
</cp:coreProperties>
</file>