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33"/>
  </p:notesMasterIdLst>
  <p:sldIdLst>
    <p:sldId id="256" r:id="rId3"/>
    <p:sldId id="278" r:id="rId4"/>
    <p:sldId id="305" r:id="rId5"/>
    <p:sldId id="306" r:id="rId6"/>
    <p:sldId id="307" r:id="rId7"/>
    <p:sldId id="289" r:id="rId8"/>
    <p:sldId id="290" r:id="rId9"/>
    <p:sldId id="308" r:id="rId10"/>
    <p:sldId id="282" r:id="rId11"/>
    <p:sldId id="292" r:id="rId12"/>
    <p:sldId id="281" r:id="rId13"/>
    <p:sldId id="279" r:id="rId14"/>
    <p:sldId id="283" r:id="rId15"/>
    <p:sldId id="285" r:id="rId16"/>
    <p:sldId id="284" r:id="rId17"/>
    <p:sldId id="286" r:id="rId18"/>
    <p:sldId id="287" r:id="rId19"/>
    <p:sldId id="295" r:id="rId20"/>
    <p:sldId id="298" r:id="rId21"/>
    <p:sldId id="299" r:id="rId22"/>
    <p:sldId id="300" r:id="rId23"/>
    <p:sldId id="301" r:id="rId24"/>
    <p:sldId id="294" r:id="rId25"/>
    <p:sldId id="293" r:id="rId26"/>
    <p:sldId id="302" r:id="rId27"/>
    <p:sldId id="303" r:id="rId28"/>
    <p:sldId id="280" r:id="rId29"/>
    <p:sldId id="304" r:id="rId30"/>
    <p:sldId id="296" r:id="rId31"/>
    <p:sldId id="297" r:id="rId3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3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21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21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216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217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218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90CB1674-CD5F-48DC-A45F-64C0E5F87381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347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 fontScale="49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 fontScale="49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 fontScale="49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 fontScale="49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 fontScale="49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 fontScale="49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8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 fontScale="49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 fontScale="49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 fontScale="49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3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 fontScale="49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4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 fontScale="49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5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 fontScale="49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"/>
          <p:cNvGrpSpPr/>
          <p:nvPr/>
        </p:nvGrpSpPr>
        <p:grpSpPr>
          <a:xfrm>
            <a:off x="0" y="0"/>
            <a:ext cx="9143280" cy="5148360"/>
            <a:chOff x="0" y="0"/>
            <a:chExt cx="9143280" cy="5148360"/>
          </a:xfrm>
        </p:grpSpPr>
        <p:sp>
          <p:nvSpPr>
            <p:cNvPr id="18" name="CustomShape 2"/>
            <p:cNvSpPr/>
            <p:nvPr/>
          </p:nvSpPr>
          <p:spPr>
            <a:xfrm>
              <a:off x="0" y="0"/>
              <a:ext cx="9143280" cy="5148000"/>
            </a:xfrm>
            <a:custGeom>
              <a:avLst/>
              <a:gdLst/>
              <a:ahLst/>
              <a:cxnLst/>
              <a:rect l="l" t="t" r="r" b="b"/>
              <a:pathLst>
                <a:path w="365807" h="274664">
                  <a:moveTo>
                    <a:pt x="0" y="274663"/>
                  </a:moveTo>
                  <a:lnTo>
                    <a:pt x="365807" y="274663"/>
                  </a:lnTo>
                  <a:lnTo>
                    <a:pt x="3658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" name="CustomShape 3"/>
            <p:cNvSpPr/>
            <p:nvPr/>
          </p:nvSpPr>
          <p:spPr>
            <a:xfrm>
              <a:off x="0" y="0"/>
              <a:ext cx="684000" cy="513360"/>
            </a:xfrm>
            <a:custGeom>
              <a:avLst/>
              <a:gdLst/>
              <a:ahLst/>
              <a:cxnLst/>
              <a:rect l="l" t="t" r="r" b="b"/>
              <a:pathLst>
                <a:path w="27436" h="27467">
                  <a:moveTo>
                    <a:pt x="0" y="27466"/>
                  </a:moveTo>
                  <a:lnTo>
                    <a:pt x="27435" y="27466"/>
                  </a:lnTo>
                  <a:lnTo>
                    <a:pt x="2743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0" y="515160"/>
              <a:ext cx="684000" cy="513360"/>
            </a:xfrm>
            <a:custGeom>
              <a:avLst/>
              <a:gdLst/>
              <a:ahLst/>
              <a:cxnLst/>
              <a:rect l="l" t="t" r="r" b="b"/>
              <a:pathLst>
                <a:path w="27436" h="27467">
                  <a:moveTo>
                    <a:pt x="0" y="0"/>
                  </a:moveTo>
                  <a:cubicBezTo>
                    <a:pt x="9145" y="0"/>
                    <a:pt x="18290" y="0"/>
                    <a:pt x="27435" y="0"/>
                  </a:cubicBezTo>
                  <a:cubicBezTo>
                    <a:pt x="27435" y="9156"/>
                    <a:pt x="27435" y="18311"/>
                    <a:pt x="27435" y="27467"/>
                  </a:cubicBezTo>
                  <a:cubicBezTo>
                    <a:pt x="18290" y="27467"/>
                    <a:pt x="9145" y="27467"/>
                    <a:pt x="0" y="27467"/>
                  </a:cubicBezTo>
                  <a:cubicBezTo>
                    <a:pt x="0" y="18311"/>
                    <a:pt x="0" y="9156"/>
                    <a:pt x="0" y="0"/>
                  </a:cubicBezTo>
                  <a:close/>
                </a:path>
              </a:pathLst>
            </a:custGeom>
            <a:solidFill>
              <a:srgbClr val="A3151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0" y="1029960"/>
              <a:ext cx="684000" cy="513360"/>
            </a:xfrm>
            <a:custGeom>
              <a:avLst/>
              <a:gdLst/>
              <a:ahLst/>
              <a:cxnLst/>
              <a:rect l="l" t="t" r="r" b="b"/>
              <a:pathLst>
                <a:path w="27436" h="27467">
                  <a:moveTo>
                    <a:pt x="0" y="1"/>
                  </a:moveTo>
                  <a:cubicBezTo>
                    <a:pt x="9145" y="1"/>
                    <a:pt x="18290" y="1"/>
                    <a:pt x="27435" y="1"/>
                  </a:cubicBezTo>
                  <a:cubicBezTo>
                    <a:pt x="27435" y="9156"/>
                    <a:pt x="27435" y="18312"/>
                    <a:pt x="27435" y="27467"/>
                  </a:cubicBezTo>
                  <a:cubicBezTo>
                    <a:pt x="18290" y="27467"/>
                    <a:pt x="9145" y="27467"/>
                    <a:pt x="0" y="27467"/>
                  </a:cubicBezTo>
                  <a:cubicBezTo>
                    <a:pt x="0" y="18312"/>
                    <a:pt x="0" y="9156"/>
                    <a:pt x="0" y="1"/>
                  </a:cubicBezTo>
                  <a:close/>
                </a:path>
              </a:pathLst>
            </a:custGeom>
            <a:solidFill>
              <a:srgbClr val="AE2A29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0" y="1545120"/>
              <a:ext cx="684000" cy="513360"/>
            </a:xfrm>
            <a:custGeom>
              <a:avLst/>
              <a:gdLst/>
              <a:ahLst/>
              <a:cxnLst/>
              <a:rect l="l" t="t" r="r" b="b"/>
              <a:pathLst>
                <a:path w="27436" h="27467">
                  <a:moveTo>
                    <a:pt x="0" y="0"/>
                  </a:moveTo>
                  <a:cubicBezTo>
                    <a:pt x="9145" y="0"/>
                    <a:pt x="18290" y="0"/>
                    <a:pt x="27435" y="0"/>
                  </a:cubicBezTo>
                  <a:cubicBezTo>
                    <a:pt x="27435" y="9155"/>
                    <a:pt x="27435" y="18311"/>
                    <a:pt x="27435" y="27466"/>
                  </a:cubicBezTo>
                  <a:cubicBezTo>
                    <a:pt x="18290" y="27466"/>
                    <a:pt x="9145" y="27466"/>
                    <a:pt x="0" y="27466"/>
                  </a:cubicBezTo>
                  <a:cubicBezTo>
                    <a:pt x="0" y="18311"/>
                    <a:pt x="0" y="9155"/>
                    <a:pt x="0" y="0"/>
                  </a:cubicBezTo>
                  <a:close/>
                </a:path>
              </a:pathLst>
            </a:custGeom>
            <a:solidFill>
              <a:srgbClr val="B83F3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0" y="2059920"/>
              <a:ext cx="684000" cy="513360"/>
            </a:xfrm>
            <a:custGeom>
              <a:avLst/>
              <a:gdLst/>
              <a:ahLst/>
              <a:cxnLst/>
              <a:rect l="l" t="t" r="r" b="b"/>
              <a:pathLst>
                <a:path w="27436" h="27467">
                  <a:moveTo>
                    <a:pt x="0" y="0"/>
                  </a:moveTo>
                  <a:cubicBezTo>
                    <a:pt x="9145" y="0"/>
                    <a:pt x="18290" y="0"/>
                    <a:pt x="27435" y="0"/>
                  </a:cubicBezTo>
                  <a:cubicBezTo>
                    <a:pt x="27435" y="9156"/>
                    <a:pt x="27435" y="18311"/>
                    <a:pt x="27435" y="27467"/>
                  </a:cubicBezTo>
                  <a:cubicBezTo>
                    <a:pt x="18290" y="27467"/>
                    <a:pt x="9145" y="27467"/>
                    <a:pt x="0" y="27467"/>
                  </a:cubicBezTo>
                  <a:cubicBezTo>
                    <a:pt x="0" y="18311"/>
                    <a:pt x="0" y="9156"/>
                    <a:pt x="0" y="0"/>
                  </a:cubicBezTo>
                  <a:close/>
                </a:path>
              </a:pathLst>
            </a:custGeom>
            <a:solidFill>
              <a:srgbClr val="C3545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0" y="2575080"/>
              <a:ext cx="684000" cy="513360"/>
            </a:xfrm>
            <a:custGeom>
              <a:avLst/>
              <a:gdLst/>
              <a:ahLst/>
              <a:cxnLst/>
              <a:rect l="l" t="t" r="r" b="b"/>
              <a:pathLst>
                <a:path w="27436" h="27467">
                  <a:moveTo>
                    <a:pt x="0" y="1"/>
                  </a:moveTo>
                  <a:cubicBezTo>
                    <a:pt x="9145" y="1"/>
                    <a:pt x="18290" y="1"/>
                    <a:pt x="27435" y="1"/>
                  </a:cubicBezTo>
                  <a:cubicBezTo>
                    <a:pt x="27435" y="9156"/>
                    <a:pt x="27435" y="18312"/>
                    <a:pt x="27435" y="27467"/>
                  </a:cubicBezTo>
                  <a:cubicBezTo>
                    <a:pt x="18290" y="27467"/>
                    <a:pt x="9145" y="27467"/>
                    <a:pt x="0" y="27467"/>
                  </a:cubicBezTo>
                  <a:cubicBezTo>
                    <a:pt x="0" y="18312"/>
                    <a:pt x="0" y="9156"/>
                    <a:pt x="0" y="1"/>
                  </a:cubicBezTo>
                  <a:close/>
                </a:path>
              </a:pathLst>
            </a:custGeom>
            <a:solidFill>
              <a:srgbClr val="CD6A67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0" y="3089880"/>
              <a:ext cx="684000" cy="513360"/>
            </a:xfrm>
            <a:custGeom>
              <a:avLst/>
              <a:gdLst/>
              <a:ahLst/>
              <a:cxnLst/>
              <a:rect l="l" t="t" r="r" b="b"/>
              <a:pathLst>
                <a:path w="27436" h="27467">
                  <a:moveTo>
                    <a:pt x="0" y="0"/>
                  </a:moveTo>
                  <a:cubicBezTo>
                    <a:pt x="9145" y="0"/>
                    <a:pt x="18290" y="0"/>
                    <a:pt x="27435" y="0"/>
                  </a:cubicBezTo>
                  <a:cubicBezTo>
                    <a:pt x="27435" y="9155"/>
                    <a:pt x="27435" y="18311"/>
                    <a:pt x="27435" y="27466"/>
                  </a:cubicBezTo>
                  <a:cubicBezTo>
                    <a:pt x="18290" y="27466"/>
                    <a:pt x="9145" y="27466"/>
                    <a:pt x="0" y="27466"/>
                  </a:cubicBezTo>
                  <a:cubicBezTo>
                    <a:pt x="0" y="18311"/>
                    <a:pt x="0" y="9155"/>
                    <a:pt x="0" y="0"/>
                  </a:cubicBezTo>
                  <a:close/>
                </a:path>
              </a:pathLst>
            </a:custGeom>
            <a:solidFill>
              <a:srgbClr val="D87F7B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0" y="3605040"/>
              <a:ext cx="684000" cy="513360"/>
            </a:xfrm>
            <a:custGeom>
              <a:avLst/>
              <a:gdLst/>
              <a:ahLst/>
              <a:cxnLst/>
              <a:rect l="l" t="t" r="r" b="b"/>
              <a:pathLst>
                <a:path w="27436" h="27467">
                  <a:moveTo>
                    <a:pt x="0" y="0"/>
                  </a:moveTo>
                  <a:cubicBezTo>
                    <a:pt x="9145" y="0"/>
                    <a:pt x="18290" y="0"/>
                    <a:pt x="27435" y="0"/>
                  </a:cubicBezTo>
                  <a:cubicBezTo>
                    <a:pt x="27435" y="9156"/>
                    <a:pt x="27435" y="18311"/>
                    <a:pt x="27435" y="27467"/>
                  </a:cubicBezTo>
                  <a:cubicBezTo>
                    <a:pt x="18290" y="27467"/>
                    <a:pt x="9145" y="27467"/>
                    <a:pt x="0" y="27467"/>
                  </a:cubicBezTo>
                  <a:cubicBezTo>
                    <a:pt x="0" y="18311"/>
                    <a:pt x="0" y="9156"/>
                    <a:pt x="0" y="0"/>
                  </a:cubicBezTo>
                  <a:close/>
                </a:path>
              </a:pathLst>
            </a:custGeom>
            <a:solidFill>
              <a:srgbClr val="E2949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0" y="4119840"/>
              <a:ext cx="684000" cy="513360"/>
            </a:xfrm>
            <a:custGeom>
              <a:avLst/>
              <a:gdLst/>
              <a:ahLst/>
              <a:cxnLst/>
              <a:rect l="l" t="t" r="r" b="b"/>
              <a:pathLst>
                <a:path w="27436" h="27467">
                  <a:moveTo>
                    <a:pt x="0" y="1"/>
                  </a:moveTo>
                  <a:cubicBezTo>
                    <a:pt x="9145" y="1"/>
                    <a:pt x="18290" y="1"/>
                    <a:pt x="27435" y="1"/>
                  </a:cubicBezTo>
                  <a:cubicBezTo>
                    <a:pt x="27435" y="9156"/>
                    <a:pt x="27435" y="18312"/>
                    <a:pt x="27435" y="27467"/>
                  </a:cubicBezTo>
                  <a:cubicBezTo>
                    <a:pt x="18290" y="27467"/>
                    <a:pt x="9145" y="27467"/>
                    <a:pt x="0" y="27467"/>
                  </a:cubicBezTo>
                  <a:cubicBezTo>
                    <a:pt x="0" y="18312"/>
                    <a:pt x="0" y="9156"/>
                    <a:pt x="0" y="1"/>
                  </a:cubicBezTo>
                  <a:close/>
                </a:path>
              </a:pathLst>
            </a:custGeom>
            <a:solidFill>
              <a:srgbClr val="EDA9A4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" name="CustomShape 12"/>
            <p:cNvSpPr/>
            <p:nvPr/>
          </p:nvSpPr>
          <p:spPr>
            <a:xfrm>
              <a:off x="0" y="4635000"/>
              <a:ext cx="684000" cy="513360"/>
            </a:xfrm>
            <a:custGeom>
              <a:avLst/>
              <a:gdLst/>
              <a:ahLst/>
              <a:cxnLst/>
              <a:rect l="l" t="t" r="r" b="b"/>
              <a:pathLst>
                <a:path w="27436" h="27467">
                  <a:moveTo>
                    <a:pt x="0" y="27466"/>
                  </a:moveTo>
                  <a:lnTo>
                    <a:pt x="27435" y="27466"/>
                  </a:lnTo>
                  <a:lnTo>
                    <a:pt x="2743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BEB9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" name="CustomShape 13"/>
            <p:cNvSpPr/>
            <p:nvPr/>
          </p:nvSpPr>
          <p:spPr>
            <a:xfrm>
              <a:off x="343080" y="257400"/>
              <a:ext cx="341280" cy="255600"/>
            </a:xfrm>
            <a:custGeom>
              <a:avLst/>
              <a:gdLst/>
              <a:ahLst/>
              <a:cxnLst/>
              <a:rect l="l" t="t" r="r" b="b"/>
              <a:pathLst>
                <a:path w="13719" h="13734">
                  <a:moveTo>
                    <a:pt x="1" y="13733"/>
                  </a:moveTo>
                  <a:lnTo>
                    <a:pt x="13718" y="13733"/>
                  </a:lnTo>
                  <a:lnTo>
                    <a:pt x="13718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18D8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" name="CustomShape 14"/>
            <p:cNvSpPr/>
            <p:nvPr/>
          </p:nvSpPr>
          <p:spPr>
            <a:xfrm>
              <a:off x="0" y="515160"/>
              <a:ext cx="341280" cy="255600"/>
            </a:xfrm>
            <a:custGeom>
              <a:avLst/>
              <a:gdLst/>
              <a:ahLst/>
              <a:cxnLst/>
              <a:rect l="l" t="t" r="r" b="b"/>
              <a:pathLst>
                <a:path w="13718" h="13734">
                  <a:moveTo>
                    <a:pt x="0" y="13734"/>
                  </a:moveTo>
                  <a:lnTo>
                    <a:pt x="13718" y="13734"/>
                  </a:lnTo>
                  <a:lnTo>
                    <a:pt x="137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8D8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" name="CustomShape 15"/>
            <p:cNvSpPr/>
            <p:nvPr/>
          </p:nvSpPr>
          <p:spPr>
            <a:xfrm>
              <a:off x="343080" y="772560"/>
              <a:ext cx="341280" cy="255600"/>
            </a:xfrm>
            <a:custGeom>
              <a:avLst/>
              <a:gdLst/>
              <a:ahLst/>
              <a:cxnLst/>
              <a:rect l="l" t="t" r="r" b="b"/>
              <a:pathLst>
                <a:path w="13719" h="13734">
                  <a:moveTo>
                    <a:pt x="1" y="13734"/>
                  </a:moveTo>
                  <a:lnTo>
                    <a:pt x="13718" y="13734"/>
                  </a:lnTo>
                  <a:lnTo>
                    <a:pt x="13718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18D8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5" name="PlaceHolder 16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16" name="PlaceHolder 17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1"/>
          <p:cNvGrpSpPr/>
          <p:nvPr/>
        </p:nvGrpSpPr>
        <p:grpSpPr>
          <a:xfrm>
            <a:off x="0" y="0"/>
            <a:ext cx="9143280" cy="5148360"/>
            <a:chOff x="0" y="0"/>
            <a:chExt cx="9143280" cy="5148360"/>
          </a:xfrm>
        </p:grpSpPr>
        <p:sp>
          <p:nvSpPr>
            <p:cNvPr id="54" name="CustomShape 2"/>
            <p:cNvSpPr/>
            <p:nvPr/>
          </p:nvSpPr>
          <p:spPr>
            <a:xfrm>
              <a:off x="0" y="0"/>
              <a:ext cx="9143280" cy="5148000"/>
            </a:xfrm>
            <a:custGeom>
              <a:avLst/>
              <a:gdLst/>
              <a:ahLst/>
              <a:cxnLst/>
              <a:rect l="l" t="t" r="r" b="b"/>
              <a:pathLst>
                <a:path w="365807" h="274664">
                  <a:moveTo>
                    <a:pt x="0" y="274663"/>
                  </a:moveTo>
                  <a:lnTo>
                    <a:pt x="365807" y="274663"/>
                  </a:lnTo>
                  <a:lnTo>
                    <a:pt x="3658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" name="CustomShape 3"/>
            <p:cNvSpPr/>
            <p:nvPr/>
          </p:nvSpPr>
          <p:spPr>
            <a:xfrm>
              <a:off x="0" y="0"/>
              <a:ext cx="684000" cy="513360"/>
            </a:xfrm>
            <a:custGeom>
              <a:avLst/>
              <a:gdLst/>
              <a:ahLst/>
              <a:cxnLst/>
              <a:rect l="l" t="t" r="r" b="b"/>
              <a:pathLst>
                <a:path w="27436" h="27467">
                  <a:moveTo>
                    <a:pt x="0" y="27466"/>
                  </a:moveTo>
                  <a:lnTo>
                    <a:pt x="27435" y="27466"/>
                  </a:lnTo>
                  <a:lnTo>
                    <a:pt x="2743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" name="CustomShape 4"/>
            <p:cNvSpPr/>
            <p:nvPr/>
          </p:nvSpPr>
          <p:spPr>
            <a:xfrm>
              <a:off x="0" y="515160"/>
              <a:ext cx="684000" cy="513360"/>
            </a:xfrm>
            <a:custGeom>
              <a:avLst/>
              <a:gdLst/>
              <a:ahLst/>
              <a:cxnLst/>
              <a:rect l="l" t="t" r="r" b="b"/>
              <a:pathLst>
                <a:path w="27436" h="27467">
                  <a:moveTo>
                    <a:pt x="0" y="0"/>
                  </a:moveTo>
                  <a:cubicBezTo>
                    <a:pt x="9145" y="0"/>
                    <a:pt x="18290" y="0"/>
                    <a:pt x="27435" y="0"/>
                  </a:cubicBezTo>
                  <a:cubicBezTo>
                    <a:pt x="27435" y="9156"/>
                    <a:pt x="27435" y="18311"/>
                    <a:pt x="27435" y="27467"/>
                  </a:cubicBezTo>
                  <a:cubicBezTo>
                    <a:pt x="18290" y="27467"/>
                    <a:pt x="9145" y="27467"/>
                    <a:pt x="0" y="27467"/>
                  </a:cubicBezTo>
                  <a:cubicBezTo>
                    <a:pt x="0" y="18311"/>
                    <a:pt x="0" y="9156"/>
                    <a:pt x="0" y="0"/>
                  </a:cubicBezTo>
                  <a:close/>
                </a:path>
              </a:pathLst>
            </a:custGeom>
            <a:solidFill>
              <a:srgbClr val="A3151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7" name="CustomShape 5"/>
            <p:cNvSpPr/>
            <p:nvPr/>
          </p:nvSpPr>
          <p:spPr>
            <a:xfrm>
              <a:off x="0" y="1029960"/>
              <a:ext cx="684000" cy="513360"/>
            </a:xfrm>
            <a:custGeom>
              <a:avLst/>
              <a:gdLst/>
              <a:ahLst/>
              <a:cxnLst/>
              <a:rect l="l" t="t" r="r" b="b"/>
              <a:pathLst>
                <a:path w="27436" h="27467">
                  <a:moveTo>
                    <a:pt x="0" y="1"/>
                  </a:moveTo>
                  <a:cubicBezTo>
                    <a:pt x="9145" y="1"/>
                    <a:pt x="18290" y="1"/>
                    <a:pt x="27435" y="1"/>
                  </a:cubicBezTo>
                  <a:cubicBezTo>
                    <a:pt x="27435" y="9156"/>
                    <a:pt x="27435" y="18312"/>
                    <a:pt x="27435" y="27467"/>
                  </a:cubicBezTo>
                  <a:cubicBezTo>
                    <a:pt x="18290" y="27467"/>
                    <a:pt x="9145" y="27467"/>
                    <a:pt x="0" y="27467"/>
                  </a:cubicBezTo>
                  <a:cubicBezTo>
                    <a:pt x="0" y="18312"/>
                    <a:pt x="0" y="9156"/>
                    <a:pt x="0" y="1"/>
                  </a:cubicBezTo>
                  <a:close/>
                </a:path>
              </a:pathLst>
            </a:custGeom>
            <a:solidFill>
              <a:srgbClr val="AE2A29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" name="CustomShape 6"/>
            <p:cNvSpPr/>
            <p:nvPr/>
          </p:nvSpPr>
          <p:spPr>
            <a:xfrm>
              <a:off x="0" y="1545120"/>
              <a:ext cx="684000" cy="513360"/>
            </a:xfrm>
            <a:custGeom>
              <a:avLst/>
              <a:gdLst/>
              <a:ahLst/>
              <a:cxnLst/>
              <a:rect l="l" t="t" r="r" b="b"/>
              <a:pathLst>
                <a:path w="27436" h="27467">
                  <a:moveTo>
                    <a:pt x="0" y="0"/>
                  </a:moveTo>
                  <a:cubicBezTo>
                    <a:pt x="9145" y="0"/>
                    <a:pt x="18290" y="0"/>
                    <a:pt x="27435" y="0"/>
                  </a:cubicBezTo>
                  <a:cubicBezTo>
                    <a:pt x="27435" y="9155"/>
                    <a:pt x="27435" y="18311"/>
                    <a:pt x="27435" y="27466"/>
                  </a:cubicBezTo>
                  <a:cubicBezTo>
                    <a:pt x="18290" y="27466"/>
                    <a:pt x="9145" y="27466"/>
                    <a:pt x="0" y="27466"/>
                  </a:cubicBezTo>
                  <a:cubicBezTo>
                    <a:pt x="0" y="18311"/>
                    <a:pt x="0" y="9155"/>
                    <a:pt x="0" y="0"/>
                  </a:cubicBezTo>
                  <a:close/>
                </a:path>
              </a:pathLst>
            </a:custGeom>
            <a:solidFill>
              <a:srgbClr val="B83F3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" name="CustomShape 7"/>
            <p:cNvSpPr/>
            <p:nvPr/>
          </p:nvSpPr>
          <p:spPr>
            <a:xfrm>
              <a:off x="0" y="2059920"/>
              <a:ext cx="684000" cy="513360"/>
            </a:xfrm>
            <a:custGeom>
              <a:avLst/>
              <a:gdLst/>
              <a:ahLst/>
              <a:cxnLst/>
              <a:rect l="l" t="t" r="r" b="b"/>
              <a:pathLst>
                <a:path w="27436" h="27467">
                  <a:moveTo>
                    <a:pt x="0" y="0"/>
                  </a:moveTo>
                  <a:cubicBezTo>
                    <a:pt x="9145" y="0"/>
                    <a:pt x="18290" y="0"/>
                    <a:pt x="27435" y="0"/>
                  </a:cubicBezTo>
                  <a:cubicBezTo>
                    <a:pt x="27435" y="9156"/>
                    <a:pt x="27435" y="18311"/>
                    <a:pt x="27435" y="27467"/>
                  </a:cubicBezTo>
                  <a:cubicBezTo>
                    <a:pt x="18290" y="27467"/>
                    <a:pt x="9145" y="27467"/>
                    <a:pt x="0" y="27467"/>
                  </a:cubicBezTo>
                  <a:cubicBezTo>
                    <a:pt x="0" y="18311"/>
                    <a:pt x="0" y="9156"/>
                    <a:pt x="0" y="0"/>
                  </a:cubicBezTo>
                  <a:close/>
                </a:path>
              </a:pathLst>
            </a:custGeom>
            <a:solidFill>
              <a:srgbClr val="C3545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" name="CustomShape 8"/>
            <p:cNvSpPr/>
            <p:nvPr/>
          </p:nvSpPr>
          <p:spPr>
            <a:xfrm>
              <a:off x="0" y="2575080"/>
              <a:ext cx="684000" cy="513360"/>
            </a:xfrm>
            <a:custGeom>
              <a:avLst/>
              <a:gdLst/>
              <a:ahLst/>
              <a:cxnLst/>
              <a:rect l="l" t="t" r="r" b="b"/>
              <a:pathLst>
                <a:path w="27436" h="27467">
                  <a:moveTo>
                    <a:pt x="0" y="1"/>
                  </a:moveTo>
                  <a:cubicBezTo>
                    <a:pt x="9145" y="1"/>
                    <a:pt x="18290" y="1"/>
                    <a:pt x="27435" y="1"/>
                  </a:cubicBezTo>
                  <a:cubicBezTo>
                    <a:pt x="27435" y="9156"/>
                    <a:pt x="27435" y="18312"/>
                    <a:pt x="27435" y="27467"/>
                  </a:cubicBezTo>
                  <a:cubicBezTo>
                    <a:pt x="18290" y="27467"/>
                    <a:pt x="9145" y="27467"/>
                    <a:pt x="0" y="27467"/>
                  </a:cubicBezTo>
                  <a:cubicBezTo>
                    <a:pt x="0" y="18312"/>
                    <a:pt x="0" y="9156"/>
                    <a:pt x="0" y="1"/>
                  </a:cubicBezTo>
                  <a:close/>
                </a:path>
              </a:pathLst>
            </a:custGeom>
            <a:solidFill>
              <a:srgbClr val="CD6A67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1" name="CustomShape 9"/>
            <p:cNvSpPr/>
            <p:nvPr/>
          </p:nvSpPr>
          <p:spPr>
            <a:xfrm>
              <a:off x="0" y="3089880"/>
              <a:ext cx="684000" cy="513360"/>
            </a:xfrm>
            <a:custGeom>
              <a:avLst/>
              <a:gdLst/>
              <a:ahLst/>
              <a:cxnLst/>
              <a:rect l="l" t="t" r="r" b="b"/>
              <a:pathLst>
                <a:path w="27436" h="27467">
                  <a:moveTo>
                    <a:pt x="0" y="0"/>
                  </a:moveTo>
                  <a:cubicBezTo>
                    <a:pt x="9145" y="0"/>
                    <a:pt x="18290" y="0"/>
                    <a:pt x="27435" y="0"/>
                  </a:cubicBezTo>
                  <a:cubicBezTo>
                    <a:pt x="27435" y="9155"/>
                    <a:pt x="27435" y="18311"/>
                    <a:pt x="27435" y="27466"/>
                  </a:cubicBezTo>
                  <a:cubicBezTo>
                    <a:pt x="18290" y="27466"/>
                    <a:pt x="9145" y="27466"/>
                    <a:pt x="0" y="27466"/>
                  </a:cubicBezTo>
                  <a:cubicBezTo>
                    <a:pt x="0" y="18311"/>
                    <a:pt x="0" y="9155"/>
                    <a:pt x="0" y="0"/>
                  </a:cubicBezTo>
                  <a:close/>
                </a:path>
              </a:pathLst>
            </a:custGeom>
            <a:solidFill>
              <a:srgbClr val="D87F7B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2" name="CustomShape 10"/>
            <p:cNvSpPr/>
            <p:nvPr/>
          </p:nvSpPr>
          <p:spPr>
            <a:xfrm>
              <a:off x="0" y="3605040"/>
              <a:ext cx="684000" cy="513360"/>
            </a:xfrm>
            <a:custGeom>
              <a:avLst/>
              <a:gdLst/>
              <a:ahLst/>
              <a:cxnLst/>
              <a:rect l="l" t="t" r="r" b="b"/>
              <a:pathLst>
                <a:path w="27436" h="27467">
                  <a:moveTo>
                    <a:pt x="0" y="0"/>
                  </a:moveTo>
                  <a:cubicBezTo>
                    <a:pt x="9145" y="0"/>
                    <a:pt x="18290" y="0"/>
                    <a:pt x="27435" y="0"/>
                  </a:cubicBezTo>
                  <a:cubicBezTo>
                    <a:pt x="27435" y="9156"/>
                    <a:pt x="27435" y="18311"/>
                    <a:pt x="27435" y="27467"/>
                  </a:cubicBezTo>
                  <a:cubicBezTo>
                    <a:pt x="18290" y="27467"/>
                    <a:pt x="9145" y="27467"/>
                    <a:pt x="0" y="27467"/>
                  </a:cubicBezTo>
                  <a:cubicBezTo>
                    <a:pt x="0" y="18311"/>
                    <a:pt x="0" y="9156"/>
                    <a:pt x="0" y="0"/>
                  </a:cubicBezTo>
                  <a:close/>
                </a:path>
              </a:pathLst>
            </a:custGeom>
            <a:solidFill>
              <a:srgbClr val="E2949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3" name="CustomShape 11"/>
            <p:cNvSpPr/>
            <p:nvPr/>
          </p:nvSpPr>
          <p:spPr>
            <a:xfrm>
              <a:off x="0" y="4119840"/>
              <a:ext cx="684000" cy="513360"/>
            </a:xfrm>
            <a:custGeom>
              <a:avLst/>
              <a:gdLst/>
              <a:ahLst/>
              <a:cxnLst/>
              <a:rect l="l" t="t" r="r" b="b"/>
              <a:pathLst>
                <a:path w="27436" h="27467">
                  <a:moveTo>
                    <a:pt x="0" y="1"/>
                  </a:moveTo>
                  <a:cubicBezTo>
                    <a:pt x="9145" y="1"/>
                    <a:pt x="18290" y="1"/>
                    <a:pt x="27435" y="1"/>
                  </a:cubicBezTo>
                  <a:cubicBezTo>
                    <a:pt x="27435" y="9156"/>
                    <a:pt x="27435" y="18312"/>
                    <a:pt x="27435" y="27467"/>
                  </a:cubicBezTo>
                  <a:cubicBezTo>
                    <a:pt x="18290" y="27467"/>
                    <a:pt x="9145" y="27467"/>
                    <a:pt x="0" y="27467"/>
                  </a:cubicBezTo>
                  <a:cubicBezTo>
                    <a:pt x="0" y="18312"/>
                    <a:pt x="0" y="9156"/>
                    <a:pt x="0" y="1"/>
                  </a:cubicBezTo>
                  <a:close/>
                </a:path>
              </a:pathLst>
            </a:custGeom>
            <a:solidFill>
              <a:srgbClr val="EDA9A4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4" name="CustomShape 12"/>
            <p:cNvSpPr/>
            <p:nvPr/>
          </p:nvSpPr>
          <p:spPr>
            <a:xfrm>
              <a:off x="0" y="4635000"/>
              <a:ext cx="684000" cy="513360"/>
            </a:xfrm>
            <a:custGeom>
              <a:avLst/>
              <a:gdLst/>
              <a:ahLst/>
              <a:cxnLst/>
              <a:rect l="l" t="t" r="r" b="b"/>
              <a:pathLst>
                <a:path w="27436" h="27467">
                  <a:moveTo>
                    <a:pt x="0" y="27466"/>
                  </a:moveTo>
                  <a:lnTo>
                    <a:pt x="27435" y="27466"/>
                  </a:lnTo>
                  <a:lnTo>
                    <a:pt x="2743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BEB9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5" name="CustomShape 13"/>
            <p:cNvSpPr/>
            <p:nvPr/>
          </p:nvSpPr>
          <p:spPr>
            <a:xfrm>
              <a:off x="343080" y="257400"/>
              <a:ext cx="341280" cy="255600"/>
            </a:xfrm>
            <a:custGeom>
              <a:avLst/>
              <a:gdLst/>
              <a:ahLst/>
              <a:cxnLst/>
              <a:rect l="l" t="t" r="r" b="b"/>
              <a:pathLst>
                <a:path w="13719" h="13734">
                  <a:moveTo>
                    <a:pt x="1" y="13733"/>
                  </a:moveTo>
                  <a:lnTo>
                    <a:pt x="13718" y="13733"/>
                  </a:lnTo>
                  <a:lnTo>
                    <a:pt x="13718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18D8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6" name="CustomShape 14"/>
            <p:cNvSpPr/>
            <p:nvPr/>
          </p:nvSpPr>
          <p:spPr>
            <a:xfrm>
              <a:off x="0" y="515160"/>
              <a:ext cx="341280" cy="255600"/>
            </a:xfrm>
            <a:custGeom>
              <a:avLst/>
              <a:gdLst/>
              <a:ahLst/>
              <a:cxnLst/>
              <a:rect l="l" t="t" r="r" b="b"/>
              <a:pathLst>
                <a:path w="13718" h="13734">
                  <a:moveTo>
                    <a:pt x="0" y="13734"/>
                  </a:moveTo>
                  <a:lnTo>
                    <a:pt x="13718" y="13734"/>
                  </a:lnTo>
                  <a:lnTo>
                    <a:pt x="137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8D8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7" name="CustomShape 15"/>
            <p:cNvSpPr/>
            <p:nvPr/>
          </p:nvSpPr>
          <p:spPr>
            <a:xfrm>
              <a:off x="343080" y="772560"/>
              <a:ext cx="341280" cy="255600"/>
            </a:xfrm>
            <a:custGeom>
              <a:avLst/>
              <a:gdLst/>
              <a:ahLst/>
              <a:cxnLst/>
              <a:rect l="l" t="t" r="r" b="b"/>
              <a:pathLst>
                <a:path w="13719" h="13734">
                  <a:moveTo>
                    <a:pt x="1" y="13734"/>
                  </a:moveTo>
                  <a:lnTo>
                    <a:pt x="13718" y="13734"/>
                  </a:lnTo>
                  <a:lnTo>
                    <a:pt x="13718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18D8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68" name="PlaceHolder 16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69" name="PlaceHolder 17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ustomShape 1"/>
          <p:cNvSpPr/>
          <p:nvPr/>
        </p:nvSpPr>
        <p:spPr>
          <a:xfrm>
            <a:off x="883440" y="1018440"/>
            <a:ext cx="7845840" cy="1664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800" b="1" strike="noStrike" spc="-1" dirty="0">
                <a:solidFill>
                  <a:schemeClr val="accent2"/>
                </a:solidFill>
                <a:latin typeface="Arial"/>
                <a:ea typeface="Arial"/>
              </a:rPr>
              <a:t>Детерминанты хронических неинфекционных заболеваний.</a:t>
            </a:r>
            <a:endParaRPr lang="ru-RU" sz="2800" b="0" strike="noStrike" spc="-1" dirty="0">
              <a:solidFill>
                <a:schemeClr val="accent2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800" b="1" strike="noStrike" spc="-1" dirty="0">
                <a:solidFill>
                  <a:schemeClr val="accent2"/>
                </a:solidFill>
                <a:latin typeface="Arial"/>
                <a:ea typeface="Arial"/>
              </a:rPr>
              <a:t>Биологические факторы </a:t>
            </a:r>
            <a:r>
              <a:rPr lang="ru-RU" sz="2800" b="1" strike="noStrike" spc="-1" dirty="0" smtClean="0">
                <a:solidFill>
                  <a:schemeClr val="accent2"/>
                </a:solidFill>
                <a:latin typeface="Arial"/>
                <a:ea typeface="Arial"/>
              </a:rPr>
              <a:t>риска. </a:t>
            </a:r>
            <a:endParaRPr lang="ru-RU" sz="2800" b="0" strike="noStrike" spc="-1" dirty="0">
              <a:solidFill>
                <a:schemeClr val="accent2"/>
              </a:solidFill>
              <a:latin typeface="Arial"/>
            </a:endParaRPr>
          </a:p>
        </p:txBody>
      </p:sp>
      <p:sp>
        <p:nvSpPr>
          <p:cNvPr id="220" name="CustomShape 2"/>
          <p:cNvSpPr/>
          <p:nvPr/>
        </p:nvSpPr>
        <p:spPr>
          <a:xfrm>
            <a:off x="1115640" y="3557520"/>
            <a:ext cx="7845840" cy="132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400" b="1" i="1" strike="noStrike" spc="-1" dirty="0">
                <a:solidFill>
                  <a:srgbClr val="000000"/>
                </a:solidFill>
                <a:latin typeface="Arial"/>
                <a:ea typeface="Arial"/>
              </a:rPr>
              <a:t>Мох Альбина Юрьевна —</a:t>
            </a:r>
            <a:r>
              <a:rPr lang="ru-RU" sz="1400" b="0" i="1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ru-RU" sz="1400" b="0" i="1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ординатор 1 года обучения  </a:t>
            </a:r>
            <a:endParaRPr lang="ru-RU" sz="14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</a:pPr>
            <a:endParaRPr lang="ru-RU" sz="11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</a:pPr>
            <a:endParaRPr lang="ru-RU" sz="1100" b="0" strike="noStrike" spc="-1" dirty="0">
              <a:latin typeface="Arial"/>
            </a:endParaRPr>
          </a:p>
        </p:txBody>
      </p:sp>
      <p:pic>
        <p:nvPicPr>
          <p:cNvPr id="221" name="Google Shape;390;p78"/>
          <p:cNvPicPr/>
          <p:nvPr/>
        </p:nvPicPr>
        <p:blipFill>
          <a:blip r:embed="rId2"/>
          <a:stretch/>
        </p:blipFill>
        <p:spPr>
          <a:xfrm>
            <a:off x="6313680" y="237780"/>
            <a:ext cx="2415600" cy="646920"/>
          </a:xfrm>
          <a:prstGeom prst="rect">
            <a:avLst/>
          </a:prstGeom>
          <a:ln>
            <a:noFill/>
          </a:ln>
        </p:spPr>
      </p:pic>
      <p:sp>
        <p:nvSpPr>
          <p:cNvPr id="222" name="CustomShape 3"/>
          <p:cNvSpPr/>
          <p:nvPr/>
        </p:nvSpPr>
        <p:spPr>
          <a:xfrm>
            <a:off x="3467160" y="4751640"/>
            <a:ext cx="2588400" cy="27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Красноярск </a:t>
            </a:r>
            <a:r>
              <a:rPr lang="ru-RU" sz="1400" b="1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–</a:t>
            </a:r>
            <a:r>
              <a:rPr lang="ru-RU" sz="14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ru-RU" sz="1400" b="1" strike="noStrike" spc="-1" dirty="0" smtClean="0">
                <a:solidFill>
                  <a:srgbClr val="000000"/>
                </a:solidFill>
                <a:latin typeface="+mj-lt"/>
                <a:ea typeface="Arial"/>
              </a:rPr>
              <a:t>01.10.202</a:t>
            </a:r>
            <a:r>
              <a:rPr lang="ru-RU" sz="1400" b="1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2 </a:t>
            </a:r>
            <a:r>
              <a:rPr lang="ru-RU" sz="14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г.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223" name="CustomShape 4"/>
          <p:cNvSpPr/>
          <p:nvPr/>
        </p:nvSpPr>
        <p:spPr>
          <a:xfrm>
            <a:off x="1619640" y="2859840"/>
            <a:ext cx="6751850" cy="561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b="1" strike="noStrike" spc="-1" dirty="0">
                <a:solidFill>
                  <a:srgbClr val="000000"/>
                </a:solidFill>
                <a:latin typeface="Arial"/>
                <a:ea typeface="Arial"/>
              </a:rPr>
              <a:t>кафедра </a:t>
            </a:r>
            <a:r>
              <a:rPr lang="ru-RU" b="1" spc="-1" dirty="0" smtClean="0">
                <a:solidFill>
                  <a:srgbClr val="000000"/>
                </a:solidFill>
                <a:latin typeface="Arial"/>
                <a:ea typeface="Arial"/>
              </a:rPr>
              <a:t>поликлинической терапии и</a:t>
            </a:r>
            <a:r>
              <a:rPr lang="ru-RU" b="1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ru-RU" b="1" strike="noStrike" spc="-1" dirty="0">
                <a:solidFill>
                  <a:srgbClr val="000000"/>
                </a:solidFill>
                <a:latin typeface="Arial"/>
                <a:ea typeface="Arial"/>
              </a:rPr>
              <a:t>семейной </a:t>
            </a:r>
            <a:r>
              <a:rPr lang="ru-RU" b="1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медицины с курсом ПО</a:t>
            </a:r>
            <a:endParaRPr lang="ru-RU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CustomShape 1"/>
          <p:cNvSpPr/>
          <p:nvPr/>
        </p:nvSpPr>
        <p:spPr>
          <a:xfrm>
            <a:off x="823740" y="1114920"/>
            <a:ext cx="8001761" cy="332740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90000"/>
              </a:lnSpc>
            </a:pPr>
            <a:r>
              <a:rPr lang="ru-RU" sz="1600" dirty="0" smtClean="0"/>
              <a:t>К группе </a:t>
            </a:r>
            <a:r>
              <a:rPr lang="ru-RU" sz="1600" dirty="0" err="1" smtClean="0"/>
              <a:t>иммунокомпрометированных</a:t>
            </a:r>
            <a:r>
              <a:rPr lang="ru-RU" sz="1600" dirty="0" smtClean="0"/>
              <a:t> относятся следующие пациенты:</a:t>
            </a:r>
          </a:p>
          <a:p>
            <a:pPr>
              <a:lnSpc>
                <a:spcPct val="90000"/>
              </a:lnSpc>
            </a:pPr>
            <a:r>
              <a:rPr lang="ru-RU" sz="1600" dirty="0" smtClean="0"/>
              <a:t>•с врожденными и приобретенными иммунодефицитами (в  </a:t>
            </a:r>
            <a:r>
              <a:rPr lang="ru-RU" sz="1600" dirty="0" err="1" smtClean="0"/>
              <a:t>т.ч</a:t>
            </a:r>
            <a:r>
              <a:rPr lang="ru-RU" sz="1600" dirty="0" smtClean="0"/>
              <a:t>. ВИЧ-инфекцией и  ятрогенными иммунодефицитами); </a:t>
            </a:r>
          </a:p>
          <a:p>
            <a:pPr>
              <a:lnSpc>
                <a:spcPct val="90000"/>
              </a:lnSpc>
            </a:pPr>
            <a:r>
              <a:rPr lang="ru-RU" sz="1600" dirty="0" smtClean="0"/>
              <a:t>•получающие </a:t>
            </a:r>
            <a:r>
              <a:rPr lang="ru-RU" sz="1600" dirty="0" err="1" smtClean="0"/>
              <a:t>иммуносупрессивную</a:t>
            </a:r>
            <a:r>
              <a:rPr lang="ru-RU" sz="1600" dirty="0" smtClean="0"/>
              <a:t> терапию, включающую иммунобиологические </a:t>
            </a:r>
            <a:r>
              <a:rPr lang="ru-RU" sz="1600" dirty="0" err="1" smtClean="0"/>
              <a:t>препара</a:t>
            </a:r>
            <a:r>
              <a:rPr lang="ru-RU" sz="1600" dirty="0" smtClean="0"/>
              <a:t>- 33 Клинические рекомендации ты, системные ГКС (≥20 мг преднизолона в день), противоопухолевые препараты; </a:t>
            </a:r>
          </a:p>
          <a:p>
            <a:pPr>
              <a:lnSpc>
                <a:spcPct val="90000"/>
              </a:lnSpc>
            </a:pPr>
            <a:r>
              <a:rPr lang="ru-RU" sz="1600" dirty="0" smtClean="0"/>
              <a:t>•страдающие нефротическим синдромом/ хронической почечной недостаточностью, при которой требуется диализ; </a:t>
            </a:r>
          </a:p>
          <a:p>
            <a:pPr>
              <a:lnSpc>
                <a:spcPct val="90000"/>
              </a:lnSpc>
            </a:pPr>
            <a:r>
              <a:rPr lang="ru-RU" sz="1600" dirty="0" smtClean="0"/>
              <a:t>• с  </a:t>
            </a:r>
            <a:r>
              <a:rPr lang="ru-RU" sz="1600" dirty="0" err="1" smtClean="0"/>
              <a:t>кохлеарными</a:t>
            </a:r>
            <a:r>
              <a:rPr lang="ru-RU" sz="1600" dirty="0" smtClean="0"/>
              <a:t> </a:t>
            </a:r>
            <a:r>
              <a:rPr lang="ru-RU" sz="1600" dirty="0" err="1" smtClean="0"/>
              <a:t>имплантами</a:t>
            </a:r>
            <a:r>
              <a:rPr lang="ru-RU" sz="1600" dirty="0" smtClean="0"/>
              <a:t> (или подлежащие </a:t>
            </a:r>
            <a:r>
              <a:rPr lang="ru-RU" sz="1600" dirty="0" err="1" smtClean="0"/>
              <a:t>кохлеарной</a:t>
            </a:r>
            <a:r>
              <a:rPr lang="ru-RU" sz="1600" dirty="0" smtClean="0"/>
              <a:t> имплантации); </a:t>
            </a:r>
          </a:p>
          <a:p>
            <a:pPr>
              <a:lnSpc>
                <a:spcPct val="90000"/>
              </a:lnSpc>
            </a:pPr>
            <a:r>
              <a:rPr lang="ru-RU" sz="1600" dirty="0" smtClean="0"/>
              <a:t>• с  </a:t>
            </a:r>
            <a:r>
              <a:rPr lang="ru-RU" sz="1600" dirty="0" err="1" smtClean="0"/>
              <a:t>подтеканием</a:t>
            </a:r>
            <a:r>
              <a:rPr lang="ru-RU" sz="1600" dirty="0" smtClean="0"/>
              <a:t> спинномозговой жидкости; </a:t>
            </a:r>
          </a:p>
          <a:p>
            <a:pPr>
              <a:lnSpc>
                <a:spcPct val="90000"/>
              </a:lnSpc>
            </a:pPr>
            <a:r>
              <a:rPr lang="ru-RU" sz="1600" dirty="0" smtClean="0"/>
              <a:t>• страдающие </a:t>
            </a:r>
            <a:r>
              <a:rPr lang="ru-RU" sz="1600" dirty="0" err="1" smtClean="0"/>
              <a:t>гемобластозами</a:t>
            </a:r>
            <a:r>
              <a:rPr lang="ru-RU" sz="1600" dirty="0" smtClean="0"/>
              <a:t>, получающие </a:t>
            </a:r>
            <a:r>
              <a:rPr lang="ru-RU" sz="1600" dirty="0" err="1" smtClean="0"/>
              <a:t>иммуносупрессивную</a:t>
            </a:r>
            <a:r>
              <a:rPr lang="ru-RU" sz="1600" dirty="0" smtClean="0"/>
              <a:t> терапию; </a:t>
            </a:r>
          </a:p>
          <a:p>
            <a:pPr>
              <a:lnSpc>
                <a:spcPct val="90000"/>
              </a:lnSpc>
            </a:pPr>
            <a:r>
              <a:rPr lang="ru-RU" sz="1600" dirty="0" smtClean="0"/>
              <a:t>• с врожденной или приобретенной (анатомической или функциональной) </a:t>
            </a:r>
            <a:r>
              <a:rPr lang="ru-RU" sz="1600" dirty="0" err="1" smtClean="0"/>
              <a:t>аспленией</a:t>
            </a:r>
            <a:r>
              <a:rPr lang="ru-RU" sz="1600" dirty="0" smtClean="0"/>
              <a:t>; </a:t>
            </a:r>
          </a:p>
          <a:p>
            <a:pPr>
              <a:lnSpc>
                <a:spcPct val="90000"/>
              </a:lnSpc>
            </a:pPr>
            <a:r>
              <a:rPr lang="ru-RU" sz="1600" dirty="0" smtClean="0"/>
              <a:t>• страдающие </a:t>
            </a:r>
            <a:r>
              <a:rPr lang="ru-RU" sz="1600" dirty="0" err="1" smtClean="0"/>
              <a:t>гемоглобинопатиями</a:t>
            </a:r>
            <a:r>
              <a:rPr lang="ru-RU" sz="1600" dirty="0" smtClean="0"/>
              <a:t> (в </a:t>
            </a:r>
            <a:r>
              <a:rPr lang="ru-RU" sz="1600" dirty="0" err="1" smtClean="0"/>
              <a:t>т.ч</a:t>
            </a:r>
            <a:r>
              <a:rPr lang="ru-RU" sz="1600" dirty="0" smtClean="0"/>
              <a:t>. </a:t>
            </a:r>
            <a:r>
              <a:rPr lang="ru-RU" sz="1600" dirty="0" err="1" smtClean="0"/>
              <a:t>серповидноклеточной</a:t>
            </a:r>
            <a:r>
              <a:rPr lang="ru-RU" sz="1600" dirty="0" smtClean="0"/>
              <a:t> анемией); </a:t>
            </a:r>
          </a:p>
          <a:p>
            <a:pPr>
              <a:lnSpc>
                <a:spcPct val="90000"/>
              </a:lnSpc>
            </a:pPr>
            <a:r>
              <a:rPr lang="ru-RU" sz="1600" dirty="0" smtClean="0"/>
              <a:t>• состоящие в  листе ожидания на трансплантацию органов или после таковой.</a:t>
            </a:r>
            <a:endParaRPr lang="ru-RU" sz="1600" b="0" strike="noStrike" spc="-1" dirty="0"/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314" name="CustomShape 2"/>
          <p:cNvSpPr/>
          <p:nvPr/>
        </p:nvSpPr>
        <p:spPr>
          <a:xfrm>
            <a:off x="3673440" y="261360"/>
            <a:ext cx="1920600" cy="85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pic>
        <p:nvPicPr>
          <p:cNvPr id="5" name="Google Shape;390;p78"/>
          <p:cNvPicPr/>
          <p:nvPr/>
        </p:nvPicPr>
        <p:blipFill>
          <a:blip r:embed="rId2"/>
          <a:stretch/>
        </p:blipFill>
        <p:spPr>
          <a:xfrm>
            <a:off x="6286134" y="261360"/>
            <a:ext cx="2415600" cy="646920"/>
          </a:xfrm>
          <a:prstGeom prst="rect">
            <a:avLst/>
          </a:prstGeom>
          <a:ln>
            <a:noFill/>
          </a:ln>
        </p:spPr>
      </p:pic>
      <p:sp>
        <p:nvSpPr>
          <p:cNvPr id="6" name="CustomShape 1"/>
          <p:cNvSpPr/>
          <p:nvPr/>
        </p:nvSpPr>
        <p:spPr>
          <a:xfrm>
            <a:off x="823740" y="129701"/>
            <a:ext cx="5402880" cy="98521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b="1" dirty="0" smtClean="0">
                <a:solidFill>
                  <a:schemeClr val="accent2"/>
                </a:solidFill>
                <a:latin typeface="+mj-lt"/>
              </a:rPr>
              <a:t> 1.2. Профилактика хронических неинфекционных заболеваний с помощью вакцинации от пневмококковой инфекции</a:t>
            </a:r>
            <a:endParaRPr lang="ru-RU" b="1" strike="noStrike" spc="-1" dirty="0">
              <a:solidFill>
                <a:schemeClr val="accent2"/>
              </a:solidFill>
              <a:latin typeface="+mj-lt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333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CustomShape 1"/>
          <p:cNvSpPr/>
          <p:nvPr/>
        </p:nvSpPr>
        <p:spPr>
          <a:xfrm>
            <a:off x="2019135" y="2169267"/>
            <a:ext cx="5402880" cy="147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dirty="0" smtClean="0"/>
              <a:t>Иммунизация против пневмококковой инфекции необходима лицам любого возраста из групп риска развития инвазивной пневмококковой инфекции.</a:t>
            </a:r>
          </a:p>
          <a:p>
            <a:pPr algn="ctr">
              <a:lnSpc>
                <a:spcPct val="90000"/>
              </a:lnSpc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Вакцинацию против пневмококковой инфекции можно проводить в  течение всего года</a:t>
            </a:r>
            <a:endParaRPr lang="ru-RU" sz="1800" b="0" strike="noStrike" spc="-1" dirty="0">
              <a:solidFill>
                <a:schemeClr val="accent2"/>
              </a:solidFill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314" name="CustomShape 2"/>
          <p:cNvSpPr/>
          <p:nvPr/>
        </p:nvSpPr>
        <p:spPr>
          <a:xfrm>
            <a:off x="3673440" y="261360"/>
            <a:ext cx="1920600" cy="85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pic>
        <p:nvPicPr>
          <p:cNvPr id="5" name="Google Shape;390;p78"/>
          <p:cNvPicPr/>
          <p:nvPr/>
        </p:nvPicPr>
        <p:blipFill>
          <a:blip r:embed="rId2"/>
          <a:stretch/>
        </p:blipFill>
        <p:spPr>
          <a:xfrm>
            <a:off x="6286134" y="261360"/>
            <a:ext cx="2415600" cy="646920"/>
          </a:xfrm>
          <a:prstGeom prst="rect">
            <a:avLst/>
          </a:prstGeom>
          <a:ln>
            <a:noFill/>
          </a:ln>
        </p:spPr>
      </p:pic>
      <p:sp>
        <p:nvSpPr>
          <p:cNvPr id="6" name="CustomShape 1"/>
          <p:cNvSpPr/>
          <p:nvPr/>
        </p:nvSpPr>
        <p:spPr>
          <a:xfrm>
            <a:off x="823740" y="129701"/>
            <a:ext cx="5402880" cy="147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90000"/>
              </a:lnSpc>
            </a:pPr>
            <a:endParaRPr lang="ru-RU" sz="2800" b="1" strike="noStrike" spc="-1" dirty="0">
              <a:solidFill>
                <a:schemeClr val="accent2"/>
              </a:solidFill>
              <a:latin typeface="+mj-lt"/>
            </a:endParaRPr>
          </a:p>
          <a:p>
            <a:pPr algn="ctr">
              <a:lnSpc>
                <a:spcPct val="90000"/>
              </a:lnSpc>
            </a:pPr>
            <a:r>
              <a:rPr lang="ru-RU" b="1" dirty="0" smtClean="0">
                <a:solidFill>
                  <a:schemeClr val="accent2"/>
                </a:solidFill>
                <a:latin typeface="+mj-lt"/>
              </a:rPr>
              <a:t> 1.2. Профилактика хронических неинфекционных заболеваний с помощью вакцинации от пневмококковой инфекции</a:t>
            </a:r>
            <a:endParaRPr lang="ru-RU" b="1" strike="noStrike" spc="-1" dirty="0">
              <a:solidFill>
                <a:schemeClr val="accent2"/>
              </a:solidFill>
              <a:latin typeface="+mj-lt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5138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CustomShape 1"/>
          <p:cNvSpPr/>
          <p:nvPr/>
        </p:nvSpPr>
        <p:spPr>
          <a:xfrm>
            <a:off x="1834200" y="1583640"/>
            <a:ext cx="5402880" cy="147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lang="ru-RU" sz="2800" b="1" dirty="0" smtClean="0">
                <a:solidFill>
                  <a:schemeClr val="accent2"/>
                </a:solidFill>
                <a:latin typeface="+mj-lt"/>
              </a:rPr>
              <a:t>2.Биомаркеры хронических</a:t>
            </a:r>
          </a:p>
          <a:p>
            <a:pPr algn="ctr">
              <a:lnSpc>
                <a:spcPct val="90000"/>
              </a:lnSpc>
            </a:pPr>
            <a:r>
              <a:rPr lang="ru-RU" sz="2800" b="1" dirty="0" smtClean="0">
                <a:solidFill>
                  <a:schemeClr val="accent2"/>
                </a:solidFill>
                <a:latin typeface="+mj-lt"/>
              </a:rPr>
              <a:t>неинфекционных заболеваний в крови и моче</a:t>
            </a:r>
            <a:endParaRPr lang="ru-RU" sz="2800" b="1" strike="noStrike" spc="-1" dirty="0">
              <a:solidFill>
                <a:schemeClr val="accent2"/>
              </a:solidFill>
              <a:latin typeface="+mj-lt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314" name="CustomShape 2"/>
          <p:cNvSpPr/>
          <p:nvPr/>
        </p:nvSpPr>
        <p:spPr>
          <a:xfrm>
            <a:off x="3673440" y="261360"/>
            <a:ext cx="1920600" cy="85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pic>
        <p:nvPicPr>
          <p:cNvPr id="5" name="Google Shape;390;p78"/>
          <p:cNvPicPr/>
          <p:nvPr/>
        </p:nvPicPr>
        <p:blipFill>
          <a:blip r:embed="rId2"/>
          <a:stretch/>
        </p:blipFill>
        <p:spPr>
          <a:xfrm>
            <a:off x="6286134" y="261360"/>
            <a:ext cx="2415600" cy="6469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8330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CustomShape 1"/>
          <p:cNvSpPr/>
          <p:nvPr/>
        </p:nvSpPr>
        <p:spPr>
          <a:xfrm>
            <a:off x="1109609" y="1017142"/>
            <a:ext cx="7685070" cy="30103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r>
              <a:rPr lang="ru-RU" sz="1600" dirty="0" smtClean="0">
                <a:latin typeface="+mj-lt"/>
              </a:rPr>
              <a:t>Биохимический (биологический) маркер, или </a:t>
            </a:r>
            <a:r>
              <a:rPr lang="ru-RU" sz="1600" dirty="0" err="1" smtClean="0">
                <a:latin typeface="+mj-lt"/>
              </a:rPr>
              <a:t>биомаркер</a:t>
            </a:r>
            <a:r>
              <a:rPr lang="ru-RU" sz="1600" dirty="0" smtClean="0">
                <a:latin typeface="+mj-lt"/>
              </a:rPr>
              <a:t> — это показатель, который можно объективно измерить и  который может служить индикатором физиологических и  патологических биологических процессов или показателем эффективности терапевтического вмешательства. </a:t>
            </a:r>
            <a:r>
              <a:rPr lang="ru-RU" sz="1600" dirty="0" err="1" smtClean="0">
                <a:latin typeface="+mj-lt"/>
              </a:rPr>
              <a:t>Биомаркеры</a:t>
            </a:r>
            <a:r>
              <a:rPr lang="ru-RU" sz="1600" dirty="0" smtClean="0">
                <a:latin typeface="+mj-lt"/>
              </a:rPr>
              <a:t> находят широкое применение в  диагностике заболеваний, прогнозе исходов, а также используются при выборе оптимальной терапии, </a:t>
            </a:r>
            <a:r>
              <a:rPr lang="ru-RU" sz="1600" dirty="0" err="1" smtClean="0">
                <a:latin typeface="+mj-lt"/>
              </a:rPr>
              <a:t>мониторировании</a:t>
            </a:r>
            <a:r>
              <a:rPr lang="ru-RU" sz="1600" dirty="0" smtClean="0">
                <a:latin typeface="+mj-lt"/>
              </a:rPr>
              <a:t> ее эффективности и безопасности.</a:t>
            </a:r>
            <a:endParaRPr lang="ru-RU" sz="1600" b="0" strike="noStrike" spc="-1" dirty="0">
              <a:latin typeface="+mj-lt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314" name="CustomShape 2"/>
          <p:cNvSpPr/>
          <p:nvPr/>
        </p:nvSpPr>
        <p:spPr>
          <a:xfrm>
            <a:off x="3673440" y="261360"/>
            <a:ext cx="1920600" cy="85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pic>
        <p:nvPicPr>
          <p:cNvPr id="5" name="Google Shape;390;p78"/>
          <p:cNvPicPr/>
          <p:nvPr/>
        </p:nvPicPr>
        <p:blipFill>
          <a:blip r:embed="rId2"/>
          <a:stretch/>
        </p:blipFill>
        <p:spPr>
          <a:xfrm>
            <a:off x="6286134" y="261360"/>
            <a:ext cx="2415600" cy="6469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6058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CustomShape 1"/>
          <p:cNvSpPr/>
          <p:nvPr/>
        </p:nvSpPr>
        <p:spPr>
          <a:xfrm>
            <a:off x="1834200" y="1583640"/>
            <a:ext cx="5402880" cy="147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314" name="CustomShape 2"/>
          <p:cNvSpPr/>
          <p:nvPr/>
        </p:nvSpPr>
        <p:spPr>
          <a:xfrm>
            <a:off x="3673440" y="261360"/>
            <a:ext cx="1920600" cy="85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pic>
        <p:nvPicPr>
          <p:cNvPr id="5" name="Google Shape;390;p78"/>
          <p:cNvPicPr/>
          <p:nvPr/>
        </p:nvPicPr>
        <p:blipFill>
          <a:blip r:embed="rId2"/>
          <a:stretch/>
        </p:blipFill>
        <p:spPr>
          <a:xfrm>
            <a:off x="6286134" y="261360"/>
            <a:ext cx="2415600" cy="646920"/>
          </a:xfrm>
          <a:prstGeom prst="rect">
            <a:avLst/>
          </a:prstGeom>
          <a:ln>
            <a:noFill/>
          </a:ln>
        </p:spPr>
      </p:pic>
      <p:sp>
        <p:nvSpPr>
          <p:cNvPr id="6" name="CustomShape 1"/>
          <p:cNvSpPr/>
          <p:nvPr/>
        </p:nvSpPr>
        <p:spPr>
          <a:xfrm>
            <a:off x="1986600" y="1736040"/>
            <a:ext cx="5402880" cy="147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lang="ru-RU" sz="2800" b="1" dirty="0" smtClean="0">
                <a:solidFill>
                  <a:schemeClr val="accent2"/>
                </a:solidFill>
                <a:latin typeface="+mj-lt"/>
              </a:rPr>
              <a:t>2.1.Биомаркеры ССЗ.</a:t>
            </a:r>
            <a:endParaRPr lang="ru-RU" sz="2800" b="1" strike="noStrike" spc="-1" dirty="0">
              <a:solidFill>
                <a:schemeClr val="accent2"/>
              </a:solidFill>
              <a:latin typeface="+mj-lt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8682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CustomShape 1"/>
          <p:cNvSpPr/>
          <p:nvPr/>
        </p:nvSpPr>
        <p:spPr>
          <a:xfrm>
            <a:off x="1834200" y="1583640"/>
            <a:ext cx="5402880" cy="147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314" name="CustomShape 2"/>
          <p:cNvSpPr/>
          <p:nvPr/>
        </p:nvSpPr>
        <p:spPr>
          <a:xfrm>
            <a:off x="3673440" y="261360"/>
            <a:ext cx="1920600" cy="85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427" y="0"/>
            <a:ext cx="7336112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954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CustomShape 1"/>
          <p:cNvSpPr/>
          <p:nvPr/>
        </p:nvSpPr>
        <p:spPr>
          <a:xfrm>
            <a:off x="1834200" y="1583640"/>
            <a:ext cx="5402880" cy="147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314" name="CustomShape 2"/>
          <p:cNvSpPr/>
          <p:nvPr/>
        </p:nvSpPr>
        <p:spPr>
          <a:xfrm>
            <a:off x="3673440" y="261360"/>
            <a:ext cx="1920600" cy="85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pic>
        <p:nvPicPr>
          <p:cNvPr id="5" name="Google Shape;390;p78"/>
          <p:cNvPicPr/>
          <p:nvPr/>
        </p:nvPicPr>
        <p:blipFill>
          <a:blip r:embed="rId2"/>
          <a:stretch/>
        </p:blipFill>
        <p:spPr>
          <a:xfrm>
            <a:off x="6286134" y="261360"/>
            <a:ext cx="2415600" cy="646920"/>
          </a:xfrm>
          <a:prstGeom prst="rect">
            <a:avLst/>
          </a:prstGeom>
          <a:ln>
            <a:noFill/>
          </a:ln>
        </p:spPr>
      </p:pic>
      <p:sp>
        <p:nvSpPr>
          <p:cNvPr id="6" name="CustomShape 1"/>
          <p:cNvSpPr/>
          <p:nvPr/>
        </p:nvSpPr>
        <p:spPr>
          <a:xfrm>
            <a:off x="1986600" y="1736040"/>
            <a:ext cx="5402880" cy="147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lang="ru-RU" sz="2800" b="1" dirty="0" smtClean="0">
                <a:solidFill>
                  <a:schemeClr val="accent2"/>
                </a:solidFill>
                <a:latin typeface="+mj-lt"/>
              </a:rPr>
              <a:t>2.1.Онкомаркеры</a:t>
            </a:r>
            <a:endParaRPr lang="ru-RU" sz="1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637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CustomShape 1"/>
          <p:cNvSpPr/>
          <p:nvPr/>
        </p:nvSpPr>
        <p:spPr>
          <a:xfrm>
            <a:off x="729465" y="584820"/>
            <a:ext cx="7972269" cy="147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r>
              <a:rPr lang="ru-RU" sz="1600" dirty="0" smtClean="0"/>
              <a:t>ЗАБОЛЕВАЕМОСТЬ ЗЛОКАЧЕСТВЕННЫМИ НОВООБРАЗОВАНИЯМИ В 2021 г. </a:t>
            </a:r>
          </a:p>
          <a:p>
            <a:pPr algn="just">
              <a:lnSpc>
                <a:spcPct val="90000"/>
              </a:lnSpc>
            </a:pPr>
            <a:r>
              <a:rPr lang="ru-RU" sz="1600" dirty="0" smtClean="0"/>
              <a:t>В Российской Федерации впервые в жизни выявлено 580 415 случаев злокачественных новообразований (в том числе 265 039 и 315 376 у пациентов мужского и женского пола соответственно). </a:t>
            </a:r>
          </a:p>
          <a:p>
            <a:pPr algn="just">
              <a:lnSpc>
                <a:spcPct val="90000"/>
              </a:lnSpc>
            </a:pPr>
            <a:r>
              <a:rPr lang="ru-RU" sz="1600" dirty="0" smtClean="0"/>
              <a:t>Прирост данного показателя по сравнению с 2020 г. составил 4,4%. "Грубый" показатель заболеваемости злокачественными новообразованиями на 100 тыс. населения России составил 396,3 (для расчета всех показателей использовались данные Росстата о среднегодовой численности населения административных территорий России за 2020 г.), что на 4,4% выше уровня 2020 г., на 8,5% выше уровня 2011 г., но на 9,2% ниже уровня 2019 г. 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314" name="CustomShape 2"/>
          <p:cNvSpPr/>
          <p:nvPr/>
        </p:nvSpPr>
        <p:spPr>
          <a:xfrm>
            <a:off x="3673440" y="261360"/>
            <a:ext cx="1920600" cy="85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pic>
        <p:nvPicPr>
          <p:cNvPr id="5" name="Google Shape;390;p78"/>
          <p:cNvPicPr/>
          <p:nvPr/>
        </p:nvPicPr>
        <p:blipFill>
          <a:blip r:embed="rId2"/>
          <a:stretch/>
        </p:blipFill>
        <p:spPr>
          <a:xfrm>
            <a:off x="6286134" y="261360"/>
            <a:ext cx="2415600" cy="646920"/>
          </a:xfrm>
          <a:prstGeom prst="rect">
            <a:avLst/>
          </a:prstGeom>
          <a:ln>
            <a:noFill/>
          </a:ln>
        </p:spPr>
      </p:pic>
      <p:sp>
        <p:nvSpPr>
          <p:cNvPr id="6" name="CustomShape 2"/>
          <p:cNvSpPr/>
          <p:nvPr/>
        </p:nvSpPr>
        <p:spPr>
          <a:xfrm>
            <a:off x="1115640" y="3557520"/>
            <a:ext cx="7845840" cy="132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endParaRPr lang="ru-RU" sz="11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</a:pPr>
            <a:endParaRPr lang="ru-RU" sz="1100" b="0" strike="noStrike" spc="-1" dirty="0">
              <a:latin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59374" y="3825171"/>
            <a:ext cx="574236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sz="1000" dirty="0" smtClean="0"/>
              <a:t>Московский научно-исследовательский онкологический институт имени П.А. Герцена − филиал Федерального государственного бюджетного учреждения «Национальный медицинский исследовательский центр радиологии» Министерства здравоохранения Российской Федерации Российский Центр информационных технологий и эпидемиологических исследований в области онкологии. Состояние онкологической помощи населению России в 2021 году под редакцией А.Д. КАПРИНА, В.В. СТАРИНСКОГО, А.О. ШАХЗАДОВОЙ</a:t>
            </a:r>
            <a:endParaRPr lang="ru-RU" sz="1000" spc="-1" dirty="0"/>
          </a:p>
        </p:txBody>
      </p:sp>
    </p:spTree>
    <p:extLst>
      <p:ext uri="{BB962C8B-B14F-4D97-AF65-F5344CB8AC3E}">
        <p14:creationId xmlns:p14="http://schemas.microsoft.com/office/powerpoint/2010/main" val="3078555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CustomShape 1"/>
          <p:cNvSpPr/>
          <p:nvPr/>
        </p:nvSpPr>
        <p:spPr>
          <a:xfrm>
            <a:off x="1834200" y="1583640"/>
            <a:ext cx="5402880" cy="147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314" name="CustomShape 2"/>
          <p:cNvSpPr/>
          <p:nvPr/>
        </p:nvSpPr>
        <p:spPr>
          <a:xfrm>
            <a:off x="3673440" y="261360"/>
            <a:ext cx="1920600" cy="85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pic>
        <p:nvPicPr>
          <p:cNvPr id="5" name="Google Shape;390;p78"/>
          <p:cNvPicPr/>
          <p:nvPr/>
        </p:nvPicPr>
        <p:blipFill>
          <a:blip r:embed="rId2"/>
          <a:stretch/>
        </p:blipFill>
        <p:spPr>
          <a:xfrm>
            <a:off x="6286134" y="261360"/>
            <a:ext cx="2415600" cy="646920"/>
          </a:xfrm>
          <a:prstGeom prst="rect">
            <a:avLst/>
          </a:prstGeom>
          <a:ln>
            <a:noFill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71" y="109194"/>
            <a:ext cx="8164064" cy="492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787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CustomShape 1"/>
          <p:cNvSpPr/>
          <p:nvPr/>
        </p:nvSpPr>
        <p:spPr>
          <a:xfrm>
            <a:off x="1834200" y="1583640"/>
            <a:ext cx="5402880" cy="147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314" name="CustomShape 2"/>
          <p:cNvSpPr/>
          <p:nvPr/>
        </p:nvSpPr>
        <p:spPr>
          <a:xfrm>
            <a:off x="3673440" y="261360"/>
            <a:ext cx="1920600" cy="85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pic>
        <p:nvPicPr>
          <p:cNvPr id="5" name="Google Shape;390;p78"/>
          <p:cNvPicPr/>
          <p:nvPr/>
        </p:nvPicPr>
        <p:blipFill>
          <a:blip r:embed="rId2"/>
          <a:stretch/>
        </p:blipFill>
        <p:spPr>
          <a:xfrm>
            <a:off x="6286134" y="261360"/>
            <a:ext cx="2415600" cy="646920"/>
          </a:xfrm>
          <a:prstGeom prst="rect">
            <a:avLst/>
          </a:prstGeom>
          <a:ln>
            <a:noFill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056" y="142177"/>
            <a:ext cx="8297433" cy="500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050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CustomShape 1"/>
          <p:cNvSpPr/>
          <p:nvPr/>
        </p:nvSpPr>
        <p:spPr>
          <a:xfrm>
            <a:off x="1834200" y="1583640"/>
            <a:ext cx="5402880" cy="147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90000"/>
              </a:lnSpc>
            </a:pPr>
            <a:endParaRPr lang="ru-RU" sz="2800" b="1" strike="noStrike" spc="-1" dirty="0">
              <a:solidFill>
                <a:schemeClr val="accent2"/>
              </a:solidFill>
              <a:latin typeface="+mj-lt"/>
            </a:endParaRPr>
          </a:p>
          <a:p>
            <a:pPr algn="ctr">
              <a:lnSpc>
                <a:spcPct val="90000"/>
              </a:lnSpc>
            </a:pPr>
            <a:r>
              <a:rPr lang="ru-RU" sz="2800" b="1" dirty="0" smtClean="0">
                <a:solidFill>
                  <a:schemeClr val="accent2"/>
                </a:solidFill>
                <a:latin typeface="+mj-lt"/>
              </a:rPr>
              <a:t> 1. Профилактика хронических неинфекционных заболеваний с помощью вакцинации</a:t>
            </a:r>
            <a:endParaRPr lang="ru-RU" sz="2800" b="1" strike="noStrike" spc="-1" dirty="0">
              <a:solidFill>
                <a:schemeClr val="accent2"/>
              </a:solidFill>
              <a:latin typeface="+mj-lt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314" name="CustomShape 2"/>
          <p:cNvSpPr/>
          <p:nvPr/>
        </p:nvSpPr>
        <p:spPr>
          <a:xfrm>
            <a:off x="3673440" y="261360"/>
            <a:ext cx="1920600" cy="85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pic>
        <p:nvPicPr>
          <p:cNvPr id="5" name="Google Shape;390;p78"/>
          <p:cNvPicPr/>
          <p:nvPr/>
        </p:nvPicPr>
        <p:blipFill>
          <a:blip r:embed="rId2"/>
          <a:stretch/>
        </p:blipFill>
        <p:spPr>
          <a:xfrm>
            <a:off x="6286134" y="261360"/>
            <a:ext cx="2415600" cy="646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CustomShape 1"/>
          <p:cNvSpPr/>
          <p:nvPr/>
        </p:nvSpPr>
        <p:spPr>
          <a:xfrm>
            <a:off x="1834200" y="1583640"/>
            <a:ext cx="5402880" cy="147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314" name="CustomShape 2"/>
          <p:cNvSpPr/>
          <p:nvPr/>
        </p:nvSpPr>
        <p:spPr>
          <a:xfrm>
            <a:off x="3673440" y="261360"/>
            <a:ext cx="1920600" cy="85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pic>
        <p:nvPicPr>
          <p:cNvPr id="5" name="Google Shape;390;p78"/>
          <p:cNvPicPr/>
          <p:nvPr/>
        </p:nvPicPr>
        <p:blipFill>
          <a:blip r:embed="rId2"/>
          <a:stretch/>
        </p:blipFill>
        <p:spPr>
          <a:xfrm>
            <a:off x="6286134" y="261360"/>
            <a:ext cx="2415600" cy="646920"/>
          </a:xfrm>
          <a:prstGeom prst="rect">
            <a:avLst/>
          </a:prstGeom>
          <a:ln>
            <a:noFill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359" y="0"/>
            <a:ext cx="792227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62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CustomShape 1"/>
          <p:cNvSpPr/>
          <p:nvPr/>
        </p:nvSpPr>
        <p:spPr>
          <a:xfrm>
            <a:off x="1834200" y="1583640"/>
            <a:ext cx="5402880" cy="147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314" name="CustomShape 2"/>
          <p:cNvSpPr/>
          <p:nvPr/>
        </p:nvSpPr>
        <p:spPr>
          <a:xfrm>
            <a:off x="3673440" y="261360"/>
            <a:ext cx="1920600" cy="85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pic>
        <p:nvPicPr>
          <p:cNvPr id="5" name="Google Shape;390;p78"/>
          <p:cNvPicPr/>
          <p:nvPr/>
        </p:nvPicPr>
        <p:blipFill>
          <a:blip r:embed="rId2"/>
          <a:stretch/>
        </p:blipFill>
        <p:spPr>
          <a:xfrm>
            <a:off x="6286134" y="261360"/>
            <a:ext cx="2415600" cy="646920"/>
          </a:xfrm>
          <a:prstGeom prst="rect">
            <a:avLst/>
          </a:prstGeom>
          <a:ln>
            <a:noFill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822" y="0"/>
            <a:ext cx="8087901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354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CustomShape 1"/>
          <p:cNvSpPr/>
          <p:nvPr/>
        </p:nvSpPr>
        <p:spPr>
          <a:xfrm>
            <a:off x="1834200" y="1583640"/>
            <a:ext cx="5402880" cy="147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314" name="CustomShape 2"/>
          <p:cNvSpPr/>
          <p:nvPr/>
        </p:nvSpPr>
        <p:spPr>
          <a:xfrm>
            <a:off x="3673440" y="261360"/>
            <a:ext cx="1920600" cy="85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pic>
        <p:nvPicPr>
          <p:cNvPr id="5" name="Google Shape;390;p78"/>
          <p:cNvPicPr/>
          <p:nvPr/>
        </p:nvPicPr>
        <p:blipFill>
          <a:blip r:embed="rId2"/>
          <a:stretch/>
        </p:blipFill>
        <p:spPr>
          <a:xfrm>
            <a:off x="6286134" y="261360"/>
            <a:ext cx="2415600" cy="646920"/>
          </a:xfrm>
          <a:prstGeom prst="rect">
            <a:avLst/>
          </a:prstGeom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90" y="0"/>
            <a:ext cx="512629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8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CustomShape 1"/>
          <p:cNvSpPr/>
          <p:nvPr/>
        </p:nvSpPr>
        <p:spPr>
          <a:xfrm>
            <a:off x="1834200" y="1546678"/>
            <a:ext cx="1761755" cy="37872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314" name="CustomShape 2"/>
          <p:cNvSpPr/>
          <p:nvPr/>
        </p:nvSpPr>
        <p:spPr>
          <a:xfrm>
            <a:off x="3673440" y="261360"/>
            <a:ext cx="1920600" cy="85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pic>
        <p:nvPicPr>
          <p:cNvPr id="5" name="Google Shape;390;p78"/>
          <p:cNvPicPr/>
          <p:nvPr/>
        </p:nvPicPr>
        <p:blipFill>
          <a:blip r:embed="rId2"/>
          <a:stretch/>
        </p:blipFill>
        <p:spPr>
          <a:xfrm>
            <a:off x="6286134" y="261360"/>
            <a:ext cx="2415600" cy="646920"/>
          </a:xfrm>
          <a:prstGeom prst="rect">
            <a:avLst/>
          </a:prstGeom>
          <a:ln>
            <a:noFill/>
          </a:ln>
        </p:spPr>
      </p:pic>
      <p:sp>
        <p:nvSpPr>
          <p:cNvPr id="6" name="CustomShape 1"/>
          <p:cNvSpPr/>
          <p:nvPr/>
        </p:nvSpPr>
        <p:spPr>
          <a:xfrm>
            <a:off x="667820" y="1074450"/>
            <a:ext cx="2313525" cy="37872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800" b="1" strike="noStrike" spc="-1" dirty="0" smtClean="0">
                <a:solidFill>
                  <a:schemeClr val="accent2"/>
                </a:solidFill>
                <a:latin typeface="Arial"/>
              </a:rPr>
              <a:t>Рак прямой кишки</a:t>
            </a:r>
            <a:endParaRPr lang="ru-RU" sz="1800" b="1" strike="noStrike" spc="-1" dirty="0">
              <a:solidFill>
                <a:schemeClr val="accent2"/>
              </a:solidFill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7" name="CustomShape 1"/>
          <p:cNvSpPr/>
          <p:nvPr/>
        </p:nvSpPr>
        <p:spPr>
          <a:xfrm>
            <a:off x="986845" y="4153951"/>
            <a:ext cx="1761755" cy="37872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8" name="CustomShape 1"/>
          <p:cNvSpPr/>
          <p:nvPr/>
        </p:nvSpPr>
        <p:spPr>
          <a:xfrm>
            <a:off x="3260414" y="1045921"/>
            <a:ext cx="6534101" cy="37872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800" b="0" strike="noStrike" spc="-1" dirty="0" smtClean="0">
                <a:latin typeface="Arial"/>
              </a:rPr>
              <a:t>Кал на скрытую кровь, </a:t>
            </a:r>
            <a:r>
              <a:rPr lang="ru-RU" dirty="0" smtClean="0"/>
              <a:t>белок </a:t>
            </a:r>
            <a:r>
              <a:rPr lang="de-DE" dirty="0" smtClean="0"/>
              <a:t>DR-70 </a:t>
            </a:r>
            <a:r>
              <a:rPr lang="ru-RU" dirty="0" smtClean="0"/>
              <a:t>в  сыворотке</a:t>
            </a:r>
          </a:p>
          <a:p>
            <a:pPr algn="ctr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9" name="CustomShape 1"/>
          <p:cNvSpPr/>
          <p:nvPr/>
        </p:nvSpPr>
        <p:spPr>
          <a:xfrm>
            <a:off x="690145" y="3510567"/>
            <a:ext cx="2642633" cy="37872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90000"/>
              </a:lnSpc>
            </a:pPr>
            <a:r>
              <a:rPr lang="ru-RU" b="1" dirty="0" smtClean="0">
                <a:solidFill>
                  <a:schemeClr val="accent2"/>
                </a:solidFill>
              </a:rPr>
              <a:t>Рак мочевого пузыря</a:t>
            </a:r>
            <a:endParaRPr lang="ru-RU" b="1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endParaRPr lang="ru-RU" dirty="0"/>
          </a:p>
          <a:p>
            <a:pPr>
              <a:lnSpc>
                <a:spcPct val="90000"/>
              </a:lnSpc>
            </a:pPr>
            <a:endParaRPr lang="ru-RU" dirty="0"/>
          </a:p>
        </p:txBody>
      </p:sp>
      <p:sp>
        <p:nvSpPr>
          <p:cNvPr id="10" name="CustomShape 1"/>
          <p:cNvSpPr/>
          <p:nvPr/>
        </p:nvSpPr>
        <p:spPr>
          <a:xfrm>
            <a:off x="690145" y="1913664"/>
            <a:ext cx="1761755" cy="37872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b="1" spc="-1" dirty="0">
                <a:solidFill>
                  <a:schemeClr val="accent2"/>
                </a:solidFill>
              </a:rPr>
              <a:t>Рак яичников</a:t>
            </a:r>
          </a:p>
          <a:p>
            <a:pPr algn="ctr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11" name="CustomShape 1"/>
          <p:cNvSpPr/>
          <p:nvPr/>
        </p:nvSpPr>
        <p:spPr>
          <a:xfrm>
            <a:off x="3720231" y="1889006"/>
            <a:ext cx="5491179" cy="37872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800" b="0" strike="noStrike" spc="-1" dirty="0" smtClean="0">
                <a:latin typeface="Arial"/>
              </a:rPr>
              <a:t>СА-124, </a:t>
            </a:r>
            <a:r>
              <a:rPr lang="ru-RU" dirty="0" smtClean="0"/>
              <a:t>белок </a:t>
            </a:r>
            <a:r>
              <a:rPr lang="ru-RU" dirty="0"/>
              <a:t>НЕ4 (</a:t>
            </a:r>
            <a:r>
              <a:rPr lang="ru-RU" dirty="0" err="1"/>
              <a:t>human</a:t>
            </a:r>
            <a:r>
              <a:rPr lang="ru-RU" dirty="0"/>
              <a:t> </a:t>
            </a:r>
            <a:r>
              <a:rPr lang="ru-RU" dirty="0" err="1"/>
              <a:t>epididymis</a:t>
            </a:r>
            <a:r>
              <a:rPr lang="ru-RU" dirty="0"/>
              <a:t> </a:t>
            </a:r>
            <a:r>
              <a:rPr lang="ru-RU" dirty="0" err="1"/>
              <a:t>protein</a:t>
            </a:r>
            <a:r>
              <a:rPr lang="ru-RU" dirty="0"/>
              <a:t> 4</a:t>
            </a:r>
            <a:r>
              <a:rPr lang="ru-RU" dirty="0" smtClean="0"/>
              <a:t>)</a:t>
            </a: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12" name="CustomShape 1"/>
          <p:cNvSpPr/>
          <p:nvPr/>
        </p:nvSpPr>
        <p:spPr>
          <a:xfrm>
            <a:off x="2901000" y="2650440"/>
            <a:ext cx="1761755" cy="37872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13" name="CustomShape 1"/>
          <p:cNvSpPr/>
          <p:nvPr/>
        </p:nvSpPr>
        <p:spPr>
          <a:xfrm>
            <a:off x="3764884" y="2733554"/>
            <a:ext cx="5309763" cy="37872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dirty="0" smtClean="0"/>
              <a:t> </a:t>
            </a:r>
            <a:r>
              <a:rPr lang="de-DE" dirty="0" smtClean="0"/>
              <a:t>AFP-L3  — </a:t>
            </a:r>
            <a:r>
              <a:rPr lang="ru-RU" dirty="0" smtClean="0"/>
              <a:t>агглютинин-связывающей фракции альфа-</a:t>
            </a:r>
            <a:r>
              <a:rPr lang="ru-RU" dirty="0" err="1" smtClean="0"/>
              <a:t>фетопротеина</a:t>
            </a:r>
            <a:r>
              <a:rPr lang="ru-RU" dirty="0" smtClean="0"/>
              <a:t> (</a:t>
            </a:r>
            <a:r>
              <a:rPr lang="de-DE" dirty="0" err="1" smtClean="0"/>
              <a:t>alfa</a:t>
            </a:r>
            <a:r>
              <a:rPr lang="de-DE" dirty="0" smtClean="0"/>
              <a:t>-Fetoprotein, AFP)</a:t>
            </a: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14" name="CustomShape 1"/>
          <p:cNvSpPr/>
          <p:nvPr/>
        </p:nvSpPr>
        <p:spPr>
          <a:xfrm>
            <a:off x="682045" y="2693342"/>
            <a:ext cx="1761755" cy="37872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90000"/>
              </a:lnSpc>
            </a:pPr>
            <a:r>
              <a:rPr lang="ru-RU" sz="1800" b="1" strike="noStrike" spc="-1" dirty="0" smtClean="0">
                <a:solidFill>
                  <a:schemeClr val="accent2"/>
                </a:solidFill>
                <a:latin typeface="Arial"/>
              </a:rPr>
              <a:t>Рак печени</a:t>
            </a:r>
            <a:endParaRPr lang="ru-RU" sz="1800" b="1" strike="noStrike" spc="-1" dirty="0">
              <a:solidFill>
                <a:schemeClr val="accent2"/>
              </a:solidFill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15" name="CustomShape 1"/>
          <p:cNvSpPr/>
          <p:nvPr/>
        </p:nvSpPr>
        <p:spPr>
          <a:xfrm>
            <a:off x="3260414" y="3532926"/>
            <a:ext cx="5614469" cy="37872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dirty="0" err="1" smtClean="0"/>
              <a:t>NuMA</a:t>
            </a:r>
            <a:r>
              <a:rPr lang="en-US" dirty="0" smtClean="0"/>
              <a:t> (Nuclear Mitotic Apparatus protein)</a:t>
            </a: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8982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3" grpId="0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CustomShape 1"/>
          <p:cNvSpPr/>
          <p:nvPr/>
        </p:nvSpPr>
        <p:spPr>
          <a:xfrm>
            <a:off x="904126" y="1583640"/>
            <a:ext cx="7797608" cy="147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90000"/>
              </a:lnSpc>
            </a:pPr>
            <a:r>
              <a:rPr lang="ru-RU" dirty="0" smtClean="0"/>
              <a:t>Биохимическими маркерами диагностики СД являются уровень глюкозы в  крови и  моче, а  также уровень </a:t>
            </a:r>
            <a:r>
              <a:rPr lang="ru-RU" dirty="0" err="1" smtClean="0"/>
              <a:t>гликированного</a:t>
            </a:r>
            <a:r>
              <a:rPr lang="ru-RU" dirty="0" smtClean="0"/>
              <a:t> гемоглобина (HbA1c), который отражает процент гемоглобина крови, необратимо связанного с  молекулами глюкозы. Гипергликемия при СД значительно ускоряет реакцию связывания гемоглобина с глюкозой, что приводит к повышению уровня HbA1c в крови. В силу того, что время жизни эритроцитов составляет в среднем 120-125 </a:t>
            </a:r>
            <a:r>
              <a:rPr lang="ru-RU" dirty="0" err="1" smtClean="0"/>
              <a:t>сут</a:t>
            </a:r>
            <a:r>
              <a:rPr lang="ru-RU" dirty="0" smtClean="0"/>
              <a:t>., уровень HbA1c отражает средний уровень гликемии на протяжении приблизительно 3-х </a:t>
            </a:r>
            <a:r>
              <a:rPr lang="ru-RU" dirty="0" err="1" smtClean="0"/>
              <a:t>мес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314" name="CustomShape 2"/>
          <p:cNvSpPr/>
          <p:nvPr/>
        </p:nvSpPr>
        <p:spPr>
          <a:xfrm>
            <a:off x="3673440" y="261360"/>
            <a:ext cx="1920600" cy="85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pic>
        <p:nvPicPr>
          <p:cNvPr id="5" name="Google Shape;390;p78"/>
          <p:cNvPicPr/>
          <p:nvPr/>
        </p:nvPicPr>
        <p:blipFill>
          <a:blip r:embed="rId2"/>
          <a:stretch/>
        </p:blipFill>
        <p:spPr>
          <a:xfrm>
            <a:off x="6286134" y="261360"/>
            <a:ext cx="2415600" cy="646920"/>
          </a:xfrm>
          <a:prstGeom prst="rect">
            <a:avLst/>
          </a:prstGeom>
          <a:ln>
            <a:noFill/>
          </a:ln>
        </p:spPr>
      </p:pic>
      <p:sp>
        <p:nvSpPr>
          <p:cNvPr id="6" name="CustomShape 1"/>
          <p:cNvSpPr/>
          <p:nvPr/>
        </p:nvSpPr>
        <p:spPr>
          <a:xfrm>
            <a:off x="445476" y="261360"/>
            <a:ext cx="5402880" cy="147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lang="ru-RU" sz="2800" b="1" dirty="0" smtClean="0">
                <a:solidFill>
                  <a:schemeClr val="accent2"/>
                </a:solidFill>
                <a:latin typeface="+mj-lt"/>
              </a:rPr>
              <a:t>2.3.Биомаркеры СД</a:t>
            </a:r>
            <a:endParaRPr lang="ru-RU" sz="2800" b="1" strike="noStrike" spc="-1" dirty="0">
              <a:solidFill>
                <a:schemeClr val="accent2"/>
              </a:solidFill>
              <a:latin typeface="+mj-lt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775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CustomShape 1"/>
          <p:cNvSpPr/>
          <p:nvPr/>
        </p:nvSpPr>
        <p:spPr>
          <a:xfrm>
            <a:off x="1834200" y="1583640"/>
            <a:ext cx="5402880" cy="147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r>
              <a:rPr lang="ru-RU" spc="-1" dirty="0" smtClean="0">
                <a:latin typeface="Arial"/>
              </a:rPr>
              <a:t>Фибриноген и </a:t>
            </a:r>
            <a:r>
              <a:rPr lang="ru-RU" spc="-1" dirty="0" err="1" smtClean="0">
                <a:latin typeface="Arial"/>
              </a:rPr>
              <a:t>прокальцитонин</a:t>
            </a: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314" name="CustomShape 2"/>
          <p:cNvSpPr/>
          <p:nvPr/>
        </p:nvSpPr>
        <p:spPr>
          <a:xfrm>
            <a:off x="3673440" y="261360"/>
            <a:ext cx="1920600" cy="85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pic>
        <p:nvPicPr>
          <p:cNvPr id="5" name="Google Shape;390;p78"/>
          <p:cNvPicPr/>
          <p:nvPr/>
        </p:nvPicPr>
        <p:blipFill>
          <a:blip r:embed="rId2"/>
          <a:stretch/>
        </p:blipFill>
        <p:spPr>
          <a:xfrm>
            <a:off x="6286134" y="261360"/>
            <a:ext cx="2415600" cy="646920"/>
          </a:xfrm>
          <a:prstGeom prst="rect">
            <a:avLst/>
          </a:prstGeom>
          <a:ln>
            <a:noFill/>
          </a:ln>
        </p:spPr>
      </p:pic>
      <p:sp>
        <p:nvSpPr>
          <p:cNvPr id="6" name="CustomShape 1"/>
          <p:cNvSpPr/>
          <p:nvPr/>
        </p:nvSpPr>
        <p:spPr>
          <a:xfrm>
            <a:off x="445476" y="261360"/>
            <a:ext cx="5402880" cy="147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lang="ru-RU" sz="2800" b="1" dirty="0" smtClean="0">
                <a:solidFill>
                  <a:schemeClr val="accent2"/>
                </a:solidFill>
                <a:latin typeface="+mj-lt"/>
              </a:rPr>
              <a:t>2.4.Биомаркеры ХОБЛ</a:t>
            </a:r>
            <a:endParaRPr lang="ru-RU" sz="2800" b="1" strike="noStrike" spc="-1" dirty="0">
              <a:solidFill>
                <a:schemeClr val="accent2"/>
              </a:solidFill>
              <a:latin typeface="+mj-lt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7857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CustomShape 1"/>
          <p:cNvSpPr/>
          <p:nvPr/>
        </p:nvSpPr>
        <p:spPr>
          <a:xfrm>
            <a:off x="1371862" y="1480899"/>
            <a:ext cx="7135139" cy="20123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90000"/>
              </a:lnSpc>
            </a:pPr>
            <a:r>
              <a:rPr lang="ru-RU" dirty="0"/>
              <a:t>С</a:t>
            </a:r>
            <a:r>
              <a:rPr lang="ru-RU" dirty="0" smtClean="0"/>
              <a:t>уществование одиночного </a:t>
            </a:r>
            <a:r>
              <a:rPr lang="ru-RU" dirty="0" err="1" smtClean="0"/>
              <a:t>биомаркера</a:t>
            </a:r>
            <a:r>
              <a:rPr lang="ru-RU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с  высокой прогностической способностью –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достаточно редкое явление,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поэтому повышение качества прогнозирования риска требует оценки совокупности </a:t>
            </a:r>
            <a:r>
              <a:rPr lang="ru-RU" dirty="0" err="1" smtClean="0"/>
              <a:t>биомаркеров</a:t>
            </a:r>
            <a:r>
              <a:rPr lang="ru-RU" dirty="0" smtClean="0"/>
              <a:t>.</a:t>
            </a: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314" name="CustomShape 2"/>
          <p:cNvSpPr/>
          <p:nvPr/>
        </p:nvSpPr>
        <p:spPr>
          <a:xfrm>
            <a:off x="3673440" y="261360"/>
            <a:ext cx="1920600" cy="85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pic>
        <p:nvPicPr>
          <p:cNvPr id="5" name="Google Shape;390;p78"/>
          <p:cNvPicPr/>
          <p:nvPr/>
        </p:nvPicPr>
        <p:blipFill>
          <a:blip r:embed="rId2"/>
          <a:stretch/>
        </p:blipFill>
        <p:spPr>
          <a:xfrm>
            <a:off x="6286134" y="261360"/>
            <a:ext cx="2415600" cy="6469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266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CustomShape 1"/>
          <p:cNvSpPr/>
          <p:nvPr/>
        </p:nvSpPr>
        <p:spPr>
          <a:xfrm>
            <a:off x="537207" y="111960"/>
            <a:ext cx="5402880" cy="147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lang="ru-RU" sz="2800" b="1" dirty="0" smtClean="0">
                <a:solidFill>
                  <a:schemeClr val="accent2"/>
                </a:solidFill>
                <a:latin typeface="+mj-lt"/>
              </a:rPr>
              <a:t>3. Генетические факторы</a:t>
            </a:r>
            <a:endParaRPr lang="ru-RU" sz="2800" b="1" strike="noStrike" spc="-1" dirty="0">
              <a:solidFill>
                <a:schemeClr val="accent2"/>
              </a:solidFill>
              <a:latin typeface="+mj-lt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314" name="CustomShape 2"/>
          <p:cNvSpPr/>
          <p:nvPr/>
        </p:nvSpPr>
        <p:spPr>
          <a:xfrm>
            <a:off x="3673440" y="261360"/>
            <a:ext cx="1920600" cy="85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pic>
        <p:nvPicPr>
          <p:cNvPr id="5" name="Google Shape;390;p78"/>
          <p:cNvPicPr/>
          <p:nvPr/>
        </p:nvPicPr>
        <p:blipFill>
          <a:blip r:embed="rId2"/>
          <a:stretch/>
        </p:blipFill>
        <p:spPr>
          <a:xfrm>
            <a:off x="6286134" y="261360"/>
            <a:ext cx="2415600" cy="646920"/>
          </a:xfrm>
          <a:prstGeom prst="rect">
            <a:avLst/>
          </a:prstGeom>
          <a:ln>
            <a:noFill/>
          </a:ln>
        </p:spPr>
      </p:pic>
      <p:sp>
        <p:nvSpPr>
          <p:cNvPr id="6" name="CustomShape 1"/>
          <p:cNvSpPr/>
          <p:nvPr/>
        </p:nvSpPr>
        <p:spPr>
          <a:xfrm>
            <a:off x="842003" y="1583640"/>
            <a:ext cx="7859731" cy="147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just">
              <a:lnSpc>
                <a:spcPct val="90000"/>
              </a:lnSpc>
            </a:pPr>
            <a:r>
              <a:rPr lang="ru-RU" b="1" dirty="0" smtClean="0">
                <a:solidFill>
                  <a:srgbClr val="C00000"/>
                </a:solidFill>
              </a:rPr>
              <a:t>3.1.Оценка </a:t>
            </a:r>
            <a:r>
              <a:rPr lang="ru-RU" b="1" dirty="0">
                <a:solidFill>
                  <a:srgbClr val="C00000"/>
                </a:solidFill>
              </a:rPr>
              <a:t>и  сбор семейного анамнеза по развитию </a:t>
            </a:r>
            <a:r>
              <a:rPr lang="ru-RU" b="1" dirty="0" smtClean="0">
                <a:solidFill>
                  <a:srgbClr val="C00000"/>
                </a:solidFill>
              </a:rPr>
              <a:t>ССЗ.</a:t>
            </a:r>
          </a:p>
          <a:p>
            <a:pPr algn="just">
              <a:lnSpc>
                <a:spcPct val="90000"/>
              </a:lnSpc>
            </a:pPr>
            <a:endParaRPr lang="ru-RU" dirty="0" smtClean="0"/>
          </a:p>
          <a:p>
            <a:pPr algn="just">
              <a:lnSpc>
                <a:spcPct val="90000"/>
              </a:lnSpc>
            </a:pPr>
            <a:r>
              <a:rPr lang="ru-RU" dirty="0" smtClean="0"/>
              <a:t>*В качестве общей </a:t>
            </a:r>
            <a:r>
              <a:rPr lang="ru-RU" dirty="0"/>
              <a:t>оценки риска развития ССЗ. Данные семейного анамнеза могут менять тактику лечения у пациентов со значениями риска, рассчитанного по шкале SCORE, попадающих в  пограничные значения между разными категориями риска. </a:t>
            </a:r>
            <a:endParaRPr lang="ru-RU" dirty="0" smtClean="0"/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284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CustomShape 1"/>
          <p:cNvSpPr/>
          <p:nvPr/>
        </p:nvSpPr>
        <p:spPr>
          <a:xfrm>
            <a:off x="1590247" y="21994"/>
            <a:ext cx="4003793" cy="11256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r>
              <a:rPr lang="ru-RU" b="1" dirty="0" smtClean="0">
                <a:solidFill>
                  <a:srgbClr val="C00000"/>
                </a:solidFill>
                <a:latin typeface="+mj-lt"/>
              </a:rPr>
              <a:t>3.2.Генетическая </a:t>
            </a:r>
            <a:r>
              <a:rPr lang="ru-RU" b="1" dirty="0">
                <a:solidFill>
                  <a:srgbClr val="C00000"/>
                </a:solidFill>
                <a:latin typeface="+mj-lt"/>
              </a:rPr>
              <a:t>диагностики </a:t>
            </a:r>
            <a:endParaRPr lang="ru-RU" b="1" dirty="0" smtClean="0">
              <a:solidFill>
                <a:srgbClr val="C00000"/>
              </a:solidFill>
              <a:latin typeface="+mj-lt"/>
            </a:endParaRPr>
          </a:p>
          <a:p>
            <a:pPr algn="just">
              <a:lnSpc>
                <a:spcPct val="90000"/>
              </a:lnSpc>
            </a:pPr>
            <a:r>
              <a:rPr lang="ru-RU" b="1" dirty="0" smtClean="0">
                <a:solidFill>
                  <a:srgbClr val="C00000"/>
                </a:solidFill>
                <a:latin typeface="+mj-lt"/>
              </a:rPr>
              <a:t>моногенных </a:t>
            </a:r>
            <a:r>
              <a:rPr lang="ru-RU" b="1" dirty="0">
                <a:solidFill>
                  <a:srgbClr val="C00000"/>
                </a:solidFill>
                <a:latin typeface="+mj-lt"/>
              </a:rPr>
              <a:t>форм</a:t>
            </a:r>
            <a:endParaRPr lang="ru-RU" sz="1800" b="1" strike="noStrike" spc="-1" dirty="0">
              <a:solidFill>
                <a:srgbClr val="C00000"/>
              </a:solidFill>
              <a:latin typeface="+mj-lt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314" name="CustomShape 2"/>
          <p:cNvSpPr/>
          <p:nvPr/>
        </p:nvSpPr>
        <p:spPr>
          <a:xfrm>
            <a:off x="3673440" y="261360"/>
            <a:ext cx="1920600" cy="85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pic>
        <p:nvPicPr>
          <p:cNvPr id="5" name="Google Shape;390;p78"/>
          <p:cNvPicPr/>
          <p:nvPr/>
        </p:nvPicPr>
        <p:blipFill>
          <a:blip r:embed="rId2"/>
          <a:stretch/>
        </p:blipFill>
        <p:spPr>
          <a:xfrm>
            <a:off x="6286134" y="261360"/>
            <a:ext cx="2415600" cy="646920"/>
          </a:xfrm>
          <a:prstGeom prst="rect">
            <a:avLst/>
          </a:prstGeom>
          <a:ln>
            <a:noFill/>
          </a:ln>
        </p:spPr>
      </p:pic>
      <p:sp>
        <p:nvSpPr>
          <p:cNvPr id="6" name="CustomShape 1"/>
          <p:cNvSpPr/>
          <p:nvPr/>
        </p:nvSpPr>
        <p:spPr>
          <a:xfrm>
            <a:off x="1834200" y="1963784"/>
            <a:ext cx="5402880" cy="147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282599"/>
              </p:ext>
            </p:extLst>
          </p:nvPr>
        </p:nvGraphicFramePr>
        <p:xfrm>
          <a:off x="1047963" y="1223773"/>
          <a:ext cx="7777537" cy="37277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425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4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522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ХНИЗ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Генетические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дефициты и мутации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22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ИБС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ST6GALNAC5, CYP27A1, MEF2A и LRP6</a:t>
                      </a:r>
                      <a:r>
                        <a:rPr lang="ru-RU" sz="1600" dirty="0" smtClean="0"/>
                        <a:t>,</a:t>
                      </a:r>
                      <a:r>
                        <a:rPr lang="de-DE" sz="1600" dirty="0" smtClean="0"/>
                        <a:t> LDLR, APOB, PCSK9, LDLRAP1, APOCII</a:t>
                      </a:r>
                      <a:r>
                        <a:rPr lang="ru-RU" sz="1600" dirty="0" smtClean="0"/>
                        <a:t>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522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АГ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Семейный </a:t>
                      </a:r>
                      <a:r>
                        <a:rPr lang="ru-RU" sz="1600" dirty="0" err="1" smtClean="0"/>
                        <a:t>гиперальдостеронизм</a:t>
                      </a:r>
                      <a:r>
                        <a:rPr lang="ru-RU" sz="1600" dirty="0" smtClean="0"/>
                        <a:t> I типа, синдром </a:t>
                      </a:r>
                      <a:r>
                        <a:rPr lang="ru-RU" sz="1600" dirty="0" err="1" smtClean="0"/>
                        <a:t>Лиддла</a:t>
                      </a:r>
                      <a:r>
                        <a:rPr lang="ru-RU" sz="1600" dirty="0" smtClean="0"/>
                        <a:t>, наследственные формы </a:t>
                      </a:r>
                      <a:r>
                        <a:rPr lang="ru-RU" sz="1600" dirty="0" err="1" smtClean="0"/>
                        <a:t>феохромоцитомы</a:t>
                      </a:r>
                      <a:r>
                        <a:rPr lang="ru-RU" sz="1600" dirty="0" smtClean="0"/>
                        <a:t> и </a:t>
                      </a:r>
                      <a:r>
                        <a:rPr lang="ru-RU" sz="1600" dirty="0" err="1" smtClean="0"/>
                        <a:t>параганглиомы</a:t>
                      </a:r>
                      <a:r>
                        <a:rPr lang="ru-RU" sz="1600" dirty="0" smtClean="0"/>
                        <a:t>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712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ОЖ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мутации в  генах лептина, рецептора лептина, рецепторов </a:t>
                      </a:r>
                      <a:r>
                        <a:rPr lang="ru-RU" sz="1600" dirty="0" err="1" smtClean="0"/>
                        <a:t>меланокортинов</a:t>
                      </a:r>
                      <a:r>
                        <a:rPr lang="ru-RU" sz="1600" dirty="0" smtClean="0"/>
                        <a:t> 3-го и  4-го типа, </a:t>
                      </a:r>
                      <a:r>
                        <a:rPr lang="ru-RU" sz="1600" dirty="0" err="1" smtClean="0"/>
                        <a:t>проопиомеланокортина</a:t>
                      </a:r>
                      <a:r>
                        <a:rPr lang="ru-RU" sz="1600" dirty="0" smtClean="0"/>
                        <a:t>, </a:t>
                      </a:r>
                      <a:r>
                        <a:rPr lang="ru-RU" sz="1600" dirty="0" err="1" smtClean="0"/>
                        <a:t>проконвертазы</a:t>
                      </a:r>
                      <a:r>
                        <a:rPr lang="ru-RU" sz="1600" dirty="0" smtClean="0"/>
                        <a:t> 1-го типа, рецептора нейротрофического фактора  — </a:t>
                      </a:r>
                      <a:r>
                        <a:rPr lang="ru-RU" sz="1600" dirty="0" err="1" smtClean="0"/>
                        <a:t>тропомиозин</a:t>
                      </a:r>
                      <a:r>
                        <a:rPr lang="ru-RU" sz="1600" dirty="0" smtClean="0"/>
                        <a:t>-связанной </a:t>
                      </a:r>
                      <a:r>
                        <a:rPr lang="ru-RU" sz="1600" dirty="0" err="1" smtClean="0"/>
                        <a:t>киназы</a:t>
                      </a:r>
                      <a:r>
                        <a:rPr lang="ru-RU" sz="1600" dirty="0" smtClean="0"/>
                        <a:t> В.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522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Лепречаунизм</a:t>
                      </a:r>
                      <a:r>
                        <a:rPr lang="ru-RU" dirty="0" smtClean="0"/>
                        <a:t>, синдром </a:t>
                      </a:r>
                      <a:r>
                        <a:rPr lang="ru-RU" dirty="0" err="1" smtClean="0"/>
                        <a:t>Рабсона-Менденхолла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96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CustomShape 1"/>
          <p:cNvSpPr/>
          <p:nvPr/>
        </p:nvSpPr>
        <p:spPr>
          <a:xfrm>
            <a:off x="743461" y="282442"/>
            <a:ext cx="5542673" cy="6047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just">
              <a:lnSpc>
                <a:spcPct val="90000"/>
              </a:lnSpc>
            </a:pPr>
            <a:r>
              <a:rPr lang="ru-RU" sz="1800" b="1" strike="noStrike" spc="-1" dirty="0" smtClean="0">
                <a:solidFill>
                  <a:srgbClr val="C00000"/>
                </a:solidFill>
                <a:latin typeface="Arial"/>
              </a:rPr>
              <a:t>3.3. Использование шкал генетического риска на примере СД 2 типа</a:t>
            </a:r>
            <a:endParaRPr lang="ru-RU" sz="1800" b="1" strike="noStrike" spc="-1" dirty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314" name="CustomShape 2"/>
          <p:cNvSpPr/>
          <p:nvPr/>
        </p:nvSpPr>
        <p:spPr>
          <a:xfrm>
            <a:off x="3673440" y="261360"/>
            <a:ext cx="1920600" cy="85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pic>
        <p:nvPicPr>
          <p:cNvPr id="5" name="Google Shape;390;p78"/>
          <p:cNvPicPr/>
          <p:nvPr/>
        </p:nvPicPr>
        <p:blipFill>
          <a:blip r:embed="rId2"/>
          <a:stretch/>
        </p:blipFill>
        <p:spPr>
          <a:xfrm>
            <a:off x="6286134" y="261360"/>
            <a:ext cx="2415600" cy="646920"/>
          </a:xfrm>
          <a:prstGeom prst="rect">
            <a:avLst/>
          </a:prstGeom>
          <a:ln>
            <a:noFill/>
          </a:ln>
        </p:spPr>
      </p:pic>
      <p:sp>
        <p:nvSpPr>
          <p:cNvPr id="6" name="CustomShape 1"/>
          <p:cNvSpPr/>
          <p:nvPr/>
        </p:nvSpPr>
        <p:spPr>
          <a:xfrm>
            <a:off x="1834200" y="1583640"/>
            <a:ext cx="5402880" cy="147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275506"/>
              </p:ext>
            </p:extLst>
          </p:nvPr>
        </p:nvGraphicFramePr>
        <p:xfrm>
          <a:off x="743461" y="970229"/>
          <a:ext cx="7112844" cy="3618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81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9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2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Исследование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Количество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пациентов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Число ВНП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J.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Meigs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соавт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(2008)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2377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18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M.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Cornelis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соавт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(2009)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333333"/>
                          </a:solidFill>
                          <a:effectLst/>
                        </a:rPr>
                        <a:t/>
                      </a:r>
                      <a:br>
                        <a:rPr lang="ru-RU" sz="1600" dirty="0">
                          <a:solidFill>
                            <a:srgbClr val="333333"/>
                          </a:solidFill>
                          <a:effectLst/>
                        </a:rPr>
                      </a:br>
                      <a:r>
                        <a:rPr lang="ru-RU" sz="1600" dirty="0">
                          <a:solidFill>
                            <a:srgbClr val="333333"/>
                          </a:solidFill>
                          <a:effectLst/>
                        </a:rPr>
                        <a:t>6310</a:t>
                      </a:r>
                    </a:p>
                  </a:txBody>
                  <a:tcPr marL="47625" marR="4762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M.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Hivert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соавт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(2011)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2843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34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J.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Vassy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соавт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(2014) 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5941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62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S.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Ritchie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соавт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(2019) 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333333"/>
                          </a:solidFill>
                          <a:effectLst/>
                        </a:rPr>
                        <a:t>50 </a:t>
                      </a:r>
                      <a:r>
                        <a:rPr lang="ru-RU" sz="1600" dirty="0">
                          <a:solidFill>
                            <a:srgbClr val="333333"/>
                          </a:solidFill>
                          <a:effectLst/>
                        </a:rPr>
                        <a:t>000</a:t>
                      </a:r>
                    </a:p>
                  </a:txBody>
                  <a:tcPr marL="47625" marR="4762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2 017 387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M.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Vujkovic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соавт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(2020)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333333"/>
                          </a:solidFill>
                          <a:effectLst/>
                        </a:rPr>
                        <a:t>1 </a:t>
                      </a:r>
                      <a:r>
                        <a:rPr lang="ru-RU" sz="1600" dirty="0">
                          <a:solidFill>
                            <a:srgbClr val="333333"/>
                          </a:solidFill>
                          <a:effectLst/>
                        </a:rPr>
                        <a:t>407 282</a:t>
                      </a:r>
                    </a:p>
                  </a:txBody>
                  <a:tcPr marL="47625" marR="4762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136 795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N. </a:t>
                      </a:r>
                      <a:r>
                        <a:rPr lang="de-DE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Sinnott</a:t>
                      </a:r>
                      <a:r>
                        <a:rPr lang="de-DE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-Armstrong 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соавт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(2021)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363 228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333333"/>
                          </a:solidFill>
                          <a:effectLst/>
                        </a:rPr>
                        <a:t>183 </a:t>
                      </a:r>
                      <a:r>
                        <a:rPr lang="ru-RU" sz="1600" dirty="0">
                          <a:solidFill>
                            <a:srgbClr val="333333"/>
                          </a:solidFill>
                          <a:effectLst/>
                        </a:rPr>
                        <a:t>695</a:t>
                      </a:r>
                    </a:p>
                  </a:txBody>
                  <a:tcPr marL="47625" marR="4762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CustomShape 1"/>
          <p:cNvSpPr/>
          <p:nvPr/>
        </p:nvSpPr>
        <p:spPr>
          <a:xfrm>
            <a:off x="2722652" y="4617002"/>
            <a:ext cx="6174291" cy="6047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r"/>
            <a:r>
              <a:rPr lang="ru-RU" sz="1200" dirty="0"/>
              <a:t>Шкалы для оценки генетического риска развития сахарного диабета 2-го типа</a:t>
            </a:r>
          </a:p>
          <a:p>
            <a:pPr algn="r"/>
            <a:r>
              <a:rPr lang="ru-RU" sz="1200" dirty="0"/>
              <a:t>Журнал: Профилактическая медицина. 2021;24(12): 115‑122</a:t>
            </a:r>
          </a:p>
          <a:p>
            <a:pPr algn="just">
              <a:lnSpc>
                <a:spcPct val="90000"/>
              </a:lnSpc>
            </a:pPr>
            <a:endParaRPr lang="ru-RU" sz="1800" b="1" strike="noStrike" spc="-1" dirty="0">
              <a:solidFill>
                <a:srgbClr val="C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126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CustomShape 1"/>
          <p:cNvSpPr/>
          <p:nvPr/>
        </p:nvSpPr>
        <p:spPr>
          <a:xfrm>
            <a:off x="1834200" y="1583640"/>
            <a:ext cx="5402880" cy="147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90000"/>
              </a:lnSpc>
            </a:pPr>
            <a:endParaRPr lang="ru-RU" sz="2800" b="1" strike="noStrike" spc="-1" dirty="0">
              <a:solidFill>
                <a:schemeClr val="accent2"/>
              </a:solidFill>
              <a:latin typeface="+mj-lt"/>
            </a:endParaRPr>
          </a:p>
          <a:p>
            <a:pPr algn="ctr">
              <a:lnSpc>
                <a:spcPct val="90000"/>
              </a:lnSpc>
            </a:pPr>
            <a:r>
              <a:rPr lang="ru-RU" sz="2800" b="1" dirty="0" smtClean="0">
                <a:solidFill>
                  <a:schemeClr val="accent2"/>
                </a:solidFill>
                <a:latin typeface="+mj-lt"/>
              </a:rPr>
              <a:t> </a:t>
            </a: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314" name="CustomShape 2"/>
          <p:cNvSpPr/>
          <p:nvPr/>
        </p:nvSpPr>
        <p:spPr>
          <a:xfrm>
            <a:off x="3673440" y="261360"/>
            <a:ext cx="1920600" cy="85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pic>
        <p:nvPicPr>
          <p:cNvPr id="5" name="Google Shape;390;p78"/>
          <p:cNvPicPr/>
          <p:nvPr/>
        </p:nvPicPr>
        <p:blipFill>
          <a:blip r:embed="rId2"/>
          <a:stretch/>
        </p:blipFill>
        <p:spPr>
          <a:xfrm>
            <a:off x="6481343" y="162240"/>
            <a:ext cx="2415600" cy="646920"/>
          </a:xfrm>
          <a:prstGeom prst="rect">
            <a:avLst/>
          </a:prstGeom>
          <a:ln>
            <a:noFill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680" y="992340"/>
            <a:ext cx="8302320" cy="415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63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CustomShape 1"/>
          <p:cNvSpPr/>
          <p:nvPr/>
        </p:nvSpPr>
        <p:spPr>
          <a:xfrm>
            <a:off x="1498085" y="1501447"/>
            <a:ext cx="6271309" cy="147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r>
              <a:rPr lang="ru-RU" sz="2800" b="1" strike="noStrike" spc="-1" dirty="0" smtClean="0">
                <a:solidFill>
                  <a:schemeClr val="accent2"/>
                </a:solidFill>
                <a:latin typeface="Arial"/>
              </a:rPr>
              <a:t>Будущее принадлежит медицине предупредительной</a:t>
            </a:r>
          </a:p>
          <a:p>
            <a:pPr algn="just">
              <a:lnSpc>
                <a:spcPct val="90000"/>
              </a:lnSpc>
            </a:pPr>
            <a:r>
              <a:rPr lang="ru-RU" spc="-1" dirty="0" smtClean="0">
                <a:latin typeface="Arial"/>
              </a:rPr>
              <a:t>Н. И. Пирогов</a:t>
            </a:r>
            <a:endParaRPr lang="ru-RU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314" name="CustomShape 2"/>
          <p:cNvSpPr/>
          <p:nvPr/>
        </p:nvSpPr>
        <p:spPr>
          <a:xfrm>
            <a:off x="3673440" y="261360"/>
            <a:ext cx="1920600" cy="85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pic>
        <p:nvPicPr>
          <p:cNvPr id="5" name="Google Shape;390;p78"/>
          <p:cNvPicPr/>
          <p:nvPr/>
        </p:nvPicPr>
        <p:blipFill>
          <a:blip r:embed="rId2"/>
          <a:stretch/>
        </p:blipFill>
        <p:spPr>
          <a:xfrm>
            <a:off x="6286134" y="261360"/>
            <a:ext cx="2415600" cy="6469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002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CustomShape 1"/>
          <p:cNvSpPr/>
          <p:nvPr/>
        </p:nvSpPr>
        <p:spPr>
          <a:xfrm>
            <a:off x="972000" y="1981799"/>
            <a:ext cx="7493906" cy="254910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trike="noStrike" spc="-1" dirty="0" smtClean="0">
                <a:latin typeface="+mj-lt"/>
              </a:rPr>
              <a:t>Дети до 2 лет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b="1" spc="-1" dirty="0" smtClean="0">
                <a:solidFill>
                  <a:schemeClr val="accent2"/>
                </a:solidFill>
                <a:latin typeface="+mj-lt"/>
              </a:rPr>
              <a:t>Пожилые люди старше 65 лет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trike="noStrike" spc="-1" dirty="0" smtClean="0">
                <a:latin typeface="+mj-lt"/>
              </a:rPr>
              <a:t>Беременные женщины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pc="-1" dirty="0" smtClean="0">
                <a:latin typeface="+mj-lt"/>
              </a:rPr>
              <a:t>Взрослые и дети с наличием в анамнезе БА, неврологических заболеваний , хронических заболеваний легких, ССЗ, СД.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trike="noStrike" spc="-1" dirty="0" smtClean="0">
                <a:latin typeface="+mj-lt"/>
              </a:rPr>
              <a:t>Лица с </a:t>
            </a:r>
            <a:r>
              <a:rPr lang="ru-RU" strike="noStrike" spc="-1" dirty="0" err="1" smtClean="0">
                <a:latin typeface="+mj-lt"/>
              </a:rPr>
              <a:t>иммунодефицитным</a:t>
            </a:r>
            <a:r>
              <a:rPr lang="ru-RU" strike="noStrike" spc="-1" dirty="0" smtClean="0">
                <a:latin typeface="+mj-lt"/>
              </a:rPr>
              <a:t> состоянием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pc="-1" dirty="0" smtClean="0">
                <a:latin typeface="+mj-lt"/>
              </a:rPr>
              <a:t>Лицам младше 19 лет, длительно употребляющим аспирин</a:t>
            </a:r>
            <a:endParaRPr lang="ru-RU" strike="noStrike" spc="-1" dirty="0">
              <a:latin typeface="+mj-lt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314" name="CustomShape 2"/>
          <p:cNvSpPr/>
          <p:nvPr/>
        </p:nvSpPr>
        <p:spPr>
          <a:xfrm>
            <a:off x="3673440" y="261360"/>
            <a:ext cx="1920600" cy="85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pic>
        <p:nvPicPr>
          <p:cNvPr id="5" name="Google Shape;390;p78"/>
          <p:cNvPicPr/>
          <p:nvPr/>
        </p:nvPicPr>
        <p:blipFill>
          <a:blip r:embed="rId2"/>
          <a:stretch/>
        </p:blipFill>
        <p:spPr>
          <a:xfrm>
            <a:off x="6286134" y="261360"/>
            <a:ext cx="2415600" cy="646920"/>
          </a:xfrm>
          <a:prstGeom prst="rect">
            <a:avLst/>
          </a:prstGeom>
          <a:ln>
            <a:noFill/>
          </a:ln>
        </p:spPr>
      </p:pic>
      <p:sp>
        <p:nvSpPr>
          <p:cNvPr id="6" name="CustomShape 1"/>
          <p:cNvSpPr/>
          <p:nvPr/>
        </p:nvSpPr>
        <p:spPr>
          <a:xfrm>
            <a:off x="537207" y="510120"/>
            <a:ext cx="5402880" cy="147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2800" b="1" strike="noStrike" spc="-1" dirty="0" smtClean="0">
                <a:solidFill>
                  <a:schemeClr val="accent2"/>
                </a:solidFill>
                <a:latin typeface="+mj-lt"/>
              </a:rPr>
              <a:t>Группы риска развития осложнений и летальности при ОРВИ</a:t>
            </a: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3923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CustomShape 1"/>
          <p:cNvSpPr/>
          <p:nvPr/>
        </p:nvSpPr>
        <p:spPr>
          <a:xfrm>
            <a:off x="945222" y="1583640"/>
            <a:ext cx="7561780" cy="147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2800" b="1" strike="noStrike" spc="-1" dirty="0" smtClean="0">
                <a:solidFill>
                  <a:schemeClr val="accent2"/>
                </a:solidFill>
                <a:latin typeface="+mj-lt"/>
              </a:rPr>
              <a:t>По данным </a:t>
            </a:r>
            <a:r>
              <a:rPr lang="ru-RU" sz="2800" b="1" spc="-1" dirty="0" err="1">
                <a:solidFill>
                  <a:schemeClr val="accent2"/>
                </a:solidFill>
                <a:latin typeface="+mj-lt"/>
              </a:rPr>
              <a:t>Р</a:t>
            </a:r>
            <a:r>
              <a:rPr lang="ru-RU" sz="2800" b="1" strike="noStrike" spc="-1" dirty="0" err="1" smtClean="0">
                <a:solidFill>
                  <a:schemeClr val="accent2"/>
                </a:solidFill>
                <a:latin typeface="+mj-lt"/>
              </a:rPr>
              <a:t>оспотребнадзора</a:t>
            </a:r>
            <a:r>
              <a:rPr lang="ru-RU" sz="2800" b="1" strike="noStrike" spc="-1" dirty="0" smtClean="0">
                <a:solidFill>
                  <a:schemeClr val="accent2"/>
                </a:solidFill>
                <a:latin typeface="+mj-lt"/>
              </a:rPr>
              <a:t> РФ</a:t>
            </a:r>
            <a:r>
              <a:rPr lang="ru-RU" sz="2800" b="1" spc="-1" dirty="0">
                <a:solidFill>
                  <a:schemeClr val="accent2"/>
                </a:solidFill>
                <a:latin typeface="+mj-lt"/>
              </a:rPr>
              <a:t> </a:t>
            </a:r>
            <a:r>
              <a:rPr lang="ru-RU" sz="2800" b="1" spc="-1" dirty="0" smtClean="0">
                <a:solidFill>
                  <a:schemeClr val="accent2"/>
                </a:solidFill>
                <a:latin typeface="+mj-lt"/>
              </a:rPr>
              <a:t>Смертность от ОРВИ во время </a:t>
            </a:r>
            <a:r>
              <a:rPr lang="ru-RU" sz="2800" b="1" spc="-1" dirty="0" err="1" smtClean="0">
                <a:solidFill>
                  <a:schemeClr val="accent2"/>
                </a:solidFill>
                <a:latin typeface="+mj-lt"/>
              </a:rPr>
              <a:t>эпиемий</a:t>
            </a:r>
            <a:r>
              <a:rPr lang="ru-RU" sz="2800" b="1" spc="-1" dirty="0" smtClean="0">
                <a:solidFill>
                  <a:schemeClr val="accent2"/>
                </a:solidFill>
                <a:latin typeface="+mj-lt"/>
              </a:rPr>
              <a:t> среди лиц 5-19 лет составляет 0,9 на 100 тысяч человек, среди лиц старше 65 лет – 103,5 на 100 тысяч человек. Превышение смертности пожилых над молодыми в </a:t>
            </a:r>
            <a:r>
              <a:rPr lang="ru-RU" sz="2800" b="1" spc="-1" dirty="0" smtClean="0">
                <a:solidFill>
                  <a:srgbClr val="FF0000"/>
                </a:solidFill>
                <a:latin typeface="+mj-lt"/>
              </a:rPr>
              <a:t>115 </a:t>
            </a:r>
            <a:r>
              <a:rPr lang="ru-RU" sz="2800" b="1" spc="-1" dirty="0" smtClean="0">
                <a:solidFill>
                  <a:srgbClr val="FF0000"/>
                </a:solidFill>
                <a:latin typeface="+mj-lt"/>
              </a:rPr>
              <a:t>раз!!!</a:t>
            </a:r>
            <a:endParaRPr lang="ru-RU" sz="2800" b="1" strike="noStrike" spc="-1" dirty="0">
              <a:solidFill>
                <a:srgbClr val="FF0000"/>
              </a:solidFill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2800" b="0" strike="noStrike" spc="-1" dirty="0">
              <a:latin typeface="Arial"/>
            </a:endParaRPr>
          </a:p>
        </p:txBody>
      </p:sp>
      <p:sp>
        <p:nvSpPr>
          <p:cNvPr id="314" name="CustomShape 2"/>
          <p:cNvSpPr/>
          <p:nvPr/>
        </p:nvSpPr>
        <p:spPr>
          <a:xfrm>
            <a:off x="3673440" y="261360"/>
            <a:ext cx="1920600" cy="85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pic>
        <p:nvPicPr>
          <p:cNvPr id="5" name="Google Shape;390;p78"/>
          <p:cNvPicPr/>
          <p:nvPr/>
        </p:nvPicPr>
        <p:blipFill>
          <a:blip r:embed="rId2"/>
          <a:stretch/>
        </p:blipFill>
        <p:spPr>
          <a:xfrm>
            <a:off x="6286134" y="261360"/>
            <a:ext cx="2415600" cy="6469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9993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CustomShape 1"/>
          <p:cNvSpPr/>
          <p:nvPr/>
        </p:nvSpPr>
        <p:spPr>
          <a:xfrm>
            <a:off x="-619639" y="172440"/>
            <a:ext cx="5402880" cy="147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314" name="CustomShape 2"/>
          <p:cNvSpPr/>
          <p:nvPr/>
        </p:nvSpPr>
        <p:spPr>
          <a:xfrm>
            <a:off x="3673440" y="261360"/>
            <a:ext cx="1920600" cy="85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pic>
        <p:nvPicPr>
          <p:cNvPr id="5" name="Google Shape;390;p78"/>
          <p:cNvPicPr/>
          <p:nvPr/>
        </p:nvPicPr>
        <p:blipFill>
          <a:blip r:embed="rId2"/>
          <a:stretch/>
        </p:blipFill>
        <p:spPr>
          <a:xfrm>
            <a:off x="6286134" y="261360"/>
            <a:ext cx="2415600" cy="646920"/>
          </a:xfrm>
          <a:prstGeom prst="rect">
            <a:avLst/>
          </a:prstGeom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740" y="1114920"/>
            <a:ext cx="7620000" cy="3810000"/>
          </a:xfrm>
          <a:prstGeom prst="rect">
            <a:avLst/>
          </a:prstGeom>
        </p:spPr>
      </p:pic>
      <p:sp>
        <p:nvSpPr>
          <p:cNvPr id="7" name="CustomShape 1"/>
          <p:cNvSpPr/>
          <p:nvPr/>
        </p:nvSpPr>
        <p:spPr>
          <a:xfrm>
            <a:off x="823740" y="129701"/>
            <a:ext cx="5402880" cy="147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90000"/>
              </a:lnSpc>
            </a:pPr>
            <a:endParaRPr lang="ru-RU" sz="2800" b="1" strike="noStrike" spc="-1" dirty="0">
              <a:solidFill>
                <a:schemeClr val="accent2"/>
              </a:solidFill>
              <a:latin typeface="+mj-lt"/>
            </a:endParaRPr>
          </a:p>
          <a:p>
            <a:pPr algn="ctr">
              <a:lnSpc>
                <a:spcPct val="90000"/>
              </a:lnSpc>
            </a:pPr>
            <a:r>
              <a:rPr lang="ru-RU" b="1" dirty="0" smtClean="0">
                <a:solidFill>
                  <a:schemeClr val="accent2"/>
                </a:solidFill>
                <a:latin typeface="+mj-lt"/>
              </a:rPr>
              <a:t> 1.1. Профилактика хронических неинфекционных заболеваний с помощью вакцинации от гриппа</a:t>
            </a:r>
            <a:endParaRPr lang="ru-RU" b="1" strike="noStrike" spc="-1" dirty="0">
              <a:solidFill>
                <a:schemeClr val="accent2"/>
              </a:solidFill>
              <a:latin typeface="+mj-lt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5244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CustomShape 1"/>
          <p:cNvSpPr/>
          <p:nvPr/>
        </p:nvSpPr>
        <p:spPr>
          <a:xfrm>
            <a:off x="1834200" y="1583640"/>
            <a:ext cx="5402880" cy="147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314" name="CustomShape 2"/>
          <p:cNvSpPr/>
          <p:nvPr/>
        </p:nvSpPr>
        <p:spPr>
          <a:xfrm>
            <a:off x="3673440" y="261360"/>
            <a:ext cx="1920600" cy="85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pic>
        <p:nvPicPr>
          <p:cNvPr id="5" name="Google Shape;390;p78"/>
          <p:cNvPicPr/>
          <p:nvPr/>
        </p:nvPicPr>
        <p:blipFill>
          <a:blip r:embed="rId2"/>
          <a:stretch/>
        </p:blipFill>
        <p:spPr>
          <a:xfrm>
            <a:off x="6286134" y="261360"/>
            <a:ext cx="2415600" cy="646920"/>
          </a:xfrm>
          <a:prstGeom prst="rect">
            <a:avLst/>
          </a:prstGeom>
          <a:ln>
            <a:noFill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187" y="996593"/>
            <a:ext cx="8293813" cy="4146907"/>
          </a:xfrm>
          <a:prstGeom prst="rect">
            <a:avLst/>
          </a:prstGeom>
        </p:spPr>
      </p:pic>
      <p:sp>
        <p:nvSpPr>
          <p:cNvPr id="6" name="CustomShape 1"/>
          <p:cNvSpPr/>
          <p:nvPr/>
        </p:nvSpPr>
        <p:spPr>
          <a:xfrm>
            <a:off x="823740" y="129701"/>
            <a:ext cx="5402880" cy="147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90000"/>
              </a:lnSpc>
            </a:pPr>
            <a:endParaRPr lang="ru-RU" sz="2800" b="1" strike="noStrike" spc="-1" dirty="0">
              <a:solidFill>
                <a:schemeClr val="accent2"/>
              </a:solidFill>
              <a:latin typeface="+mj-lt"/>
            </a:endParaRPr>
          </a:p>
          <a:p>
            <a:pPr algn="ctr">
              <a:lnSpc>
                <a:spcPct val="90000"/>
              </a:lnSpc>
            </a:pPr>
            <a:r>
              <a:rPr lang="ru-RU" b="1" dirty="0" smtClean="0">
                <a:solidFill>
                  <a:schemeClr val="accent2"/>
                </a:solidFill>
                <a:latin typeface="+mj-lt"/>
              </a:rPr>
              <a:t> 1.1. Профилактика хронических неинфекционных заболеваний с помощью вакцинации от гриппа</a:t>
            </a:r>
            <a:endParaRPr lang="ru-RU" b="1" strike="noStrike" spc="-1" dirty="0">
              <a:solidFill>
                <a:schemeClr val="accent2"/>
              </a:solidFill>
              <a:latin typeface="+mj-lt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9268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CustomShape 1"/>
          <p:cNvSpPr/>
          <p:nvPr/>
        </p:nvSpPr>
        <p:spPr>
          <a:xfrm>
            <a:off x="1834200" y="1583640"/>
            <a:ext cx="5402880" cy="196094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r>
              <a:rPr lang="ru-RU" sz="1800" b="0" strike="noStrike" spc="-1" dirty="0" smtClean="0">
                <a:latin typeface="Arial"/>
              </a:rPr>
              <a:t>Опасна ли вакцинация от гриппа и ОРВИ людям с ССЗ?</a:t>
            </a:r>
          </a:p>
          <a:p>
            <a:pPr algn="just">
              <a:lnSpc>
                <a:spcPct val="90000"/>
              </a:lnSpc>
            </a:pPr>
            <a:endParaRPr lang="ru-RU" sz="1800" b="0" strike="noStrike" spc="-1" dirty="0" smtClean="0">
              <a:latin typeface="Arial"/>
            </a:endParaRPr>
          </a:p>
          <a:p>
            <a:pPr algn="just">
              <a:lnSpc>
                <a:spcPct val="90000"/>
              </a:lnSpc>
            </a:pPr>
            <a:r>
              <a:rPr lang="ru-RU" spc="-1" dirty="0" smtClean="0">
                <a:latin typeface="Arial"/>
              </a:rPr>
              <a:t>Вакцинация для таких пациентов </a:t>
            </a:r>
            <a:r>
              <a:rPr lang="ru-RU" b="1" spc="-1" dirty="0" smtClean="0">
                <a:solidFill>
                  <a:schemeClr val="accent2"/>
                </a:solidFill>
                <a:latin typeface="Arial"/>
              </a:rPr>
              <a:t>обязательна</a:t>
            </a:r>
            <a:r>
              <a:rPr lang="ru-RU" spc="-1" dirty="0" smtClean="0">
                <a:latin typeface="Arial"/>
              </a:rPr>
              <a:t> и </a:t>
            </a:r>
            <a:r>
              <a:rPr lang="ru-RU" b="1" spc="-1" dirty="0" smtClean="0">
                <a:solidFill>
                  <a:schemeClr val="accent2"/>
                </a:solidFill>
                <a:latin typeface="Arial"/>
              </a:rPr>
              <a:t>ежегодна</a:t>
            </a:r>
            <a:r>
              <a:rPr lang="ru-RU" spc="-1" dirty="0" smtClean="0">
                <a:latin typeface="Arial"/>
              </a:rPr>
              <a:t>.</a:t>
            </a: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314" name="CustomShape 2"/>
          <p:cNvSpPr/>
          <p:nvPr/>
        </p:nvSpPr>
        <p:spPr>
          <a:xfrm>
            <a:off x="3673440" y="261360"/>
            <a:ext cx="1920600" cy="85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pic>
        <p:nvPicPr>
          <p:cNvPr id="5" name="Google Shape;390;p78"/>
          <p:cNvPicPr/>
          <p:nvPr/>
        </p:nvPicPr>
        <p:blipFill>
          <a:blip r:embed="rId2"/>
          <a:stretch/>
        </p:blipFill>
        <p:spPr>
          <a:xfrm>
            <a:off x="6286134" y="261360"/>
            <a:ext cx="2415600" cy="6469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4258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CustomShape 1"/>
          <p:cNvSpPr/>
          <p:nvPr/>
        </p:nvSpPr>
        <p:spPr>
          <a:xfrm>
            <a:off x="1823926" y="1114920"/>
            <a:ext cx="5402880" cy="147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just">
              <a:lnSpc>
                <a:spcPct val="90000"/>
              </a:lnSpc>
            </a:pPr>
            <a:endParaRPr lang="ru-RU" sz="1600" b="0" strike="noStrike" spc="-1" dirty="0">
              <a:latin typeface="Arial"/>
            </a:endParaRPr>
          </a:p>
        </p:txBody>
      </p:sp>
      <p:sp>
        <p:nvSpPr>
          <p:cNvPr id="314" name="CustomShape 2"/>
          <p:cNvSpPr/>
          <p:nvPr/>
        </p:nvSpPr>
        <p:spPr>
          <a:xfrm>
            <a:off x="3673440" y="261360"/>
            <a:ext cx="1920600" cy="85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pic>
        <p:nvPicPr>
          <p:cNvPr id="5" name="Google Shape;390;p78"/>
          <p:cNvPicPr/>
          <p:nvPr/>
        </p:nvPicPr>
        <p:blipFill>
          <a:blip r:embed="rId2"/>
          <a:stretch/>
        </p:blipFill>
        <p:spPr>
          <a:xfrm>
            <a:off x="6286134" y="261360"/>
            <a:ext cx="2415600" cy="646920"/>
          </a:xfrm>
          <a:prstGeom prst="rect">
            <a:avLst/>
          </a:prstGeom>
          <a:ln>
            <a:noFill/>
          </a:ln>
        </p:spPr>
      </p:pic>
      <p:sp>
        <p:nvSpPr>
          <p:cNvPr id="6" name="CustomShape 1"/>
          <p:cNvSpPr/>
          <p:nvPr/>
        </p:nvSpPr>
        <p:spPr>
          <a:xfrm>
            <a:off x="823740" y="129701"/>
            <a:ext cx="5402880" cy="98521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b="1" dirty="0" smtClean="0">
                <a:solidFill>
                  <a:schemeClr val="accent2"/>
                </a:solidFill>
                <a:latin typeface="+mj-lt"/>
              </a:rPr>
              <a:t> 1.2. Профилактика хронических неинфекционных заболеваний с помощью вакцинации от пневмококковой инфекции</a:t>
            </a:r>
            <a:endParaRPr lang="ru-RU" b="1" strike="noStrike" spc="-1" dirty="0">
              <a:solidFill>
                <a:schemeClr val="accent2"/>
              </a:solidFill>
              <a:latin typeface="+mj-lt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7" name="CustomShape 1"/>
          <p:cNvSpPr/>
          <p:nvPr/>
        </p:nvSpPr>
        <p:spPr>
          <a:xfrm>
            <a:off x="823740" y="1114920"/>
            <a:ext cx="8083954" cy="147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90000"/>
              </a:lnSpc>
            </a:pPr>
            <a:r>
              <a:rPr lang="ru-RU" sz="1600" dirty="0" smtClean="0"/>
              <a:t>К группе иммунокомпетентных относятся следующие пациенты: </a:t>
            </a:r>
          </a:p>
          <a:p>
            <a:pPr>
              <a:lnSpc>
                <a:spcPct val="90000"/>
              </a:lnSpc>
            </a:pPr>
            <a:r>
              <a:rPr lang="ru-RU" sz="1600" dirty="0" smtClean="0"/>
              <a:t>• с  хроническими бронхолегочными заболеваниями (ХОБЛ, БА) с  сопутствующей патологией в виде хронического бронхита, эмфиземы, при частых рецидивах респираторной патологии; </a:t>
            </a:r>
          </a:p>
          <a:p>
            <a:pPr>
              <a:lnSpc>
                <a:spcPct val="90000"/>
              </a:lnSpc>
            </a:pPr>
            <a:r>
              <a:rPr lang="ru-RU" sz="1600" dirty="0" smtClean="0"/>
              <a:t>• с ССЗ (ИБС, ХСН, </a:t>
            </a:r>
            <a:r>
              <a:rPr lang="ru-RU" sz="1600" dirty="0" err="1" smtClean="0"/>
              <a:t>кардиомиопатия</a:t>
            </a:r>
            <a:r>
              <a:rPr lang="ru-RU" sz="1600" dirty="0" smtClean="0"/>
              <a:t> и др.); </a:t>
            </a:r>
          </a:p>
          <a:p>
            <a:pPr>
              <a:lnSpc>
                <a:spcPct val="90000"/>
              </a:lnSpc>
            </a:pPr>
            <a:r>
              <a:rPr lang="ru-RU" sz="1600" dirty="0" smtClean="0"/>
              <a:t>• с хроническими заболеваниями печени (включая цирроз); </a:t>
            </a:r>
          </a:p>
          <a:p>
            <a:pPr>
              <a:lnSpc>
                <a:spcPct val="90000"/>
              </a:lnSpc>
            </a:pPr>
            <a:r>
              <a:rPr lang="ru-RU" sz="1600" dirty="0" smtClean="0"/>
              <a:t>• с СД и ОЖ; </a:t>
            </a:r>
          </a:p>
          <a:p>
            <a:pPr>
              <a:lnSpc>
                <a:spcPct val="90000"/>
              </a:lnSpc>
            </a:pPr>
            <a:r>
              <a:rPr lang="ru-RU" sz="1600" dirty="0" smtClean="0"/>
              <a:t>• направляемые и  находящиеся в  специальных условиях пребывания: организованные коллективы (военнослужащие и  призывники; лица, работающие вахтовым методом; лица, пребывающие в  местах заключения, социальных учреждениях  — домах инвалидов, домах сестринского ухода, интернатах и т.д.); </a:t>
            </a:r>
          </a:p>
          <a:p>
            <a:pPr>
              <a:lnSpc>
                <a:spcPct val="90000"/>
              </a:lnSpc>
            </a:pPr>
            <a:r>
              <a:rPr lang="ru-RU" sz="1600" dirty="0" smtClean="0"/>
              <a:t>• страдающие алкоголизмом; курильщики; </a:t>
            </a:r>
          </a:p>
          <a:p>
            <a:pPr>
              <a:lnSpc>
                <a:spcPct val="90000"/>
              </a:lnSpc>
            </a:pPr>
            <a:r>
              <a:rPr lang="ru-RU" sz="1600" dirty="0" smtClean="0"/>
              <a:t>• работники вредных для дыхательной системы производств (с  повышенным пылеобразованием, мукомольные и т.п.), сварщики; </a:t>
            </a:r>
          </a:p>
          <a:p>
            <a:pPr>
              <a:lnSpc>
                <a:spcPct val="90000"/>
              </a:lnSpc>
            </a:pPr>
            <a:r>
              <a:rPr lang="ru-RU" sz="1600" dirty="0" smtClean="0"/>
              <a:t>• медицинские работники; </a:t>
            </a:r>
          </a:p>
          <a:p>
            <a:pPr>
              <a:lnSpc>
                <a:spcPct val="90000"/>
              </a:lnSpc>
            </a:pPr>
            <a:r>
              <a:rPr lang="ru-RU" sz="1600" dirty="0" smtClean="0"/>
              <a:t>• в возрасте 65 лет и старше; </a:t>
            </a:r>
          </a:p>
          <a:p>
            <a:pPr>
              <a:lnSpc>
                <a:spcPct val="90000"/>
              </a:lnSpc>
            </a:pPr>
            <a:r>
              <a:rPr lang="ru-RU" sz="1600" dirty="0" smtClean="0"/>
              <a:t>• </a:t>
            </a:r>
            <a:r>
              <a:rPr lang="ru-RU" sz="1600" dirty="0" err="1" smtClean="0"/>
              <a:t>реконвалесценты</a:t>
            </a:r>
            <a:r>
              <a:rPr lang="ru-RU" sz="1600" dirty="0" smtClean="0"/>
              <a:t> острого среднего отита, менингита, пневмонии.</a:t>
            </a:r>
            <a:r>
              <a:rPr lang="ru-RU" sz="1600" b="1" dirty="0" smtClean="0">
                <a:solidFill>
                  <a:schemeClr val="accent2"/>
                </a:solidFill>
              </a:rPr>
              <a:t> </a:t>
            </a:r>
            <a:endParaRPr lang="ru-RU" sz="1600" b="0" strike="noStrike" spc="-1" dirty="0"/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786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</TotalTime>
  <Words>655</Words>
  <Application>Microsoft Office PowerPoint</Application>
  <PresentationFormat>Экран (16:9)</PresentationFormat>
  <Paragraphs>208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30</vt:i4>
      </vt:variant>
    </vt:vector>
  </HeadingPairs>
  <TitlesOfParts>
    <vt:vector size="37" baseType="lpstr">
      <vt:lpstr>Arial</vt:lpstr>
      <vt:lpstr>DejaVu Sans</vt:lpstr>
      <vt:lpstr>Symbol</vt:lpstr>
      <vt:lpstr>Times New Roman</vt:lpstr>
      <vt:lpstr>Wingdings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1</dc:creator>
  <dc:description/>
  <cp:lastModifiedBy>mpetr</cp:lastModifiedBy>
  <cp:revision>30</cp:revision>
  <dcterms:modified xsi:type="dcterms:W3CDTF">2022-09-30T12:11:22Z</dcterms:modified>
  <dc:language>ru-RU</dc:language>
</cp:coreProperties>
</file>