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FF9933"/>
    <a:srgbClr val="FF6600"/>
    <a:srgbClr val="FF9900"/>
    <a:srgbClr val="FFCC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3" d="100"/>
          <a:sy n="73" d="100"/>
        </p:scale>
        <p:origin x="132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1470025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>
              <a:defRPr b="1" cap="none" spc="0">
                <a:ln>
                  <a:solidFill>
                    <a:sysClr val="windowText" lastClr="000000"/>
                  </a:solidFill>
                </a:ln>
                <a:solidFill>
                  <a:srgbClr val="CCFF66"/>
                </a:solidFill>
                <a:effectLst/>
                <a:latin typeface="Arial Black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92FFF-0FF8-4193-A7C7-14DC3EA70252}" type="datetimeFigureOut">
              <a:rPr lang="es-ES" smtClean="0"/>
              <a:pPr/>
              <a:t>03/04/2019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699C-D708-471E-A6F9-A20AB3A5B3D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92FFF-0FF8-4193-A7C7-14DC3EA70252}" type="datetimeFigureOut">
              <a:rPr lang="es-ES" smtClean="0"/>
              <a:pPr/>
              <a:t>03/04/2019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699C-D708-471E-A6F9-A20AB3A5B3D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92FFF-0FF8-4193-A7C7-14DC3EA70252}" type="datetimeFigureOut">
              <a:rPr lang="es-ES" smtClean="0"/>
              <a:pPr/>
              <a:t>03/04/2019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699C-D708-471E-A6F9-A20AB3A5B3D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ffectLst>
                  <a:outerShdw blurRad="50800" dist="38100" dir="18900000" algn="bl" rotWithShape="0">
                    <a:prstClr val="black"/>
                  </a:outerShdw>
                </a:effectLst>
              </a:defRPr>
            </a:lvl1pPr>
            <a:lvl2pPr>
              <a:defRPr>
                <a:effectLst>
                  <a:outerShdw blurRad="50800" dist="38100" dir="18900000" algn="bl" rotWithShape="0">
                    <a:prstClr val="black"/>
                  </a:outerShdw>
                </a:effectLst>
              </a:defRPr>
            </a:lvl2pPr>
            <a:lvl3pPr>
              <a:defRPr>
                <a:effectLst>
                  <a:outerShdw blurRad="50800" dist="38100" dir="18900000" algn="bl" rotWithShape="0">
                    <a:prstClr val="black"/>
                  </a:outerShdw>
                </a:effectLst>
              </a:defRPr>
            </a:lvl3pPr>
            <a:lvl4pPr>
              <a:defRPr>
                <a:effectLst>
                  <a:outerShdw blurRad="50800" dist="38100" dir="18900000" algn="bl" rotWithShape="0">
                    <a:prstClr val="black"/>
                  </a:outerShdw>
                </a:effectLst>
              </a:defRPr>
            </a:lvl4pPr>
            <a:lvl5pPr>
              <a:defRPr>
                <a:effectLst>
                  <a:outerShdw blurRad="50800" dist="38100" dir="18900000" algn="bl" rotWithShape="0">
                    <a:prstClr val="black"/>
                  </a:outerShdw>
                </a:effectLst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92FFF-0FF8-4193-A7C7-14DC3EA70252}" type="datetimeFigureOut">
              <a:rPr lang="es-ES" smtClean="0"/>
              <a:pPr/>
              <a:t>03/04/2019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699C-D708-471E-A6F9-A20AB3A5B3D2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7" name="6 Imagen" descr="10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1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0034" y="0"/>
            <a:ext cx="8215370" cy="96918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s-ES" dirty="0"/>
          </a:p>
        </p:txBody>
      </p:sp>
      <p:pic>
        <p:nvPicPr>
          <p:cNvPr id="8" name="Picture 4" descr="barcode-tb"/>
          <p:cNvPicPr>
            <a:picLocks noChangeAspect="1" noChangeArrowheads="1"/>
          </p:cNvPicPr>
          <p:nvPr userDrawn="1"/>
        </p:nvPicPr>
        <p:blipFill>
          <a:blip r:embed="rId3" cstate="print"/>
          <a:srcRect t="38625"/>
          <a:stretch>
            <a:fillRect/>
          </a:stretch>
        </p:blipFill>
        <p:spPr bwMode="auto">
          <a:xfrm rot="-360000">
            <a:off x="-253337" y="-700254"/>
            <a:ext cx="9650674" cy="825850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92FFF-0FF8-4193-A7C7-14DC3EA70252}" type="datetimeFigureOut">
              <a:rPr lang="es-ES" smtClean="0"/>
              <a:pPr/>
              <a:t>03/04/2019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699C-D708-471E-A6F9-A20AB3A5B3D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92FFF-0FF8-4193-A7C7-14DC3EA70252}" type="datetimeFigureOut">
              <a:rPr lang="es-ES" smtClean="0"/>
              <a:pPr/>
              <a:t>03/04/2019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699C-D708-471E-A6F9-A20AB3A5B3D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92FFF-0FF8-4193-A7C7-14DC3EA70252}" type="datetimeFigureOut">
              <a:rPr lang="es-ES" smtClean="0"/>
              <a:pPr/>
              <a:t>03/04/2019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699C-D708-471E-A6F9-A20AB3A5B3D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92FFF-0FF8-4193-A7C7-14DC3EA70252}" type="datetimeFigureOut">
              <a:rPr lang="es-ES" smtClean="0"/>
              <a:pPr/>
              <a:t>03/04/2019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699C-D708-471E-A6F9-A20AB3A5B3D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92FFF-0FF8-4193-A7C7-14DC3EA70252}" type="datetimeFigureOut">
              <a:rPr lang="es-ES" smtClean="0"/>
              <a:pPr/>
              <a:t>03/04/2019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699C-D708-471E-A6F9-A20AB3A5B3D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92FFF-0FF8-4193-A7C7-14DC3EA70252}" type="datetimeFigureOut">
              <a:rPr lang="es-ES" smtClean="0"/>
              <a:pPr/>
              <a:t>03/04/2019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699C-D708-471E-A6F9-A20AB3A5B3D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92FFF-0FF8-4193-A7C7-14DC3EA70252}" type="datetimeFigureOut">
              <a:rPr lang="es-ES" smtClean="0"/>
              <a:pPr/>
              <a:t>03/04/2019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699C-D708-471E-A6F9-A20AB3A5B3D2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uario\Mis documentos\Mis imágenes\4044146687_31021c394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92FFF-0FF8-4193-A7C7-14DC3EA70252}" type="datetimeFigureOut">
              <a:rPr lang="es-ES" smtClean="0"/>
              <a:pPr/>
              <a:t>03/04/2019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4699C-D708-471E-A6F9-A20AB3A5B3D2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 cap="none" spc="0">
          <a:ln w="11430">
            <a:solidFill>
              <a:sysClr val="windowText" lastClr="000000"/>
            </a:solidFill>
          </a:ln>
          <a:gradFill>
            <a:gsLst>
              <a:gs pos="0">
                <a:schemeClr val="accent6">
                  <a:tint val="90000"/>
                  <a:satMod val="120000"/>
                </a:schemeClr>
              </a:gs>
              <a:gs pos="25000">
                <a:schemeClr val="accent6">
                  <a:tint val="93000"/>
                  <a:satMod val="120000"/>
                </a:schemeClr>
              </a:gs>
              <a:gs pos="50000">
                <a:schemeClr val="accent6">
                  <a:shade val="89000"/>
                  <a:satMod val="110000"/>
                </a:schemeClr>
              </a:gs>
              <a:gs pos="75000">
                <a:schemeClr val="accent6">
                  <a:tint val="93000"/>
                  <a:satMod val="120000"/>
                </a:schemeClr>
              </a:gs>
              <a:gs pos="100000">
                <a:schemeClr val="accent6">
                  <a:tint val="90000"/>
                  <a:satMod val="120000"/>
                </a:schemeClr>
              </a:gs>
            </a:gsLst>
            <a:lin ang="5400000"/>
          </a:gradFill>
          <a:effectLst>
            <a:outerShdw blurRad="80000" dist="40000" dir="5040000" algn="tl">
              <a:srgbClr val="000000">
                <a:alpha val="30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just" defTabSz="91440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ln>
            <a:solidFill>
              <a:sysClr val="windowText" lastClr="000000"/>
            </a:solidFill>
          </a:ln>
          <a:solidFill>
            <a:srgbClr val="CCFFCC"/>
          </a:solidFill>
          <a:effectLst>
            <a:innerShdw blurRad="63500" dist="50800" dir="18900000">
              <a:prstClr val="black"/>
            </a:innerShdw>
          </a:effectLst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ln>
            <a:solidFill>
              <a:sysClr val="windowText" lastClr="000000"/>
            </a:solidFill>
          </a:ln>
          <a:solidFill>
            <a:srgbClr val="CCFFCC"/>
          </a:solidFill>
          <a:effectLst>
            <a:innerShdw blurRad="63500" dist="50800" dir="18900000">
              <a:prstClr val="black"/>
            </a:innerShdw>
          </a:effectLst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ln>
            <a:solidFill>
              <a:sysClr val="windowText" lastClr="000000"/>
            </a:solidFill>
          </a:ln>
          <a:solidFill>
            <a:srgbClr val="CCFFCC"/>
          </a:solidFill>
          <a:effectLst>
            <a:innerShdw blurRad="63500" dist="50800" dir="18900000">
              <a:prstClr val="black"/>
            </a:innerShdw>
          </a:effectLst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ln>
            <a:solidFill>
              <a:sysClr val="windowText" lastClr="000000"/>
            </a:solidFill>
          </a:ln>
          <a:solidFill>
            <a:srgbClr val="CCFFCC"/>
          </a:solidFill>
          <a:effectLst>
            <a:innerShdw blurRad="63500" dist="50800" dir="18900000">
              <a:prstClr val="black"/>
            </a:innerShdw>
          </a:effectLst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ln>
            <a:solidFill>
              <a:sysClr val="windowText" lastClr="000000"/>
            </a:solidFill>
          </a:ln>
          <a:solidFill>
            <a:srgbClr val="CCFFCC"/>
          </a:solidFill>
          <a:effectLst>
            <a:innerShdw blurRad="63500" dist="50800" dir="18900000">
              <a:prstClr val="black"/>
            </a:innerShdw>
          </a:effectLst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2285992"/>
            <a:ext cx="7772400" cy="14700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s-ES" sz="6000" dirty="0">
                <a:solidFill>
                  <a:schemeClr val="tx1"/>
                </a:solidFill>
                <a:latin typeface="+mj-lt"/>
              </a:rPr>
              <a:t>Sights of </a:t>
            </a:r>
            <a:r>
              <a:rPr lang="es-ES" sz="6000" dirty="0" smtClean="0">
                <a:solidFill>
                  <a:schemeClr val="tx1"/>
                </a:solidFill>
                <a:latin typeface="+mj-lt"/>
              </a:rPr>
              <a:t>Krasnoyarsk</a:t>
            </a:r>
            <a:endParaRPr lang="es-ES" sz="6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6" y="4581128"/>
            <a:ext cx="2448272" cy="2016224"/>
          </a:xfrm>
        </p:spPr>
        <p:txBody>
          <a:bodyPr/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94955" cy="10081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solidFill>
                  <a:schemeClr val="tx1"/>
                </a:solidFill>
                <a:effectLst/>
              </a:rPr>
              <a:t>The Park flora and fauna </a:t>
            </a:r>
            <a:r>
              <a:rPr lang="ru-RU" dirty="0" smtClean="0">
                <a:solidFill>
                  <a:schemeClr val="tx1"/>
                </a:solidFill>
                <a:effectLst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</a:rPr>
            </a:br>
            <a:r>
              <a:rPr lang="ru-RU" dirty="0" smtClean="0">
                <a:solidFill>
                  <a:schemeClr val="tx1"/>
                </a:solidFill>
                <a:effectLst/>
              </a:rPr>
              <a:t>«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Roev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Ruchey</a:t>
            </a:r>
            <a:r>
              <a:rPr lang="ru-RU" dirty="0" smtClean="0">
                <a:solidFill>
                  <a:schemeClr val="tx1"/>
                </a:solidFill>
                <a:effectLst/>
              </a:rPr>
              <a:t>»</a:t>
            </a:r>
            <a:r>
              <a:rPr lang="es-VE" dirty="0" smtClean="0">
                <a:solidFill>
                  <a:schemeClr val="tx1"/>
                </a:solidFill>
                <a:effectLst/>
              </a:rPr>
              <a:t> </a:t>
            </a:r>
            <a:endParaRPr lang="es-ES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60622" y="1600200"/>
            <a:ext cx="2831858" cy="298092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1800" dirty="0">
                <a:effectLst/>
              </a:rPr>
              <a:t>Area: 54 hectares</a:t>
            </a:r>
            <a:r>
              <a:rPr lang="es-ES" sz="1800" dirty="0" smtClean="0">
                <a:effectLst/>
              </a:rPr>
              <a:t>.</a:t>
            </a:r>
            <a:endParaRPr lang="ru-RU" sz="1800" dirty="0" smtClean="0">
              <a:effectLst/>
            </a:endParaRPr>
          </a:p>
          <a:p>
            <a:r>
              <a:rPr lang="en-US" sz="1800" dirty="0">
                <a:effectLst/>
              </a:rPr>
              <a:t>The zoo is home to 6764 species of fauna of 720 species</a:t>
            </a:r>
            <a:r>
              <a:rPr lang="en-US" sz="1800" dirty="0" smtClean="0">
                <a:effectLst/>
              </a:rPr>
              <a:t>.</a:t>
            </a:r>
            <a:endParaRPr lang="ru-RU" sz="1800" dirty="0" smtClean="0">
              <a:effectLst/>
            </a:endParaRPr>
          </a:p>
          <a:p>
            <a:r>
              <a:rPr lang="en-US" sz="1800" dirty="0">
                <a:effectLst/>
              </a:rPr>
              <a:t>In the Park there are more than 946 species, 400 varieties and 140 thousand specimens of plants.</a:t>
            </a:r>
            <a:endParaRPr lang="ru-RU" sz="1800" dirty="0" smtClean="0">
              <a:effectLst/>
            </a:endParaRPr>
          </a:p>
        </p:txBody>
      </p:sp>
      <p:pic>
        <p:nvPicPr>
          <p:cNvPr id="1026" name="Picture 2" descr="http://900igr.net/up/datai/232758/0002-00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00200"/>
            <a:ext cx="5953118" cy="38569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2590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solidFill>
                  <a:schemeClr val="tx1"/>
                </a:solidFill>
                <a:effectLst/>
              </a:rPr>
              <a:t>The Park flora and fauna </a:t>
            </a:r>
            <a:r>
              <a:rPr lang="ru-RU" dirty="0">
                <a:solidFill>
                  <a:schemeClr val="tx1"/>
                </a:solidFill>
                <a:effectLst/>
              </a:rPr>
              <a:t/>
            </a:r>
            <a:br>
              <a:rPr lang="ru-RU" dirty="0">
                <a:solidFill>
                  <a:schemeClr val="tx1"/>
                </a:solidFill>
                <a:effectLst/>
              </a:rPr>
            </a:br>
            <a:r>
              <a:rPr lang="ru-RU" dirty="0">
                <a:solidFill>
                  <a:schemeClr val="tx1"/>
                </a:solidFill>
                <a:effectLst/>
              </a:rPr>
              <a:t>«</a:t>
            </a:r>
            <a:r>
              <a:rPr lang="en-US" dirty="0" err="1">
                <a:solidFill>
                  <a:schemeClr val="tx1"/>
                </a:solidFill>
                <a:effectLst/>
              </a:rPr>
              <a:t>Roev</a:t>
            </a:r>
            <a:r>
              <a:rPr lang="en-US" dirty="0">
                <a:solidFill>
                  <a:schemeClr val="tx1"/>
                </a:solidFill>
                <a:effectLst/>
              </a:rPr>
              <a:t> </a:t>
            </a:r>
            <a:r>
              <a:rPr lang="en-US" dirty="0" err="1">
                <a:solidFill>
                  <a:schemeClr val="tx1"/>
                </a:solidFill>
                <a:effectLst/>
              </a:rPr>
              <a:t>Ruchey</a:t>
            </a:r>
            <a:r>
              <a:rPr lang="ru-RU" dirty="0">
                <a:solidFill>
                  <a:schemeClr val="tx1"/>
                </a:solidFill>
                <a:effectLst/>
              </a:rPr>
              <a:t>»</a:t>
            </a:r>
            <a:r>
              <a:rPr lang="es-VE" dirty="0">
                <a:solidFill>
                  <a:schemeClr val="tx1"/>
                </a:solidFill>
                <a:effectLst/>
              </a:rPr>
              <a:t> </a:t>
            </a:r>
            <a:endParaRPr lang="ru-RU" dirty="0"/>
          </a:p>
        </p:txBody>
      </p:sp>
      <p:pic>
        <p:nvPicPr>
          <p:cNvPr id="2050" name="Picture 2" descr="https://krasnews.com/files/flib/1409850000/19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7"/>
            <a:ext cx="3960440" cy="26851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aqualogo-engineering.ru/upload/medialibrary/ee5/DSC_31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571" y="1393141"/>
            <a:ext cx="3935100" cy="26119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a.d-cd.net/855d99u-9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149081"/>
            <a:ext cx="3624337" cy="24917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843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2590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effectLst/>
              </a:rPr>
              <a:t>E</a:t>
            </a:r>
            <a:r>
              <a:rPr lang="en-US" dirty="0" smtClean="0">
                <a:effectLst/>
              </a:rPr>
              <a:t>mbankment </a:t>
            </a:r>
            <a:r>
              <a:rPr lang="en-US" dirty="0">
                <a:effectLst/>
              </a:rPr>
              <a:t>of the Yenisei </a:t>
            </a:r>
            <a:r>
              <a:rPr lang="en-US" dirty="0" smtClean="0">
                <a:effectLst/>
              </a:rPr>
              <a:t>River</a:t>
            </a:r>
            <a:endParaRPr lang="ru-RU" dirty="0"/>
          </a:p>
        </p:txBody>
      </p:sp>
      <p:pic>
        <p:nvPicPr>
          <p:cNvPr id="3074" name="Picture 2" descr="https://avatars.mds.yandex.net/get-pdb/1004345/0fcbbea2-de33-499c-98e0-16866108b153/s1200?webp=fals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4638717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tatic.ngs.ru/news/24/preview/6e9b634e301da2e8e3dc93c883474327003ff8f1_1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17032"/>
            <a:ext cx="4544144" cy="30309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606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9791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Organ hall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s://avatars.mds.yandex.net/get-pdb/877347/f0df65d3-911f-4679-bdcc-f929ad0750a3/s120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3122793" cy="5157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4048" y="1916832"/>
            <a:ext cx="3528392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Built in 1911</a:t>
            </a:r>
            <a:r>
              <a:rPr lang="en-US" sz="2400" dirty="0" smtClean="0"/>
              <a:t>.</a:t>
            </a: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length of the largest pipe is almost 5 meters</a:t>
            </a:r>
            <a:r>
              <a:rPr lang="en-US" sz="2400" dirty="0" smtClean="0"/>
              <a:t>.</a:t>
            </a: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At the same time serves as an active Catholic Church of the </a:t>
            </a:r>
            <a:r>
              <a:rPr lang="en-US" sz="2400" dirty="0" smtClean="0"/>
              <a:t>Transfiguration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29600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539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Organ hall</a:t>
            </a:r>
            <a:endParaRPr lang="ru-RU" dirty="0"/>
          </a:p>
        </p:txBody>
      </p:sp>
      <p:pic>
        <p:nvPicPr>
          <p:cNvPr id="5124" name="Picture 4" descr="Ð¤Ð°ÑÐ°Ð´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5035291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ÐºÐ¾Ð½ÑÐµÑÑ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060" y="3861048"/>
            <a:ext cx="4464427" cy="2996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028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996952"/>
            <a:ext cx="8229600" cy="785818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800" dirty="0">
                <a:solidFill>
                  <a:schemeClr val="tx1"/>
                </a:solidFill>
              </a:rPr>
              <a:t>Thank you for your attention!</a:t>
            </a:r>
            <a:endParaRPr lang="ru-RU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935671"/>
      </p:ext>
    </p:extLst>
  </p:cSld>
  <p:clrMapOvr>
    <a:masterClrMapping/>
  </p:clrMapOvr>
</p:sld>
</file>

<file path=ppt/theme/theme1.xml><?xml version="1.0" encoding="utf-8"?>
<a:theme xmlns:a="http://schemas.openxmlformats.org/drawingml/2006/main" name="TP101981387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F2DD47C-C3FA-4144-B03F-C325CE0CB7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Ночное шоссе</Template>
  <TotalTime>32</TotalTime>
  <Words>94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Calibri</vt:lpstr>
      <vt:lpstr>TP101981387_template</vt:lpstr>
      <vt:lpstr>Sights of Krasnoyarsk</vt:lpstr>
      <vt:lpstr>The Park flora and fauna  «Roev Ruchey» </vt:lpstr>
      <vt:lpstr>The Park flora and fauna  «Roev Ruchey» </vt:lpstr>
      <vt:lpstr>Embankment of the Yenisei River</vt:lpstr>
      <vt:lpstr>Organ hall</vt:lpstr>
      <vt:lpstr>Organ hall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Sights of Krasnoyarsk</dc:title>
  <dc:subject/>
  <dc:creator>Пользователь</dc:creator>
  <cp:keywords/>
  <dc:description/>
  <cp:lastModifiedBy>Пользователь</cp:lastModifiedBy>
  <cp:revision>5</cp:revision>
  <dcterms:created xsi:type="dcterms:W3CDTF">2019-04-03T13:43:20Z</dcterms:created>
  <dcterms:modified xsi:type="dcterms:W3CDTF">2019-04-03T14:16:08Z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TC023968169991</vt:lpwstr>
  </property>
</Properties>
</file>