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56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34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36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319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31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7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8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5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9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7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5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7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8E88-75CF-488E-A2AE-A81189CF05B1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415D7D-9648-40D8-BA36-2E945836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0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51913-779E-4E8B-960D-32EF0A658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4900" dirty="0">
                <a:solidFill>
                  <a:schemeClr val="accent2">
                    <a:lumMod val="75000"/>
                  </a:schemeClr>
                </a:solidFill>
              </a:rPr>
              <a:t>Современные изменения в практике письменного делового общения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893914-3FA6-40FF-828C-F8E6E7302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i="1" dirty="0"/>
              <a:t>«В странах, куда придешь, поступай по обычаям, которые найдешь» </a:t>
            </a:r>
          </a:p>
        </p:txBody>
      </p:sp>
    </p:spTree>
    <p:extLst>
      <p:ext uri="{BB962C8B-B14F-4D97-AF65-F5344CB8AC3E}">
        <p14:creationId xmlns:p14="http://schemas.microsoft.com/office/powerpoint/2010/main" val="32261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0E238-C22E-4D05-BEE7-18BBFB06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6418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Письма при устройстве на работу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D4AE5-A4C7-4546-B40E-837EA1C58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928" y="1340528"/>
            <a:ext cx="9249684" cy="543313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200" b="1" u="sng" dirty="0"/>
              <a:t>Тенденция</a:t>
            </a:r>
            <a:r>
              <a:rPr lang="ru-RU" sz="3200" dirty="0"/>
              <a:t>:</a:t>
            </a:r>
            <a:r>
              <a:rPr lang="ru-RU" sz="3200" i="1" dirty="0">
                <a:solidFill>
                  <a:schemeClr val="tx1"/>
                </a:solidFill>
              </a:rPr>
              <a:t> </a:t>
            </a:r>
            <a:r>
              <a:rPr lang="ru-RU" sz="3200" dirty="0"/>
              <a:t>каждый, кто сегодня ищет работу, должен осваивать приемы саморекламы, запасаться письмами-рекомендациями, составлять резюме.</a:t>
            </a:r>
          </a:p>
          <a:p>
            <a:pPr algn="just"/>
            <a:r>
              <a:rPr lang="ru-RU" sz="3200" dirty="0"/>
              <a:t>В последнее время восстанавливается традиция написания рекомендательных писем. </a:t>
            </a:r>
          </a:p>
          <a:p>
            <a:pPr algn="just"/>
            <a:r>
              <a:rPr lang="ru-RU" sz="3200" b="1" dirty="0"/>
              <a:t>Рекомендательное письмо </a:t>
            </a:r>
            <a:r>
              <a:rPr lang="ru-RU" sz="3200" dirty="0"/>
              <a:t>составляется должностным лицом или человеком, авторитетным в какой-либо области знания, деятельности, и дает краткую характеристику работника с точки зрения его профессиональной компетентности, творческих и организаторских способностей, трудовой дисциплины, личных качеств, имеющих наибольшее значение для будущей деятельности представляемого. </a:t>
            </a:r>
          </a:p>
          <a:p>
            <a:pPr algn="just"/>
            <a:r>
              <a:rPr lang="ru-RU" sz="3200" dirty="0"/>
              <a:t>Вывод подтверждает пригодность представляемого к тому или иному виду деятельности.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B6A81C-58B3-4817-A170-266062F4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785" y="541537"/>
            <a:ext cx="9797143" cy="595723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Пример рекомендательного письма:</a:t>
            </a:r>
          </a:p>
          <a:p>
            <a:pPr algn="just"/>
            <a:r>
              <a:rPr lang="ru-RU" sz="2800" i="1" dirty="0"/>
              <a:t>Уважаемый ...! </a:t>
            </a:r>
          </a:p>
          <a:p>
            <a:pPr algn="just"/>
            <a:r>
              <a:rPr lang="ru-RU" sz="2800" i="1" dirty="0"/>
              <a:t>Предъявитель данного рекомендательного письма — (имя). Он работал в (название организации) в течение последних (количество) лет в качестве (должность) и проявил себя как знающий и надежный работник. Его энтузиазм и преданность (название сферы деятельности) всегда высоко ценились как нашими клиентами, так и его сослуживцами. Я могу без колебаний рекомендовать (имя) для работы в Вашей компании. Он будет ценным приобретением для любой фирмы, которой посчастливится иметь его среди своих сотрудников.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3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F9427-5B74-46E2-9DF0-DF76B988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754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Резюме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70A4E1-EC1B-4E57-8820-DC895167D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1649"/>
            <a:ext cx="8915400" cy="52111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/>
              <a:t>Слово «</a:t>
            </a:r>
            <a:r>
              <a:rPr lang="ru-RU" sz="2800" b="1" i="1" dirty="0"/>
              <a:t>резюме</a:t>
            </a:r>
            <a:r>
              <a:rPr lang="ru-RU" sz="2800" dirty="0"/>
              <a:t>» пришло в нашу речь из французского языка и употребляется в значении «краткое изложение сути написанного, сказанного или прочитанного; краткий вывод, заключительный итог чего-либо». </a:t>
            </a:r>
          </a:p>
          <a:p>
            <a:pPr algn="just"/>
            <a:r>
              <a:rPr lang="ru-RU" sz="2800" dirty="0"/>
              <a:t>Такого рода заключение представляет собой разновидность письменного указания. </a:t>
            </a:r>
          </a:p>
          <a:p>
            <a:pPr algn="just"/>
            <a:r>
              <a:rPr lang="ru-RU" sz="2800" dirty="0"/>
              <a:t>В последнее время термин «резюме» стал употребляться в значении «краткое письменное изложение биографических данных, характеризующих образовательную подготовку, профессиональную деятельность и личные качества человека, претендующего на ту или иную работу, должность». </a:t>
            </a:r>
          </a:p>
        </p:txBody>
      </p:sp>
    </p:spTree>
    <p:extLst>
      <p:ext uri="{BB962C8B-B14F-4D97-AF65-F5344CB8AC3E}">
        <p14:creationId xmlns:p14="http://schemas.microsoft.com/office/powerpoint/2010/main" val="28000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AD7A64-3179-42E3-B2A3-731BCBCB5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43" y="914400"/>
            <a:ext cx="9699171" cy="5649686"/>
          </a:xfrm>
        </p:spPr>
        <p:txBody>
          <a:bodyPr/>
          <a:lstStyle/>
          <a:p>
            <a:pPr algn="just"/>
            <a:r>
              <a:rPr lang="ru-RU" sz="2800" dirty="0"/>
              <a:t>Главная задача при составлении резюме — как можно более выигрышно (и в то же время предельно объективно) представить себя и свою рабочую биографию. </a:t>
            </a:r>
          </a:p>
          <a:p>
            <a:pPr algn="just"/>
            <a:r>
              <a:rPr lang="ru-RU" sz="2800" dirty="0"/>
              <a:t>Очень важно уметь выделить из собранной персональной информации ту, которая непосредственно относится к выбранной работе. </a:t>
            </a:r>
          </a:p>
          <a:p>
            <a:pPr algn="just"/>
            <a:r>
              <a:rPr lang="ru-RU" sz="2800" dirty="0"/>
              <a:t>Это касается и образования, и опыта работы, и личных качеств, и характеристики дополнительных навыков.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5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50E0D-C570-42C0-959D-6317FB33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4274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Форматы</a:t>
            </a:r>
            <a:r>
              <a:rPr lang="ru-RU" dirty="0"/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резюме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060F77-D93E-405B-9466-D9A240040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821" y="1278384"/>
            <a:ext cx="9604791" cy="5450890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Резюме имеет несколько стандартных форматов (хронологическое, функциональное и смешанное (</a:t>
            </a:r>
            <a:r>
              <a:rPr lang="ru-RU" sz="2800" dirty="0" err="1"/>
              <a:t>хроно</a:t>
            </a:r>
            <a:r>
              <a:rPr lang="ru-RU" sz="2800" dirty="0"/>
              <a:t>-функциональное).</a:t>
            </a:r>
          </a:p>
          <a:p>
            <a:pPr algn="just"/>
            <a:r>
              <a:rPr lang="ru-RU" sz="2800" b="1" dirty="0"/>
              <a:t>Хронологическое резюме </a:t>
            </a:r>
            <a:r>
              <a:rPr lang="ru-RU" sz="2800" dirty="0"/>
              <a:t>представляет собой список мест работы и перечень профессиональных обязанностей в обратном хронологическом порядке – от настоящего к прошлому. Такой тип резюме больше всего подходит для демонстрации профессионального продвижения в определённой области карьерного роста на одном месте работы.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37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7D6764-6DA6-4BE7-8EB3-6BA320FE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843" y="1100831"/>
            <a:ext cx="9822769" cy="551224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Функциональное резюме </a:t>
            </a:r>
            <a:r>
              <a:rPr lang="ru-RU" sz="2800" dirty="0"/>
              <a:t>подходит для претендента на вакантную должность, имеющего большие перерывы в работе, небольшой опыт работы или планирующего изменить направление деятельности. В этом формате резюме основное внимание уделяется профессиональным навыкам и достижениям. Здесь главное не прежнее место работы и позиция, а именно функции и круг обязанностей претендента. Информация о компаниях и занимаемых должностях предоставляется довольно кратко.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6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00E5CF-24EC-4D18-AD85-BA8588138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424542"/>
            <a:ext cx="10107386" cy="60415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err="1"/>
              <a:t>Хроно</a:t>
            </a:r>
            <a:r>
              <a:rPr lang="ru-RU" sz="2800" b="1" dirty="0"/>
              <a:t>-функциональное резюме </a:t>
            </a:r>
            <a:r>
              <a:rPr lang="ru-RU" sz="2800" dirty="0"/>
              <a:t>более всего подходит для быстро продвигающегося специалиста с хорошим опытом работы. Этот тип резюме отличают следующие факторы:</a:t>
            </a:r>
          </a:p>
          <a:p>
            <a:pPr algn="just"/>
            <a:r>
              <a:rPr lang="ru-RU" sz="2800" dirty="0"/>
              <a:t>Из описания достижений должен получиться портрет профессионала, имеющего опыт работы и знающего, чего он хочет добиться. После описания достижений это резюме становится похожим на функциональное, и далее следует сделать акцент на ваших навыках в разных областях. В обратном хронологическом порядке указывается время, места работы, обязанности. Информация об образовании включается по усмотрению претендента.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86AC7-87A5-4D06-9C7C-6F418AD3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213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Структура</a:t>
            </a:r>
            <a:r>
              <a:rPr lang="ru-RU" dirty="0"/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резюме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EF7-847E-4E47-A9D0-5BA5AB748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4" y="1216241"/>
            <a:ext cx="9641150" cy="5433134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наименование документа; </a:t>
            </a:r>
          </a:p>
          <a:p>
            <a:pPr algn="just"/>
            <a:r>
              <a:rPr lang="ru-RU" sz="2000" dirty="0"/>
              <a:t>персональные данные соискателя (фамилия, имя, отчество, дата и место рождения, семейное положение); </a:t>
            </a:r>
          </a:p>
          <a:p>
            <a:pPr algn="just"/>
            <a:r>
              <a:rPr lang="ru-RU" sz="2000" dirty="0"/>
              <a:t>адреса и телефоны соискателя с указанием времени для контактов;</a:t>
            </a:r>
          </a:p>
          <a:p>
            <a:pPr algn="just"/>
            <a:r>
              <a:rPr lang="ru-RU" sz="2000" dirty="0"/>
              <a:t>наименование вакансии, на которую претендует автор резюме;</a:t>
            </a:r>
          </a:p>
          <a:p>
            <a:pPr algn="just"/>
            <a:r>
              <a:rPr lang="ru-RU" sz="2000" dirty="0"/>
              <a:t>основной текст, включающий в себя перечень мест работы и (или) учебы в хронологическом порядке, с указанием полного официального наименования организаций, периода пребывания в них, наименования занимаемой должности (учебной специальности); </a:t>
            </a:r>
          </a:p>
          <a:p>
            <a:pPr algn="just"/>
            <a:r>
              <a:rPr lang="ru-RU" sz="2000" dirty="0"/>
              <a:t>дополнительные сведения (опыт внештатной работы, общественная деятельность, профессиональная переподготовка); </a:t>
            </a:r>
          </a:p>
          <a:p>
            <a:pPr algn="just"/>
            <a:r>
              <a:rPr lang="ru-RU" sz="2000" dirty="0"/>
              <a:t>прочие сведения (сопутствующие знания и навыки: иностранные языки, заграничные поездки, владение компьютером, вождение автомобиля); </a:t>
            </a:r>
          </a:p>
        </p:txBody>
      </p:sp>
    </p:spTree>
    <p:extLst>
      <p:ext uri="{BB962C8B-B14F-4D97-AF65-F5344CB8AC3E}">
        <p14:creationId xmlns:p14="http://schemas.microsoft.com/office/powerpoint/2010/main" val="6729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FB8CF2-FFBE-44CC-8807-798385605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39192"/>
            <a:ext cx="8915400" cy="527203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отличия и награды, ученые степени (раздел не является обязательным); </a:t>
            </a:r>
          </a:p>
          <a:p>
            <a:pPr algn="just"/>
            <a:r>
              <a:rPr lang="ru-RU" sz="2400" dirty="0"/>
              <a:t>интересы, склонности, имеющие отношение к предполагаемой профессиональной деятельности соискателя (содержание — на усмотрение соискателя, раздел не является обязательным); </a:t>
            </a:r>
          </a:p>
          <a:p>
            <a:pPr algn="just"/>
            <a:r>
              <a:rPr lang="ru-RU" sz="2400" dirty="0"/>
              <a:t>иную вспомогательную информацию (на усмотрение соискателя); </a:t>
            </a:r>
          </a:p>
          <a:p>
            <a:pPr algn="just"/>
            <a:r>
              <a:rPr lang="ru-RU" sz="2400" dirty="0"/>
              <a:t>рекомендации (сведения о рекомендациях); </a:t>
            </a:r>
          </a:p>
          <a:p>
            <a:pPr algn="just"/>
            <a:r>
              <a:rPr lang="ru-RU" sz="2400" dirty="0"/>
              <a:t>дату написания резюме; </a:t>
            </a:r>
          </a:p>
          <a:p>
            <a:pPr algn="just"/>
            <a:r>
              <a:rPr lang="ru-RU" sz="2400" dirty="0"/>
              <a:t>подпись соискателя.</a:t>
            </a:r>
          </a:p>
        </p:txBody>
      </p:sp>
    </p:spTree>
    <p:extLst>
      <p:ext uri="{BB962C8B-B14F-4D97-AF65-F5344CB8AC3E}">
        <p14:creationId xmlns:p14="http://schemas.microsoft.com/office/powerpoint/2010/main" val="16610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35344-EEDC-4072-8B65-ACB7AA12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Электронная</a:t>
            </a:r>
            <a:r>
              <a:rPr lang="ru-RU" dirty="0"/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почта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1B7528-6EF9-45AA-B0DC-0BCBA63F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043" y="1358283"/>
            <a:ext cx="9780814" cy="52384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/>
              <a:t>Электронная почта — особый вид коммуникации, позволяющий осуществлять диалоговое общение в режиме реального времени, что, безусловно, способствует повышению оперативности решения вопросов. </a:t>
            </a:r>
          </a:p>
          <a:p>
            <a:pPr algn="just"/>
            <a:r>
              <a:rPr lang="ru-RU" sz="2600" dirty="0"/>
              <a:t>Включение в тексты электронных писем разговорных и просторечных элементов (</a:t>
            </a:r>
            <a:r>
              <a:rPr lang="ru-RU" sz="2600" i="1" dirty="0"/>
              <a:t>загрузка, пришлите </a:t>
            </a:r>
            <a:r>
              <a:rPr lang="ru-RU" sz="2600" i="1" dirty="0" err="1"/>
              <a:t>вордовский</a:t>
            </a:r>
            <a:r>
              <a:rPr lang="ru-RU" sz="2600" i="1" dirty="0"/>
              <a:t> файл договора; Ну тогда ждем; а че их по сто раз согласовывать?</a:t>
            </a:r>
            <a:r>
              <a:rPr lang="ru-RU" sz="2600" dirty="0"/>
              <a:t>); профессионализмов и жаргонизмов (</a:t>
            </a:r>
            <a:r>
              <a:rPr lang="ru-RU" sz="2600" i="1" dirty="0"/>
              <a:t>тренинг по </a:t>
            </a:r>
            <a:r>
              <a:rPr lang="ru-RU" sz="2600" i="1" dirty="0" err="1"/>
              <a:t>инвенту</a:t>
            </a:r>
            <a:r>
              <a:rPr lang="ru-RU" sz="2600" i="1" dirty="0"/>
              <a:t>, прилагаю инфо для консультантов, десктоп</a:t>
            </a:r>
            <a:r>
              <a:rPr lang="ru-RU" sz="2600" dirty="0"/>
              <a:t>), слов и выражений из английского языка, различных по сложности аббревиатур, заимствованных в первую очередь из английского языка: ID, CD-RV; использование транслитерации (запись русскоязычных слов латинскими буквами) становится стилистической тенденцией электронного делового общения.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5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53B1C-46D1-44EB-86D6-1CB013AB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Изменения последнего времени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4FE0F-82D2-4A65-96B0-504578CA9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сближение с мировой практикой письменного делового общения; </a:t>
            </a:r>
          </a:p>
          <a:p>
            <a:pPr algn="just"/>
            <a:r>
              <a:rPr lang="ru-RU" sz="2800" dirty="0"/>
              <a:t>либерализация языка и стиля деловых писем (в первую очередь нерегламентированных); </a:t>
            </a:r>
          </a:p>
          <a:p>
            <a:pPr algn="just"/>
            <a:r>
              <a:rPr lang="ru-RU" sz="2800" dirty="0"/>
              <a:t>усиление личностного начала в официальном письменном общении; </a:t>
            </a:r>
          </a:p>
          <a:p>
            <a:pPr algn="just"/>
            <a:r>
              <a:rPr lang="ru-RU" sz="2800" dirty="0"/>
              <a:t>развитие новых направлений делового общения (реклама в деловой речи), появление новых документов.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4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16945-9839-4213-9161-EE3D872A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4274"/>
          </a:xfrm>
        </p:spPr>
        <p:txBody>
          <a:bodyPr/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Структура</a:t>
            </a:r>
            <a:r>
              <a:rPr lang="ru-RU" dirty="0"/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электронного письма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19DD70-B58E-4D29-9DFD-00E473E18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885" y="1278385"/>
            <a:ext cx="9391727" cy="5459766"/>
          </a:xfrm>
        </p:spPr>
        <p:txBody>
          <a:bodyPr>
            <a:normAutofit/>
          </a:bodyPr>
          <a:lstStyle/>
          <a:p>
            <a:r>
              <a:rPr lang="ru-RU" dirty="0"/>
              <a:t>Типовая структура делового электронного письма имеет следующий вид: </a:t>
            </a:r>
          </a:p>
          <a:p>
            <a:r>
              <a:rPr lang="ru-RU" dirty="0"/>
              <a:t>1. «Шапка», выполненная в соответствии с корпоративным стилем. </a:t>
            </a:r>
          </a:p>
          <a:p>
            <a:r>
              <a:rPr lang="ru-RU" dirty="0"/>
              <a:t>2. Приветствие. </a:t>
            </a:r>
          </a:p>
          <a:p>
            <a:r>
              <a:rPr lang="ru-RU" dirty="0"/>
              <a:t>3. Содержание, цель обращения. </a:t>
            </a:r>
          </a:p>
          <a:p>
            <a:r>
              <a:rPr lang="ru-RU" dirty="0"/>
              <a:t>4. Прощание. </a:t>
            </a:r>
          </a:p>
          <a:p>
            <a:r>
              <a:rPr lang="ru-RU" dirty="0"/>
              <a:t>5. Личная подпись с указанием контактов. </a:t>
            </a:r>
          </a:p>
          <a:p>
            <a:r>
              <a:rPr lang="ru-RU" dirty="0"/>
              <a:t>6. Ссылка на сайт компании. </a:t>
            </a:r>
          </a:p>
          <a:p>
            <a:r>
              <a:rPr lang="ru-RU" dirty="0"/>
              <a:t>7. Логотип, если это необходимо. </a:t>
            </a:r>
          </a:p>
          <a:p>
            <a:pPr marL="0" indent="0">
              <a:buNone/>
            </a:pPr>
            <a:r>
              <a:rPr lang="ru-RU" dirty="0"/>
              <a:t>При оформления электронного письма обязательно заполняются поля: </a:t>
            </a:r>
          </a:p>
          <a:p>
            <a:r>
              <a:rPr lang="ru-RU" dirty="0"/>
              <a:t>— «Тема»; </a:t>
            </a:r>
          </a:p>
          <a:p>
            <a:r>
              <a:rPr lang="ru-RU" dirty="0"/>
              <a:t>— «Кому»; </a:t>
            </a:r>
          </a:p>
          <a:p>
            <a:r>
              <a:rPr lang="ru-RU" dirty="0"/>
              <a:t>— «Важность письма», при необходимости. </a:t>
            </a:r>
          </a:p>
        </p:txBody>
      </p:sp>
    </p:spTree>
    <p:extLst>
      <p:ext uri="{BB962C8B-B14F-4D97-AF65-F5344CB8AC3E}">
        <p14:creationId xmlns:p14="http://schemas.microsoft.com/office/powerpoint/2010/main" val="20544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24BF7-2683-4A5D-BE9F-37F516EF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651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Термины: родное значение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0DAFD-3052-4FAF-BDC0-AB8D5CCF5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0629"/>
            <a:ext cx="8915400" cy="4650593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/>
              <a:t>оферта</a:t>
            </a:r>
            <a:r>
              <a:rPr lang="ru-RU" sz="2800" dirty="0"/>
              <a:t> (предложение), </a:t>
            </a:r>
          </a:p>
          <a:p>
            <a:pPr algn="just"/>
            <a:r>
              <a:rPr lang="ru-RU" sz="2800" b="1" i="1" dirty="0"/>
              <a:t>прайс-лист</a:t>
            </a:r>
            <a:r>
              <a:rPr lang="ru-RU" sz="2800" dirty="0"/>
              <a:t> (перечень видов товаров, услуг и т. д. с указанием их цены или расценок на них),</a:t>
            </a:r>
          </a:p>
          <a:p>
            <a:pPr algn="just"/>
            <a:r>
              <a:rPr lang="ru-RU" sz="2800" b="1" i="1" dirty="0"/>
              <a:t>презентация</a:t>
            </a:r>
            <a:r>
              <a:rPr lang="ru-RU" sz="2800" dirty="0"/>
              <a:t> (в деловом письме жанр рекламного текста — письма-презентации),</a:t>
            </a:r>
          </a:p>
          <a:p>
            <a:pPr algn="just"/>
            <a:r>
              <a:rPr lang="ru-RU" sz="2800" b="1" i="1" dirty="0"/>
              <a:t>чартер</a:t>
            </a:r>
            <a:r>
              <a:rPr lang="ru-RU" sz="2800" dirty="0"/>
              <a:t> (договор об аренде судна (самолета) в рамках конкретного срока).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85277-87DA-4022-83F8-4C641FCB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Термины: дубли русских значений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FE0D42-1354-4B88-895C-EFFA70CBB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885" y="2133600"/>
            <a:ext cx="9725329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/>
              <a:t>контракт</a:t>
            </a:r>
            <a:r>
              <a:rPr lang="ru-RU" sz="2800" dirty="0"/>
              <a:t> — договор, соглашение; </a:t>
            </a:r>
          </a:p>
          <a:p>
            <a:pPr algn="just"/>
            <a:r>
              <a:rPr lang="ru-RU" sz="2800" b="1" i="1" dirty="0"/>
              <a:t>оферта</a:t>
            </a:r>
            <a:r>
              <a:rPr lang="ru-RU" sz="2800" dirty="0"/>
              <a:t> — коммерческое предложение; </a:t>
            </a:r>
          </a:p>
          <a:p>
            <a:pPr algn="just"/>
            <a:r>
              <a:rPr lang="ru-RU" sz="2800" b="1" i="1" dirty="0"/>
              <a:t>прайс-лист</a:t>
            </a:r>
            <a:r>
              <a:rPr lang="ru-RU" sz="2800" dirty="0"/>
              <a:t> — прейскурант.</a:t>
            </a:r>
          </a:p>
          <a:p>
            <a:pPr algn="just"/>
            <a:r>
              <a:rPr lang="ru-RU" sz="2800" b="1" u="sng" dirty="0"/>
              <a:t>Тенденция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dirty="0"/>
              <a:t>вытеснение русскоязычных терминов и терминологических словосочетаний иноязычными синонимами, что может привести к чрезмерному насыщению письменной деловой речи заимствованиями.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B2869-3205-4469-9040-798F49B8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Именование лиц в документах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F6577-CD24-410E-AFBC-AA7C43EE8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800" b="1" u="sng" dirty="0"/>
              <a:t>Тенденция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r>
              <a:rPr lang="ru-RU" sz="2800" dirty="0"/>
              <a:t>в отечественном деловом этикете отмечается тенденция </a:t>
            </a:r>
            <a:r>
              <a:rPr lang="ru-RU" sz="2800" dirty="0" err="1"/>
              <a:t>двухимённого</a:t>
            </a:r>
            <a:r>
              <a:rPr lang="ru-RU" sz="2800" dirty="0"/>
              <a:t> официального обозначения (имя и фамилия) официальных лиц, деловых партнеров и даже первых лиц государства: </a:t>
            </a:r>
            <a:r>
              <a:rPr lang="ru-RU" sz="2800" i="1" dirty="0"/>
              <a:t>Владимир Путин, Михаил Фрадков.</a:t>
            </a:r>
            <a:r>
              <a:rPr lang="ru-RU" sz="2800" dirty="0"/>
              <a:t> </a:t>
            </a:r>
          </a:p>
          <a:p>
            <a:pPr algn="just"/>
            <a:r>
              <a:rPr lang="ru-RU" sz="2800" dirty="0"/>
              <a:t>Эта тенденция </a:t>
            </a:r>
            <a:r>
              <a:rPr lang="ru-RU" sz="2800" b="1" dirty="0"/>
              <a:t>нарушает</a:t>
            </a:r>
            <a:r>
              <a:rPr lang="ru-RU" sz="2800" dirty="0"/>
              <a:t> исконно русскую традицию </a:t>
            </a:r>
            <a:r>
              <a:rPr lang="ru-RU" sz="2800" dirty="0" err="1"/>
              <a:t>трехимённого</a:t>
            </a:r>
            <a:r>
              <a:rPr lang="ru-RU" sz="2800" dirty="0"/>
              <a:t> обозначения лица и представляет собой жест неуважительного отношения, так как именование является индексацией статуса человека.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87A45-E633-4B98-A903-D60CB62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Либерализация языка и стиля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8DA1DC-2F4E-401F-9F48-F862047BD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559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b="1" u="sng" dirty="0"/>
              <a:t>Тенденция</a:t>
            </a:r>
            <a:r>
              <a:rPr lang="ru-RU" sz="2800" dirty="0"/>
              <a:t>: либерализация языка и стиля деловых писем, усиление личностного начала. </a:t>
            </a:r>
          </a:p>
          <a:p>
            <a:pPr algn="just"/>
            <a:r>
              <a:rPr lang="ru-RU" sz="2800" dirty="0"/>
              <a:t>Для достижения этих целей широко используются оценочные конструкции типа </a:t>
            </a:r>
            <a:r>
              <a:rPr lang="ru-RU" sz="2800" b="1" i="1" dirty="0"/>
              <a:t>безупречная работа, разумная ценовая политика</a:t>
            </a:r>
            <a:r>
              <a:rPr lang="ru-RU" sz="2800" b="1" i="1"/>
              <a:t>, </a:t>
            </a:r>
            <a:r>
              <a:rPr lang="ru-RU" sz="2800" b="1" i="1" smtClean="0"/>
              <a:t>надежные </a:t>
            </a:r>
            <a:r>
              <a:rPr lang="ru-RU" sz="2800" b="1" i="1" dirty="0"/>
              <a:t>(добрые) партнерские отношения, гибкая система скидок, успешное (плодотворное) сотрудничество</a:t>
            </a:r>
            <a:r>
              <a:rPr lang="ru-RU" sz="2800" dirty="0"/>
              <a:t> и др. </a:t>
            </a:r>
          </a:p>
          <a:p>
            <a:pPr algn="just"/>
            <a:r>
              <a:rPr lang="ru-RU" sz="2800" dirty="0"/>
              <a:t>Они позволяют повысить эмоциональную привлекательность текста, придают ему конструктивную тональность.</a:t>
            </a:r>
          </a:p>
          <a:p>
            <a:pPr algn="just"/>
            <a:r>
              <a:rPr lang="ru-RU" sz="2800" dirty="0"/>
              <a:t>Прежде всего характерно для общения по электронной почте.</a:t>
            </a:r>
          </a:p>
        </p:txBody>
      </p:sp>
    </p:spTree>
    <p:extLst>
      <p:ext uri="{BB962C8B-B14F-4D97-AF65-F5344CB8AC3E}">
        <p14:creationId xmlns:p14="http://schemas.microsoft.com/office/powerpoint/2010/main" val="54227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8DA9B-2E0E-430E-A438-3CC1AF47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Реклама в деловой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07CD2D-9F83-47CE-AF7D-9086481DF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49" y="1473693"/>
            <a:ext cx="9098763" cy="50158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u="sng" dirty="0"/>
              <a:t>Тенденция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  <a:r>
              <a:rPr lang="ru-RU" sz="2400" dirty="0"/>
              <a:t>документы информационно-рекламного характера. К ним относятся рекламное информационное письмо, торговое предложение, рекомендательное письмо, резюме.</a:t>
            </a:r>
          </a:p>
          <a:p>
            <a:pPr algn="just"/>
            <a:r>
              <a:rPr lang="ru-RU" sz="2400" dirty="0"/>
              <a:t>Специфика рекламных писем заключается в том, что к ним предъявляются такие требования, как запоминаемость, способность вызвать коммерческий интерес. </a:t>
            </a:r>
          </a:p>
          <a:p>
            <a:pPr algn="just"/>
            <a:r>
              <a:rPr lang="ru-RU" sz="2400" dirty="0"/>
              <a:t>Информационно-рекламные письма нередко строятся по модели: </a:t>
            </a:r>
            <a:r>
              <a:rPr lang="ru-RU" sz="2400" b="1" i="1" dirty="0"/>
              <a:t>риторический вопрос — информационный текст, являющийся ответом на поставленный вопрос.</a:t>
            </a:r>
            <a:r>
              <a:rPr lang="ru-RU" sz="2400" dirty="0"/>
              <a:t> Такая модель не только иллюстрирует процесс рассуждения, но и наталкивает на принятие решения.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A06B27-171E-42F5-950D-53331E987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457" y="653143"/>
            <a:ext cx="9878786" cy="5942966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Например, приглашение на распродажу по сниженным ценам:</a:t>
            </a:r>
          </a:p>
          <a:p>
            <a:pPr marL="0" indent="0" algn="l">
              <a:buNone/>
            </a:pPr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Уважаемый…!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Именно сегодня Вы имеете возможность купить товар по сниженным ценам.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Почему? Согласно прогнозу нашего коммерческого отдела, в последующие 4 месяца цены возрастут на 1%. Не упустите случая и воспользуйтесь снижением цен. Мы приглашаем вас на привилегированную распродажу. Уверены, что Вы останетесь довольны и товарами, и ценами на них.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Приходите, мы будем Вас ждать.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24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В данном тексте используются вопросно-ответный прием повествования, побудительные конструкции, а также прилагательные </a:t>
            </a:r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самый, благоприятный, привилегированный, </a:t>
            </a:r>
            <a:r>
              <a:rPr lang="ru-RU" sz="24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усиливающие воздействующий эффект письма.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6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4AF049-E1D3-41DF-8A7E-2CB6C1EA5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41538"/>
            <a:ext cx="8915400" cy="57438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Что отличает товары фирмы…?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1. </a:t>
            </a:r>
            <a:r>
              <a:rPr lang="ru-RU" sz="2400" b="0" i="1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Качество</a:t>
            </a:r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. Товары, производимые фирмой…, имеют гарантию качества в течение… и отвечают требованиям самых взыскательных покупателей.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2. Ассортимент. Фирма… предлагает самый широкий выбор…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3. Цены. Мы уверены, что реалистичность ценовой политики и скидки постоянным партнерам – ключ к взаимовыгодному сотрудничеству.</a:t>
            </a:r>
            <a:endParaRPr lang="ru-RU" sz="2400" b="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2400" b="0" i="1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Рекламное торговое предложение </a:t>
            </a:r>
            <a:r>
              <a:rPr lang="ru-RU" sz="24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содержит конкретное коммерческое предложение, излагаемое, как правило, в заключительной части послания.</a:t>
            </a:r>
          </a:p>
          <a:p>
            <a:pPr algn="just"/>
            <a:r>
              <a:rPr lang="ru-RU" sz="24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Информативность рекламного письма должна отличаться нацеленностью на жизненные интересы, практические потребности потенциального потребителя, заказчика, партнера.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2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1245</Words>
  <Application>Microsoft Office PowerPoint</Application>
  <PresentationFormat>Широкоэкранный</PresentationFormat>
  <Paragraphs>93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Легкий дым</vt:lpstr>
      <vt:lpstr>Современные изменения в практике письменного делового общения</vt:lpstr>
      <vt:lpstr>Изменения последнего времени</vt:lpstr>
      <vt:lpstr>Термины: родное значение</vt:lpstr>
      <vt:lpstr>Термины: дубли русских значений</vt:lpstr>
      <vt:lpstr>Именование лиц в документах</vt:lpstr>
      <vt:lpstr>Либерализация языка и стиля документов</vt:lpstr>
      <vt:lpstr>Реклама в деловой речи</vt:lpstr>
      <vt:lpstr>Презентация PowerPoint</vt:lpstr>
      <vt:lpstr>Презентация PowerPoint</vt:lpstr>
      <vt:lpstr>Письма при устройстве на работу</vt:lpstr>
      <vt:lpstr>Презентация PowerPoint</vt:lpstr>
      <vt:lpstr>Резюме</vt:lpstr>
      <vt:lpstr>Презентация PowerPoint</vt:lpstr>
      <vt:lpstr>Форматы резюме</vt:lpstr>
      <vt:lpstr>Презентация PowerPoint</vt:lpstr>
      <vt:lpstr>Презентация PowerPoint</vt:lpstr>
      <vt:lpstr>Структура резюме</vt:lpstr>
      <vt:lpstr>Презентация PowerPoint</vt:lpstr>
      <vt:lpstr>Электронная почта</vt:lpstr>
      <vt:lpstr>Структура электронного письма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особенности оформления документов</dc:title>
  <dc:creator>Anastasiia Belozor</dc:creator>
  <cp:lastModifiedBy>Белозор Анастасия Сергеевна</cp:lastModifiedBy>
  <cp:revision>13</cp:revision>
  <dcterms:created xsi:type="dcterms:W3CDTF">2021-11-24T14:24:52Z</dcterms:created>
  <dcterms:modified xsi:type="dcterms:W3CDTF">2022-06-08T04:04:12Z</dcterms:modified>
</cp:coreProperties>
</file>